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80" r:id="rId5"/>
    <p:sldId id="259" r:id="rId6"/>
    <p:sldId id="260" r:id="rId7"/>
    <p:sldId id="261" r:id="rId8"/>
    <p:sldId id="262" r:id="rId9"/>
    <p:sldId id="263" r:id="rId10"/>
    <p:sldId id="264" r:id="rId11"/>
    <p:sldId id="265" r:id="rId12"/>
    <p:sldId id="266" r:id="rId13"/>
    <p:sldId id="281" r:id="rId14"/>
    <p:sldId id="267" r:id="rId15"/>
    <p:sldId id="268" r:id="rId16"/>
    <p:sldId id="269" r:id="rId17"/>
    <p:sldId id="270" r:id="rId18"/>
    <p:sldId id="271" r:id="rId19"/>
    <p:sldId id="272" r:id="rId20"/>
    <p:sldId id="273" r:id="rId21"/>
    <p:sldId id="282" r:id="rId22"/>
    <p:sldId id="274" r:id="rId23"/>
    <p:sldId id="275" r:id="rId24"/>
    <p:sldId id="276" r:id="rId25"/>
    <p:sldId id="277" r:id="rId26"/>
    <p:sldId id="278" r:id="rId27"/>
    <p:sldId id="279" r:id="rId2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Başlık 28"/>
          <p:cNvSpPr>
            <a:spLocks noGrp="1"/>
          </p:cNvSpPr>
          <p:nvPr>
            <p:ph type="ctrTitle"/>
          </p:nvPr>
        </p:nvSpPr>
        <p:spPr>
          <a:xfrm>
            <a:off x="381000" y="4853411"/>
            <a:ext cx="8458200" cy="1222375"/>
          </a:xfrm>
        </p:spPr>
        <p:txBody>
          <a:bodyPr anchor="t"/>
          <a:lstStyle/>
          <a:p>
            <a:r>
              <a:rPr kumimoji="0" lang="tr-TR" smtClean="0"/>
              <a:t>Asıl başlık stili için tıklatın</a:t>
            </a:r>
            <a:endParaRPr kumimoji="0" lang="en-US"/>
          </a:p>
        </p:txBody>
      </p:sp>
      <p:sp>
        <p:nvSpPr>
          <p:cNvPr id="9" name="Alt Başlık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16" name="Veri Yer Tutucusu 15"/>
          <p:cNvSpPr>
            <a:spLocks noGrp="1"/>
          </p:cNvSpPr>
          <p:nvPr>
            <p:ph type="dt" sz="half" idx="10"/>
          </p:nvPr>
        </p:nvSpPr>
        <p:spPr/>
        <p:txBody>
          <a:bodyPr/>
          <a:lstStyle/>
          <a:p>
            <a:fld id="{53472D5D-C249-4AB0-9877-2ED15753A731}" type="datetimeFigureOut">
              <a:rPr lang="tr-TR" smtClean="0"/>
              <a:t>16.03.2018</a:t>
            </a:fld>
            <a:endParaRPr lang="tr-TR"/>
          </a:p>
        </p:txBody>
      </p:sp>
      <p:sp>
        <p:nvSpPr>
          <p:cNvPr id="2" name="Altbilgi Yer Tutucusu 1"/>
          <p:cNvSpPr>
            <a:spLocks noGrp="1"/>
          </p:cNvSpPr>
          <p:nvPr>
            <p:ph type="ftr" sz="quarter" idx="11"/>
          </p:nvPr>
        </p:nvSpPr>
        <p:spPr/>
        <p:txBody>
          <a:bodyPr/>
          <a:lstStyle/>
          <a:p>
            <a:endParaRPr lang="tr-TR"/>
          </a:p>
        </p:txBody>
      </p:sp>
      <p:sp>
        <p:nvSpPr>
          <p:cNvPr id="15" name="Slayt Numarası Yer Tutucusu 14"/>
          <p:cNvSpPr>
            <a:spLocks noGrp="1"/>
          </p:cNvSpPr>
          <p:nvPr>
            <p:ph type="sldNum" sz="quarter" idx="12"/>
          </p:nvPr>
        </p:nvSpPr>
        <p:spPr>
          <a:xfrm>
            <a:off x="8229600" y="6473952"/>
            <a:ext cx="758952" cy="246888"/>
          </a:xfrm>
        </p:spPr>
        <p:txBody>
          <a:bodyPr/>
          <a:lstStyle/>
          <a:p>
            <a:fld id="{4372E2E6-4292-45B4-BFCA-EAE3ECD6A31D}" type="slidenum">
              <a:rPr lang="tr-TR" smtClean="0"/>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53472D5D-C249-4AB0-9877-2ED15753A731}" type="datetimeFigureOut">
              <a:rPr lang="tr-TR" smtClean="0"/>
              <a:t>16.03.2018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2E2E6-4292-45B4-BFCA-EAE3ECD6A31D}" type="slidenum">
              <a:rPr lang="tr-TR" smtClean="0"/>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858000" y="549276"/>
            <a:ext cx="1828800" cy="5851525"/>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549276"/>
            <a:ext cx="6248400" cy="5851525"/>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53472D5D-C249-4AB0-9877-2ED15753A731}" type="datetimeFigureOut">
              <a:rPr lang="tr-TR" smtClean="0"/>
              <a:t>16.03.2018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2E2E6-4292-45B4-BFCA-EAE3ECD6A31D}" type="slidenum">
              <a:rPr lang="tr-TR" smtClean="0"/>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2" name="Başlık 21"/>
          <p:cNvSpPr>
            <a:spLocks noGrp="1"/>
          </p:cNvSpPr>
          <p:nvPr>
            <p:ph type="title"/>
          </p:nvPr>
        </p:nvSpPr>
        <p:spPr/>
        <p:txBody>
          <a:bodyPr/>
          <a:lstStyle/>
          <a:p>
            <a:r>
              <a:rPr kumimoji="0" lang="tr-TR" smtClean="0"/>
              <a:t>Asıl başlık stili için tıklatın</a:t>
            </a:r>
            <a:endParaRPr kumimoji="0" lang="en-US"/>
          </a:p>
        </p:txBody>
      </p:sp>
      <p:sp>
        <p:nvSpPr>
          <p:cNvPr id="27" name="İçerik Yer Tutucusu 26"/>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53472D5D-C249-4AB0-9877-2ED15753A731}" type="datetimeFigureOut">
              <a:rPr lang="tr-TR" smtClean="0"/>
              <a:t>16.03.2018</a:t>
            </a:fld>
            <a:endParaRPr lang="tr-TR"/>
          </a:p>
        </p:txBody>
      </p:sp>
      <p:sp>
        <p:nvSpPr>
          <p:cNvPr id="19" name="Altbilgi Yer Tutucusu 18"/>
          <p:cNvSpPr>
            <a:spLocks noGrp="1"/>
          </p:cNvSpPr>
          <p:nvPr>
            <p:ph type="ftr" sz="quarter" idx="11"/>
          </p:nvPr>
        </p:nvSpPr>
        <p:spPr>
          <a:xfrm>
            <a:off x="3581400" y="76200"/>
            <a:ext cx="2895600" cy="288925"/>
          </a:xfrm>
        </p:spPr>
        <p:txBody>
          <a:bodyPr/>
          <a:lstStyle/>
          <a:p>
            <a:endParaRPr lang="tr-TR"/>
          </a:p>
        </p:txBody>
      </p:sp>
      <p:sp>
        <p:nvSpPr>
          <p:cNvPr id="16" name="Slayt Numarası Yer Tutucusu 15"/>
          <p:cNvSpPr>
            <a:spLocks noGrp="1"/>
          </p:cNvSpPr>
          <p:nvPr>
            <p:ph type="sldNum" sz="quarter" idx="12"/>
          </p:nvPr>
        </p:nvSpPr>
        <p:spPr>
          <a:xfrm>
            <a:off x="8229600" y="6473952"/>
            <a:ext cx="758952" cy="246888"/>
          </a:xfrm>
        </p:spPr>
        <p:txBody>
          <a:bodyPr/>
          <a:lstStyle/>
          <a:p>
            <a:fld id="{4372E2E6-4292-45B4-BFCA-EAE3ECD6A31D}" type="slidenum">
              <a:rPr lang="tr-TR" smtClean="0"/>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Metin Yer Tutucusu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19" name="Veri Yer Tutucusu 18"/>
          <p:cNvSpPr>
            <a:spLocks noGrp="1"/>
          </p:cNvSpPr>
          <p:nvPr>
            <p:ph type="dt" sz="half" idx="10"/>
          </p:nvPr>
        </p:nvSpPr>
        <p:spPr/>
        <p:txBody>
          <a:bodyPr/>
          <a:lstStyle/>
          <a:p>
            <a:fld id="{53472D5D-C249-4AB0-9877-2ED15753A731}" type="datetimeFigureOut">
              <a:rPr lang="tr-TR" smtClean="0"/>
              <a:t>16.03.2018</a:t>
            </a:fld>
            <a:endParaRPr lang="tr-TR"/>
          </a:p>
        </p:txBody>
      </p:sp>
      <p:sp>
        <p:nvSpPr>
          <p:cNvPr id="11" name="Altbilgi Yer Tutucusu 10"/>
          <p:cNvSpPr>
            <a:spLocks noGrp="1"/>
          </p:cNvSpPr>
          <p:nvPr>
            <p:ph type="ftr" sz="quarter" idx="11"/>
          </p:nvPr>
        </p:nvSpPr>
        <p:spPr/>
        <p:txBody>
          <a:bodyPr/>
          <a:lstStyle/>
          <a:p>
            <a:endParaRPr lang="tr-TR"/>
          </a:p>
        </p:txBody>
      </p:sp>
      <p:sp>
        <p:nvSpPr>
          <p:cNvPr id="16" name="Slayt Numarası Yer Tutucusu 15"/>
          <p:cNvSpPr>
            <a:spLocks noGrp="1"/>
          </p:cNvSpPr>
          <p:nvPr>
            <p:ph type="sldNum" sz="quarter" idx="12"/>
          </p:nvPr>
        </p:nvSpPr>
        <p:spPr/>
        <p:txBody>
          <a:bodyPr/>
          <a:lstStyle/>
          <a:p>
            <a:fld id="{4372E2E6-4292-45B4-BFCA-EAE3ECD6A31D}" type="slidenum">
              <a:rPr lang="tr-TR" smtClean="0"/>
              <a:t>‹#›</a:t>
            </a:fld>
            <a:endParaRPr lang="tr-TR"/>
          </a:p>
        </p:txBody>
      </p:sp>
      <p:sp>
        <p:nvSpPr>
          <p:cNvPr id="8" name="Başlık 7"/>
          <p:cNvSpPr>
            <a:spLocks noGrp="1"/>
          </p:cNvSpPr>
          <p:nvPr>
            <p:ph type="title"/>
          </p:nvPr>
        </p:nvSpPr>
        <p:spPr>
          <a:xfrm>
            <a:off x="180475" y="2947085"/>
            <a:ext cx="8686800" cy="1184825"/>
          </a:xfrm>
        </p:spPr>
        <p:txBody>
          <a:bodyPr rtlCol="0" anchor="t"/>
          <a:lstStyle>
            <a:lvl1pPr algn="r">
              <a:defRPr/>
            </a:lvl1pPr>
          </a:lstStyle>
          <a:p>
            <a:r>
              <a:rPr kumimoji="0" lang="tr-TR" smtClean="0"/>
              <a:t>Asıl başlık stili için tıklatın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0" name="Başlık 1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4" name="İçerik Yer Tutucusu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3" name="İçerik Yer Tutucusu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1" name="Veri Yer Tutucusu 20"/>
          <p:cNvSpPr>
            <a:spLocks noGrp="1"/>
          </p:cNvSpPr>
          <p:nvPr>
            <p:ph type="dt" sz="half" idx="10"/>
          </p:nvPr>
        </p:nvSpPr>
        <p:spPr/>
        <p:txBody>
          <a:bodyPr/>
          <a:lstStyle/>
          <a:p>
            <a:fld id="{53472D5D-C249-4AB0-9877-2ED15753A731}" type="datetimeFigureOut">
              <a:rPr lang="tr-TR" smtClean="0"/>
              <a:t>16.03.2018</a:t>
            </a:fld>
            <a:endParaRPr lang="tr-TR"/>
          </a:p>
        </p:txBody>
      </p:sp>
      <p:sp>
        <p:nvSpPr>
          <p:cNvPr id="10" name="Altbilgi Yer Tutucusu 9"/>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4372E2E6-4292-45B4-BFCA-EAE3ECD6A31D}" type="slidenum">
              <a:rPr lang="tr-TR" smtClean="0"/>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9" name="Başlık 28"/>
          <p:cNvSpPr>
            <a:spLocks noGrp="1"/>
          </p:cNvSpPr>
          <p:nvPr>
            <p:ph type="title"/>
          </p:nvPr>
        </p:nvSpPr>
        <p:spPr>
          <a:xfrm>
            <a:off x="304800" y="5410200"/>
            <a:ext cx="8610600" cy="882650"/>
          </a:xfrm>
        </p:spPr>
        <p:txBody>
          <a:bodyPr anchor="ctr"/>
          <a:lstStyle>
            <a:lvl1pPr>
              <a:defRPr/>
            </a:lvl1p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25" name="Metin Yer Tutucusu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İçerik Yer Tutucusu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8" name="İçerik Yer Tutucusu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10" name="Veri Yer Tutucusu 9"/>
          <p:cNvSpPr>
            <a:spLocks noGrp="1"/>
          </p:cNvSpPr>
          <p:nvPr>
            <p:ph type="dt" sz="half" idx="10"/>
          </p:nvPr>
        </p:nvSpPr>
        <p:spPr/>
        <p:txBody>
          <a:bodyPr/>
          <a:lstStyle/>
          <a:p>
            <a:fld id="{53472D5D-C249-4AB0-9877-2ED15753A731}" type="datetimeFigureOut">
              <a:rPr lang="tr-TR" smtClean="0"/>
              <a:t>16.03.2018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a:xfrm>
            <a:off x="8229600" y="6477000"/>
            <a:ext cx="762000" cy="246888"/>
          </a:xfrm>
        </p:spPr>
        <p:txBody>
          <a:bodyPr/>
          <a:lstStyle/>
          <a:p>
            <a:fld id="{4372E2E6-4292-45B4-BFCA-EAE3ECD6A31D}" type="slidenum">
              <a:rPr lang="tr-TR" smtClean="0"/>
              <a:t>‹#›</a:t>
            </a:fld>
            <a:endParaRPr lang="tr-TR"/>
          </a:p>
        </p:txBody>
      </p:sp>
      <p:sp>
        <p:nvSpPr>
          <p:cNvPr id="11" name="Düz Bağlayıcı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30" name="Başlık 29"/>
          <p:cNvSpPr>
            <a:spLocks noGrp="1"/>
          </p:cNvSpPr>
          <p:nvPr>
            <p:ph type="title"/>
          </p:nvPr>
        </p:nvSpPr>
        <p:spPr>
          <a:xfrm>
            <a:off x="301752" y="457200"/>
            <a:ext cx="8686800" cy="841248"/>
          </a:xfrm>
        </p:spPr>
        <p:txBody>
          <a:bodyPr/>
          <a:lstStyle/>
          <a:p>
            <a:r>
              <a:rPr kumimoji="0" lang="tr-TR" smtClean="0"/>
              <a:t>Asıl başlık stili için tıklatın</a:t>
            </a:r>
            <a:endParaRPr kumimoji="0" lang="en-US"/>
          </a:p>
        </p:txBody>
      </p:sp>
      <p:sp>
        <p:nvSpPr>
          <p:cNvPr id="12" name="Veri Yer Tutucusu 11"/>
          <p:cNvSpPr>
            <a:spLocks noGrp="1"/>
          </p:cNvSpPr>
          <p:nvPr>
            <p:ph type="dt" sz="half" idx="10"/>
          </p:nvPr>
        </p:nvSpPr>
        <p:spPr/>
        <p:txBody>
          <a:bodyPr/>
          <a:lstStyle/>
          <a:p>
            <a:fld id="{53472D5D-C249-4AB0-9877-2ED15753A731}" type="datetimeFigureOut">
              <a:rPr lang="tr-TR" smtClean="0"/>
              <a:t>16.03.2018</a:t>
            </a:fld>
            <a:endParaRPr lang="tr-TR"/>
          </a:p>
        </p:txBody>
      </p:sp>
      <p:sp>
        <p:nvSpPr>
          <p:cNvPr id="21" name="Altbilgi Yer Tutucusu 20"/>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4372E2E6-4292-45B4-BFCA-EAE3ECD6A31D}" type="slidenum">
              <a:rPr lang="tr-TR" smtClean="0"/>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oş">
    <p:spTree>
      <p:nvGrpSpPr>
        <p:cNvPr id="1" name=""/>
        <p:cNvGrpSpPr/>
        <p:nvPr/>
      </p:nvGrpSpPr>
      <p:grpSpPr>
        <a:xfrm>
          <a:off x="0" y="0"/>
          <a:ext cx="0" cy="0"/>
          <a:chOff x="0" y="0"/>
          <a:chExt cx="0" cy="0"/>
        </a:xfrm>
      </p:grpSpPr>
      <p:sp>
        <p:nvSpPr>
          <p:cNvPr id="3" name="Veri Yer Tutucusu 2"/>
          <p:cNvSpPr>
            <a:spLocks noGrp="1"/>
          </p:cNvSpPr>
          <p:nvPr>
            <p:ph type="dt" sz="half" idx="10"/>
          </p:nvPr>
        </p:nvSpPr>
        <p:spPr/>
        <p:txBody>
          <a:bodyPr/>
          <a:lstStyle/>
          <a:p>
            <a:fld id="{53472D5D-C249-4AB0-9877-2ED15753A731}" type="datetimeFigureOut">
              <a:rPr lang="tr-TR" smtClean="0"/>
              <a:t>16.03.2018</a:t>
            </a:fld>
            <a:endParaRPr lang="tr-TR"/>
          </a:p>
        </p:txBody>
      </p:sp>
      <p:sp>
        <p:nvSpPr>
          <p:cNvPr id="24" name="Altbilgi Yer Tutucusu 23"/>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2E2E6-4292-45B4-BFCA-EAE3ECD6A31D}" type="slidenum">
              <a:rPr lang="tr-TR" smtClean="0"/>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Düz Bağlayıcı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Başlık 11"/>
          <p:cNvSpPr>
            <a:spLocks noGrp="1"/>
          </p:cNvSpPr>
          <p:nvPr>
            <p:ph type="title"/>
          </p:nvPr>
        </p:nvSpPr>
        <p:spPr>
          <a:xfrm>
            <a:off x="457200" y="5486400"/>
            <a:ext cx="8458200" cy="520700"/>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14" name="İçerik Yer Tutucusu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25" name="Veri Yer Tutucusu 24"/>
          <p:cNvSpPr>
            <a:spLocks noGrp="1"/>
          </p:cNvSpPr>
          <p:nvPr>
            <p:ph type="dt" sz="half" idx="10"/>
          </p:nvPr>
        </p:nvSpPr>
        <p:spPr/>
        <p:txBody>
          <a:bodyPr/>
          <a:lstStyle/>
          <a:p>
            <a:fld id="{53472D5D-C249-4AB0-9877-2ED15753A731}" type="datetimeFigureOut">
              <a:rPr lang="tr-TR" smtClean="0"/>
              <a:t>16.03.2018</a:t>
            </a:fld>
            <a:endParaRPr lang="tr-TR"/>
          </a:p>
        </p:txBody>
      </p:sp>
      <p:sp>
        <p:nvSpPr>
          <p:cNvPr id="29" name="Altbilgi Yer Tutucusu 28"/>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4372E2E6-4292-45B4-BFCA-EAE3ECD6A31D}" type="slidenum">
              <a:rPr lang="tr-TR" smtClean="0"/>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3" name="Resim Yer Tutucusu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tr-TR" smtClean="0"/>
              <a:t>Resim eklemek için simgeyi tıklatın</a:t>
            </a:r>
            <a:endParaRPr kumimoji="0" lang="en-US" dirty="0"/>
          </a:p>
        </p:txBody>
      </p:sp>
      <p:sp>
        <p:nvSpPr>
          <p:cNvPr id="7" name="Veri Yer Tutucusu 6"/>
          <p:cNvSpPr>
            <a:spLocks noGrp="1"/>
          </p:cNvSpPr>
          <p:nvPr>
            <p:ph type="dt" sz="half" idx="10"/>
          </p:nvPr>
        </p:nvSpPr>
        <p:spPr/>
        <p:txBody>
          <a:bodyPr/>
          <a:lstStyle/>
          <a:p>
            <a:fld id="{53472D5D-C249-4AB0-9877-2ED15753A731}" type="datetimeFigureOut">
              <a:rPr lang="tr-TR" smtClean="0"/>
              <a:t>16.03.2018</a:t>
            </a:fld>
            <a:endParaRPr lang="tr-TR"/>
          </a:p>
        </p:txBody>
      </p:sp>
      <p:sp>
        <p:nvSpPr>
          <p:cNvPr id="5" name="Altbilgi Yer Tutucusu 4"/>
          <p:cNvSpPr>
            <a:spLocks noGrp="1"/>
          </p:cNvSpPr>
          <p:nvPr>
            <p:ph type="ftr" sz="quarter" idx="11"/>
          </p:nvPr>
        </p:nvSpPr>
        <p:spPr/>
        <p:txBody>
          <a:bodyPr/>
          <a:lstStyle/>
          <a:p>
            <a:endParaRPr lang="tr-TR"/>
          </a:p>
        </p:txBody>
      </p:sp>
      <p:sp>
        <p:nvSpPr>
          <p:cNvPr id="31" name="Slayt Numarası Yer Tutucusu 30"/>
          <p:cNvSpPr>
            <a:spLocks noGrp="1"/>
          </p:cNvSpPr>
          <p:nvPr>
            <p:ph type="sldNum" sz="quarter" idx="12"/>
          </p:nvPr>
        </p:nvSpPr>
        <p:spPr/>
        <p:txBody>
          <a:bodyPr/>
          <a:lstStyle/>
          <a:p>
            <a:fld id="{4372E2E6-4292-45B4-BFCA-EAE3ECD6A31D}" type="slidenum">
              <a:rPr lang="tr-TR" smtClean="0"/>
              <a:t>‹#›</a:t>
            </a:fld>
            <a:endParaRPr lang="tr-TR"/>
          </a:p>
        </p:txBody>
      </p:sp>
      <p:sp>
        <p:nvSpPr>
          <p:cNvPr id="17" name="Başlık 16"/>
          <p:cNvSpPr>
            <a:spLocks noGrp="1"/>
          </p:cNvSpPr>
          <p:nvPr>
            <p:ph type="title"/>
          </p:nvPr>
        </p:nvSpPr>
        <p:spPr>
          <a:xfrm>
            <a:off x="381000" y="4993760"/>
            <a:ext cx="5867400" cy="522288"/>
          </a:xfrm>
        </p:spPr>
        <p:txBody>
          <a:bodyPr anchor="ctr"/>
          <a:lstStyle>
            <a:lvl1pPr algn="l">
              <a:buNone/>
              <a:defRPr sz="2000" b="1"/>
            </a:lvl1pPr>
          </a:lstStyle>
          <a:p>
            <a:r>
              <a:rPr kumimoji="0" lang="tr-TR" smtClean="0"/>
              <a:t>Asıl başlık stili için tıklatın</a:t>
            </a:r>
            <a:endParaRPr kumimoji="0" lang="en-US"/>
          </a:p>
        </p:txBody>
      </p:sp>
      <p:sp>
        <p:nvSpPr>
          <p:cNvPr id="26" name="Metin Yer Tutucusu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Düz Bağlayıcı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Metin Yer Tutucusu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1" name="Veri Yer Tutucusu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53472D5D-C249-4AB0-9877-2ED15753A731}" type="datetimeFigureOut">
              <a:rPr lang="tr-TR" smtClean="0"/>
              <a:t>16.03.2018</a:t>
            </a:fld>
            <a:endParaRPr lang="tr-TR"/>
          </a:p>
        </p:txBody>
      </p:sp>
      <p:sp>
        <p:nvSpPr>
          <p:cNvPr id="28" name="Altbilgi Yer Tutucusu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tr-TR"/>
          </a:p>
        </p:txBody>
      </p:sp>
      <p:sp>
        <p:nvSpPr>
          <p:cNvPr id="5" name="Slayt Numarası Yer Tutucusu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4372E2E6-4292-45B4-BFCA-EAE3ECD6A31D}" type="slidenum">
              <a:rPr lang="tr-TR" smtClean="0"/>
              <a:t>‹#›</a:t>
            </a:fld>
            <a:endParaRPr lang="tr-TR"/>
          </a:p>
        </p:txBody>
      </p:sp>
      <p:sp>
        <p:nvSpPr>
          <p:cNvPr id="10" name="Başlık Yer Tutucusu 9"/>
          <p:cNvSpPr>
            <a:spLocks noGrp="1"/>
          </p:cNvSpPr>
          <p:nvPr>
            <p:ph type="title"/>
          </p:nvPr>
        </p:nvSpPr>
        <p:spPr>
          <a:xfrm>
            <a:off x="304800" y="457200"/>
            <a:ext cx="8686800" cy="838200"/>
          </a:xfrm>
          <a:prstGeom prst="rect">
            <a:avLst/>
          </a:prstGeom>
        </p:spPr>
        <p:txBody>
          <a:bodyPr vert="horz" anchor="ctr">
            <a:normAutofit/>
          </a:bodyPr>
          <a:lstStyle/>
          <a:p>
            <a:r>
              <a:rPr kumimoji="0" lang="tr-TR" smtClean="0"/>
              <a:t>Asıl başlık stili için tıklatın</a:t>
            </a:r>
            <a:endParaRPr kumimoji="0" lang="en-US"/>
          </a:p>
        </p:txBody>
      </p:sp>
      <p:sp>
        <p:nvSpPr>
          <p:cNvPr id="9" name="Düz Bağlayıcı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Düz Bağlayıcı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251520" y="1628800"/>
            <a:ext cx="8602216" cy="3672408"/>
          </a:xfrm>
        </p:spPr>
        <p:txBody>
          <a:bodyPr>
            <a:noAutofit/>
          </a:bodyPr>
          <a:lstStyle/>
          <a:p>
            <a:pPr algn="ctr"/>
            <a:r>
              <a:rPr lang="tr-TR" sz="6600" dirty="0" smtClean="0">
                <a:solidFill>
                  <a:srgbClr val="C00000"/>
                </a:solidFill>
              </a:rPr>
              <a:t>Besinlerin bozulma nedenleri</a:t>
            </a:r>
            <a:endParaRPr lang="tr-TR" sz="6600" dirty="0">
              <a:solidFill>
                <a:srgbClr val="C00000"/>
              </a:solidFill>
            </a:endParaRPr>
          </a:p>
        </p:txBody>
      </p:sp>
    </p:spTree>
    <p:extLst>
      <p:ext uri="{BB962C8B-B14F-4D97-AF65-F5344CB8AC3E}">
        <p14:creationId xmlns:p14="http://schemas.microsoft.com/office/powerpoint/2010/main" val="3144171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C00000"/>
                </a:solidFill>
              </a:rPr>
              <a:t>Esherichia</a:t>
            </a:r>
            <a:r>
              <a:rPr lang="tr-TR" dirty="0" smtClean="0">
                <a:solidFill>
                  <a:srgbClr val="C00000"/>
                </a:solidFill>
              </a:rPr>
              <a:t> </a:t>
            </a:r>
            <a:r>
              <a:rPr lang="tr-TR" dirty="0" err="1" smtClean="0">
                <a:solidFill>
                  <a:srgbClr val="C00000"/>
                </a:solidFill>
              </a:rPr>
              <a:t>Coli</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solidFill>
                  <a:schemeClr val="tx1"/>
                </a:solidFill>
              </a:rPr>
              <a:t>Çiğ ve uygun pişirilmemiş sığır eti, çiğ süt, iyi yıkanmadan tüketilen yeşil sebzeler. Karın krampları, ishal, kusma, ateş gibi sorunlar ortaya çıkar.</a:t>
            </a:r>
            <a:endParaRPr lang="tr-TR" dirty="0">
              <a:solidFill>
                <a:schemeClr val="tx1"/>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67744" y="3933056"/>
            <a:ext cx="4348647" cy="2077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45452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C00000"/>
                </a:solidFill>
              </a:rPr>
              <a:t>Salmonella</a:t>
            </a:r>
            <a:r>
              <a:rPr lang="tr-TR" dirty="0" smtClean="0">
                <a:solidFill>
                  <a:srgbClr val="C00000"/>
                </a:solidFill>
              </a:rPr>
              <a:t> türleri</a:t>
            </a:r>
            <a:endParaRPr lang="tr-TR" dirty="0">
              <a:solidFill>
                <a:srgbClr val="C00000"/>
              </a:solidFill>
            </a:endParaRPr>
          </a:p>
        </p:txBody>
      </p:sp>
      <p:sp>
        <p:nvSpPr>
          <p:cNvPr id="3" name="İçerik Yer Tutucusu 2"/>
          <p:cNvSpPr>
            <a:spLocks noGrp="1"/>
          </p:cNvSpPr>
          <p:nvPr>
            <p:ph idx="1"/>
          </p:nvPr>
        </p:nvSpPr>
        <p:spPr>
          <a:xfrm>
            <a:off x="304800" y="1554162"/>
            <a:ext cx="4627240" cy="4525963"/>
          </a:xfrm>
        </p:spPr>
        <p:txBody>
          <a:bodyPr/>
          <a:lstStyle/>
          <a:p>
            <a:r>
              <a:rPr lang="tr-TR" dirty="0" smtClean="0">
                <a:solidFill>
                  <a:schemeClr val="tx1"/>
                </a:solidFill>
              </a:rPr>
              <a:t>Çiğ etler, yumurta, süt, karides, çikolata. Bulantı, kusma, ishal, baş ağrısı belirtilerinin oluşumunda 3-4 hafta sonra eklem </a:t>
            </a:r>
            <a:r>
              <a:rPr lang="tr-TR" dirty="0" err="1" smtClean="0">
                <a:solidFill>
                  <a:schemeClr val="tx1"/>
                </a:solidFill>
              </a:rPr>
              <a:t>eklem</a:t>
            </a:r>
            <a:r>
              <a:rPr lang="tr-TR" dirty="0" smtClean="0">
                <a:solidFill>
                  <a:schemeClr val="tx1"/>
                </a:solidFill>
              </a:rPr>
              <a:t> iltihaplanması görülmektedir.</a:t>
            </a:r>
            <a:endParaRPr lang="tr-TR" dirty="0">
              <a:solidFill>
                <a:schemeClr val="tx1"/>
              </a:solidFill>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2120" y="1916832"/>
            <a:ext cx="2724150"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0025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1196752"/>
            <a:ext cx="8686800" cy="838200"/>
          </a:xfrm>
        </p:spPr>
        <p:txBody>
          <a:bodyPr/>
          <a:lstStyle/>
          <a:p>
            <a:r>
              <a:rPr lang="tr-TR" dirty="0" err="1" smtClean="0">
                <a:solidFill>
                  <a:srgbClr val="C00000"/>
                </a:solidFill>
              </a:rPr>
              <a:t>Staphylaccocus</a:t>
            </a:r>
            <a:r>
              <a:rPr lang="tr-TR" dirty="0" smtClean="0">
                <a:solidFill>
                  <a:srgbClr val="C00000"/>
                </a:solidFill>
              </a:rPr>
              <a:t> </a:t>
            </a:r>
            <a:r>
              <a:rPr lang="tr-TR" dirty="0" err="1" smtClean="0">
                <a:solidFill>
                  <a:srgbClr val="C00000"/>
                </a:solidFill>
              </a:rPr>
              <a:t>aureus</a:t>
            </a:r>
            <a:endParaRPr lang="tr-TR" dirty="0">
              <a:solidFill>
                <a:srgbClr val="C00000"/>
              </a:solidFill>
            </a:endParaRPr>
          </a:p>
        </p:txBody>
      </p:sp>
      <p:sp>
        <p:nvSpPr>
          <p:cNvPr id="3" name="İçerik Yer Tutucusu 2"/>
          <p:cNvSpPr>
            <a:spLocks noGrp="1"/>
          </p:cNvSpPr>
          <p:nvPr>
            <p:ph idx="1"/>
          </p:nvPr>
        </p:nvSpPr>
        <p:spPr>
          <a:xfrm>
            <a:off x="26640" y="2564904"/>
            <a:ext cx="8686800" cy="4525963"/>
          </a:xfrm>
        </p:spPr>
        <p:txBody>
          <a:bodyPr/>
          <a:lstStyle/>
          <a:p>
            <a:r>
              <a:rPr lang="tr-TR" dirty="0" smtClean="0">
                <a:solidFill>
                  <a:schemeClr val="tx1"/>
                </a:solidFill>
              </a:rPr>
              <a:t>İnsanlarda deri, sivilceler, burun ve boğazda bulunan bir bakteridir. Sanitasyon kurallarına uymadan hazırlanan yiyeceklere bulaşmak suretiyle zehirlenmelere neden olur. Kusma, ishal, karın krampları gibi belirtileri vardır.</a:t>
            </a:r>
            <a:endParaRPr lang="tr-TR" dirty="0">
              <a:solidFill>
                <a:schemeClr val="tx1"/>
              </a:solidFil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00192" y="404664"/>
            <a:ext cx="2438400" cy="1876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26595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052736"/>
            <a:ext cx="8460432" cy="5797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679616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Küfler</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solidFill>
                  <a:schemeClr val="tx1"/>
                </a:solidFill>
              </a:rPr>
              <a:t>Küfler ekmek, bira, sucuk, yoğurt vs. gibi </a:t>
            </a:r>
            <a:r>
              <a:rPr lang="tr-TR" dirty="0" err="1" smtClean="0">
                <a:solidFill>
                  <a:schemeClr val="tx1"/>
                </a:solidFill>
              </a:rPr>
              <a:t>fermante</a:t>
            </a:r>
            <a:r>
              <a:rPr lang="tr-TR" dirty="0" smtClean="0">
                <a:solidFill>
                  <a:schemeClr val="tx1"/>
                </a:solidFill>
              </a:rPr>
              <a:t> ürünlerin üretiminde rol oynayan mikroorganizmalardır. Küfler </a:t>
            </a:r>
            <a:r>
              <a:rPr lang="tr-TR" dirty="0" err="1" smtClean="0">
                <a:solidFill>
                  <a:schemeClr val="tx1"/>
                </a:solidFill>
              </a:rPr>
              <a:t>gıdalardda</a:t>
            </a:r>
            <a:r>
              <a:rPr lang="tr-TR" dirty="0" smtClean="0">
                <a:solidFill>
                  <a:schemeClr val="tx1"/>
                </a:solidFill>
              </a:rPr>
              <a:t> kötü koku ve tat bırakır. Yiyecekler üzerinde pamuk görünümünde renkli koloniler yaparak ürerler. </a:t>
            </a:r>
          </a:p>
          <a:p>
            <a:pPr marL="0" indent="0">
              <a:buNone/>
            </a:pPr>
            <a:endParaRPr lang="tr-TR" dirty="0"/>
          </a:p>
        </p:txBody>
      </p:sp>
    </p:spTree>
    <p:extLst>
      <p:ext uri="{BB962C8B-B14F-4D97-AF65-F5344CB8AC3E}">
        <p14:creationId xmlns:p14="http://schemas.microsoft.com/office/powerpoint/2010/main" val="1940976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Mayalar</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solidFill>
                  <a:schemeClr val="tx1"/>
                </a:solidFill>
              </a:rPr>
              <a:t>Mayalar ve benzeri mantarlar besinler için yararlı ve zararlı olabilirle. Krem renginden pembe ve kırmıza kadar değişik renkte pigment oluştururlar. Bölünme esnasında tomurcuklanmayla ayrılırlar. Mayalarda küfler gibi az neme ihtiyaç duyarlar. </a:t>
            </a:r>
            <a:endParaRPr lang="tr-TR" dirty="0">
              <a:solidFill>
                <a:schemeClr val="tx1"/>
              </a:solidFill>
            </a:endParaRPr>
          </a:p>
        </p:txBody>
      </p:sp>
    </p:spTree>
    <p:extLst>
      <p:ext uri="{BB962C8B-B14F-4D97-AF65-F5344CB8AC3E}">
        <p14:creationId xmlns:p14="http://schemas.microsoft.com/office/powerpoint/2010/main" val="4242220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virüsler</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solidFill>
                  <a:schemeClr val="tx1"/>
                </a:solidFill>
              </a:rPr>
              <a:t>Mikroorganizmaların en basit ve en küçük olanıdır. Virüsler besine bulaştıklarında çoğalamazlar, besin yoluyla taşınırlar. Sindirim yoluyla alındığında insanlarda enfeksiyona yol açar.</a:t>
            </a:r>
            <a:endParaRPr lang="tr-TR" dirty="0">
              <a:solidFill>
                <a:schemeClr val="tx1"/>
              </a:solidFill>
            </a:endParaRPr>
          </a:p>
        </p:txBody>
      </p:sp>
    </p:spTree>
    <p:extLst>
      <p:ext uri="{BB962C8B-B14F-4D97-AF65-F5344CB8AC3E}">
        <p14:creationId xmlns:p14="http://schemas.microsoft.com/office/powerpoint/2010/main" val="2803709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smtClean="0">
                <a:solidFill>
                  <a:srgbClr val="C00000"/>
                </a:solidFill>
              </a:rPr>
              <a:t>Besin maddeleri ve mikroorganizma ilişkileri</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solidFill>
                  <a:schemeClr val="tx1"/>
                </a:solidFill>
              </a:rPr>
              <a:t>Süt ve süt ürünleri: süt kalsiyum ve protein bakımından zengin bir kaynaktır. Dayanıklı besin olmadığı için mikroorganizmalar hızlı üreyerek sütün bozulmasına neden olur. Pastörizasyon sütün dayanma gücünü arttırır.</a:t>
            </a:r>
            <a:endParaRPr lang="tr-TR" dirty="0">
              <a:solidFill>
                <a:schemeClr val="tx1"/>
              </a:solidFill>
            </a:endParaRPr>
          </a:p>
        </p:txBody>
      </p:sp>
    </p:spTree>
    <p:extLst>
      <p:ext uri="{BB962C8B-B14F-4D97-AF65-F5344CB8AC3E}">
        <p14:creationId xmlns:p14="http://schemas.microsoft.com/office/powerpoint/2010/main" val="20188781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C00000"/>
                </a:solidFill>
              </a:rPr>
              <a:t>Laktabacillius</a:t>
            </a:r>
            <a:r>
              <a:rPr lang="tr-TR" dirty="0" smtClean="0">
                <a:solidFill>
                  <a:srgbClr val="C00000"/>
                </a:solidFill>
              </a:rPr>
              <a:t> </a:t>
            </a:r>
            <a:r>
              <a:rPr lang="tr-TR" dirty="0" err="1" smtClean="0">
                <a:solidFill>
                  <a:srgbClr val="C00000"/>
                </a:solidFill>
              </a:rPr>
              <a:t>bulgaricus</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solidFill>
                  <a:schemeClr val="tx1"/>
                </a:solidFill>
              </a:rPr>
              <a:t>37-50 derecede asit üreten bakteridir. Yoğurt yapımı bu esasa dayanır. Peynirlerde ise başlangıç mayalanması laktik asit </a:t>
            </a:r>
            <a:r>
              <a:rPr lang="tr-TR" dirty="0" err="1" smtClean="0">
                <a:solidFill>
                  <a:schemeClr val="tx1"/>
                </a:solidFill>
              </a:rPr>
              <a:t>ferrmantasyonuna</a:t>
            </a:r>
            <a:r>
              <a:rPr lang="tr-TR" dirty="0" smtClean="0">
                <a:solidFill>
                  <a:schemeClr val="tx1"/>
                </a:solidFill>
              </a:rPr>
              <a:t> dayanır.</a:t>
            </a:r>
            <a:endParaRPr lang="tr-TR" dirty="0">
              <a:solidFill>
                <a:schemeClr val="tx1"/>
              </a:solidFill>
            </a:endParaRPr>
          </a:p>
        </p:txBody>
      </p:sp>
    </p:spTree>
    <p:extLst>
      <p:ext uri="{BB962C8B-B14F-4D97-AF65-F5344CB8AC3E}">
        <p14:creationId xmlns:p14="http://schemas.microsoft.com/office/powerpoint/2010/main" val="1301132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107504" y="1196752"/>
            <a:ext cx="8686800" cy="4525963"/>
          </a:xfrm>
        </p:spPr>
        <p:txBody>
          <a:bodyPr/>
          <a:lstStyle/>
          <a:p>
            <a:pPr marL="0" indent="0">
              <a:buNone/>
            </a:pPr>
            <a:r>
              <a:rPr lang="tr-TR" dirty="0" smtClean="0">
                <a:solidFill>
                  <a:schemeClr val="tx1"/>
                </a:solidFill>
              </a:rPr>
              <a:t>  Kimyasal Etmenler:</a:t>
            </a:r>
          </a:p>
          <a:p>
            <a:pPr marL="0" indent="0">
              <a:buNone/>
            </a:pPr>
            <a:r>
              <a:rPr lang="tr-TR" dirty="0">
                <a:solidFill>
                  <a:schemeClr val="tx1"/>
                </a:solidFill>
              </a:rPr>
              <a:t> </a:t>
            </a:r>
            <a:r>
              <a:rPr lang="tr-TR" dirty="0" smtClean="0">
                <a:solidFill>
                  <a:schemeClr val="tx1"/>
                </a:solidFill>
              </a:rPr>
              <a:t>Doğal besin toksinleri, antibiyotikler, besinlerin bozulmasına neden olan en önemli kimyasallardır. Esas belirtiler; bulantı, kusma ve ishaldir.</a:t>
            </a:r>
            <a:endParaRPr lang="tr-TR" dirty="0">
              <a:solidFill>
                <a:schemeClr val="tx1"/>
              </a:solidFill>
            </a:endParaRP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72041" y="4149080"/>
            <a:ext cx="3762375" cy="201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8560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solidFill>
                  <a:schemeClr val="tx1"/>
                </a:solidFill>
              </a:rPr>
              <a:t>Canlıların hayatlarını devam ettirebilmeleri için gereksinim duydukları besin maddelerinin temel ve birincil özelliği, tüketildiklerinde canlı organizmasına zarar verecek kötü etkilerden arındırılmış olmaları, bir başka deyişle sağlıklı olmalarının zorunluluğudur.</a:t>
            </a:r>
            <a:endParaRPr lang="tr-TR" dirty="0">
              <a:solidFill>
                <a:schemeClr val="tx1"/>
              </a:solidFill>
            </a:endParaRPr>
          </a:p>
        </p:txBody>
      </p:sp>
    </p:spTree>
    <p:extLst>
      <p:ext uri="{BB962C8B-B14F-4D97-AF65-F5344CB8AC3E}">
        <p14:creationId xmlns:p14="http://schemas.microsoft.com/office/powerpoint/2010/main" val="6607345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Doğal besin toksinleri</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solidFill>
                  <a:srgbClr val="C00000"/>
                </a:solidFill>
              </a:rPr>
              <a:t>Organizma toksinleri: </a:t>
            </a:r>
            <a:r>
              <a:rPr lang="tr-TR" dirty="0" smtClean="0">
                <a:solidFill>
                  <a:schemeClr val="tx1"/>
                </a:solidFill>
              </a:rPr>
              <a:t>Bitki ve hayvanların büyümesi sırasında toprak, yem ve diğer çevreden gelip bitki ve hayvan dokularında doğal olarak bulunan </a:t>
            </a:r>
            <a:r>
              <a:rPr lang="tr-TR" dirty="0" err="1" smtClean="0">
                <a:solidFill>
                  <a:schemeClr val="tx1"/>
                </a:solidFill>
              </a:rPr>
              <a:t>toksik</a:t>
            </a:r>
            <a:r>
              <a:rPr lang="tr-TR" dirty="0" smtClean="0">
                <a:solidFill>
                  <a:schemeClr val="tx1"/>
                </a:solidFill>
              </a:rPr>
              <a:t> etki gösteren ögelerdir.</a:t>
            </a:r>
            <a:endParaRPr lang="tr-TR" dirty="0">
              <a:solidFill>
                <a:schemeClr val="tx1"/>
              </a:solidFill>
            </a:endParaRPr>
          </a:p>
        </p:txBody>
      </p:sp>
    </p:spTree>
    <p:extLst>
      <p:ext uri="{BB962C8B-B14F-4D97-AF65-F5344CB8AC3E}">
        <p14:creationId xmlns:p14="http://schemas.microsoft.com/office/powerpoint/2010/main" val="14024431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308" y="0"/>
            <a:ext cx="9120692"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89848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normAutofit lnSpcReduction="10000"/>
          </a:bodyPr>
          <a:lstStyle/>
          <a:p>
            <a:r>
              <a:rPr lang="tr-TR" dirty="0" err="1" smtClean="0">
                <a:solidFill>
                  <a:srgbClr val="C00000"/>
                </a:solidFill>
              </a:rPr>
              <a:t>Pestisidler</a:t>
            </a:r>
            <a:r>
              <a:rPr lang="tr-TR" dirty="0" smtClean="0">
                <a:solidFill>
                  <a:srgbClr val="C00000"/>
                </a:solidFill>
              </a:rPr>
              <a:t>: </a:t>
            </a:r>
            <a:r>
              <a:rPr lang="tr-TR" dirty="0" smtClean="0">
                <a:solidFill>
                  <a:schemeClr val="tx1"/>
                </a:solidFill>
              </a:rPr>
              <a:t>Bitki ve bitki ürünleri hastalık, haşere ve mikroorganizma gibi zararlılara karşı korumada kullanılan maddelerdir. </a:t>
            </a:r>
            <a:r>
              <a:rPr lang="tr-TR" dirty="0" err="1" smtClean="0">
                <a:solidFill>
                  <a:schemeClr val="tx1"/>
                </a:solidFill>
              </a:rPr>
              <a:t>Pestisidler</a:t>
            </a:r>
            <a:r>
              <a:rPr lang="tr-TR" dirty="0" smtClean="0">
                <a:solidFill>
                  <a:schemeClr val="tx1"/>
                </a:solidFill>
              </a:rPr>
              <a:t> bitkiye girdikten sonra kimyasal değişime uğrar. Zararlı etkileri çocuklarda çok yüksektir.</a:t>
            </a:r>
          </a:p>
          <a:p>
            <a:r>
              <a:rPr lang="tr-TR" dirty="0" smtClean="0">
                <a:solidFill>
                  <a:srgbClr val="C00000"/>
                </a:solidFill>
              </a:rPr>
              <a:t>Antibiyotik: </a:t>
            </a:r>
            <a:r>
              <a:rPr lang="tr-TR" dirty="0" smtClean="0">
                <a:solidFill>
                  <a:schemeClr val="tx1"/>
                </a:solidFill>
              </a:rPr>
              <a:t>Hayvan sağlığını koruyucu ve semirmeye yardımcı olarak kullanılır. Kalıntıları özellikle süt ve yumurta üzerinden insan organizmasına ulaşır.</a:t>
            </a:r>
            <a:endParaRPr lang="tr-TR" dirty="0">
              <a:solidFill>
                <a:schemeClr val="tx1"/>
              </a:solidFill>
            </a:endParaRPr>
          </a:p>
        </p:txBody>
      </p:sp>
    </p:spTree>
    <p:extLst>
      <p:ext uri="{BB962C8B-B14F-4D97-AF65-F5344CB8AC3E}">
        <p14:creationId xmlns:p14="http://schemas.microsoft.com/office/powerpoint/2010/main" val="153552930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pPr marL="0" indent="0">
              <a:buNone/>
            </a:pPr>
            <a:r>
              <a:rPr lang="tr-TR" dirty="0">
                <a:solidFill>
                  <a:schemeClr val="tx1"/>
                </a:solidFill>
              </a:rPr>
              <a:t> </a:t>
            </a:r>
            <a:r>
              <a:rPr lang="tr-TR" dirty="0" smtClean="0">
                <a:solidFill>
                  <a:schemeClr val="tx1"/>
                </a:solidFill>
              </a:rPr>
              <a:t>  Fiziksel Etmenler:</a:t>
            </a:r>
          </a:p>
          <a:p>
            <a:pPr marL="0" indent="0">
              <a:buNone/>
            </a:pPr>
            <a:r>
              <a:rPr lang="tr-TR" dirty="0">
                <a:solidFill>
                  <a:schemeClr val="tx1"/>
                </a:solidFill>
              </a:rPr>
              <a:t> </a:t>
            </a:r>
            <a:r>
              <a:rPr lang="tr-TR" dirty="0" smtClean="0">
                <a:solidFill>
                  <a:schemeClr val="tx1"/>
                </a:solidFill>
              </a:rPr>
              <a:t>Hammaddelerin temini ve taşınmasında itibaren son ürünün üretimine kadar değişik işlem basamaklarında gıdaya değişik kaynaklardan mikroorganizmalar bulaşabilir. Toprak, hava, su gıda işçileri, ekipman her türlü yüzeyden bulaşabilir.</a:t>
            </a:r>
            <a:endParaRPr lang="tr-TR" dirty="0">
              <a:solidFill>
                <a:schemeClr val="tx1"/>
              </a:solidFill>
            </a:endParaRPr>
          </a:p>
        </p:txBody>
      </p:sp>
    </p:spTree>
    <p:extLst>
      <p:ext uri="{BB962C8B-B14F-4D97-AF65-F5344CB8AC3E}">
        <p14:creationId xmlns:p14="http://schemas.microsoft.com/office/powerpoint/2010/main" val="14134324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Mantar zehirlenmeleri</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solidFill>
                  <a:schemeClr val="tx1"/>
                </a:solidFill>
              </a:rPr>
              <a:t>Mantarlar, </a:t>
            </a:r>
            <a:r>
              <a:rPr lang="tr-TR" dirty="0" err="1" smtClean="0">
                <a:solidFill>
                  <a:schemeClr val="tx1"/>
                </a:solidFill>
              </a:rPr>
              <a:t>klorofolsiz</a:t>
            </a:r>
            <a:r>
              <a:rPr lang="tr-TR" dirty="0" smtClean="0">
                <a:solidFill>
                  <a:schemeClr val="tx1"/>
                </a:solidFill>
              </a:rPr>
              <a:t>, parazit, sporla üreyen, canlı organizmalardır. Zehirlenmeler en fazla yağışların çok olduğu sonbahar ve ilkbahar aylarında görülür. </a:t>
            </a:r>
          </a:p>
          <a:p>
            <a:pPr marL="0" indent="0">
              <a:buNone/>
            </a:pPr>
            <a:endParaRPr lang="tr-TR" dirty="0">
              <a:solidFill>
                <a:schemeClr val="tx1"/>
              </a:solidFill>
            </a:endParaRP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52" y="3789040"/>
            <a:ext cx="4432151" cy="24903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170468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sz="2800" dirty="0" smtClean="0">
                <a:solidFill>
                  <a:srgbClr val="C00000"/>
                </a:solidFill>
              </a:rPr>
              <a:t>Erken belirti gösteren mantar zehirlenmeleri</a:t>
            </a:r>
            <a:endParaRPr lang="tr-TR" sz="2800" dirty="0">
              <a:solidFill>
                <a:srgbClr val="C00000"/>
              </a:solidFill>
            </a:endParaRPr>
          </a:p>
        </p:txBody>
      </p:sp>
      <p:sp>
        <p:nvSpPr>
          <p:cNvPr id="3" name="İçerik Yer Tutucusu 2"/>
          <p:cNvSpPr>
            <a:spLocks noGrp="1"/>
          </p:cNvSpPr>
          <p:nvPr>
            <p:ph idx="1"/>
          </p:nvPr>
        </p:nvSpPr>
        <p:spPr/>
        <p:txBody>
          <a:bodyPr>
            <a:normAutofit fontScale="70000" lnSpcReduction="20000"/>
          </a:bodyPr>
          <a:lstStyle/>
          <a:p>
            <a:r>
              <a:rPr lang="tr-TR" sz="3400" dirty="0" smtClean="0">
                <a:solidFill>
                  <a:schemeClr val="tx1"/>
                </a:solidFill>
              </a:rPr>
              <a:t>Belirtiler 2-3 saat içinde ortaya çıkar</a:t>
            </a:r>
          </a:p>
          <a:p>
            <a:r>
              <a:rPr lang="tr-TR" sz="3400" dirty="0" smtClean="0">
                <a:solidFill>
                  <a:schemeClr val="tx1"/>
                </a:solidFill>
              </a:rPr>
              <a:t>Ölüm oranı çok düşüktür</a:t>
            </a:r>
          </a:p>
          <a:p>
            <a:r>
              <a:rPr lang="tr-TR" sz="3400" dirty="0" smtClean="0">
                <a:solidFill>
                  <a:schemeClr val="tx1"/>
                </a:solidFill>
              </a:rPr>
              <a:t>Mide yıkanması yeterlidir</a:t>
            </a:r>
          </a:p>
          <a:p>
            <a:endParaRPr lang="tr-TR" dirty="0" smtClean="0"/>
          </a:p>
          <a:p>
            <a:pPr marL="0" indent="0">
              <a:buNone/>
            </a:pPr>
            <a:r>
              <a:rPr lang="tr-TR" sz="4000" b="1" dirty="0">
                <a:solidFill>
                  <a:srgbClr val="C00000"/>
                </a:solidFill>
              </a:rPr>
              <a:t>GEÇ BELİRTİ GÖSTEREN MANTAR ZEHİRLENMELERİ</a:t>
            </a:r>
          </a:p>
          <a:p>
            <a:pPr marL="0" indent="0">
              <a:buNone/>
            </a:pPr>
            <a:endParaRPr lang="tr-TR" b="1" dirty="0">
              <a:solidFill>
                <a:srgbClr val="C00000"/>
              </a:solidFill>
            </a:endParaRPr>
          </a:p>
          <a:p>
            <a:endParaRPr lang="tr-TR" dirty="0"/>
          </a:p>
          <a:p>
            <a:r>
              <a:rPr lang="tr-TR" sz="3400" dirty="0" smtClean="0">
                <a:solidFill>
                  <a:schemeClr val="tx1"/>
                </a:solidFill>
              </a:rPr>
              <a:t>6-24 saat sonra veya daha geç ortaya çıkar</a:t>
            </a:r>
          </a:p>
          <a:p>
            <a:r>
              <a:rPr lang="tr-TR" sz="3400" dirty="0" smtClean="0">
                <a:solidFill>
                  <a:schemeClr val="tx1"/>
                </a:solidFill>
              </a:rPr>
              <a:t>Tedavisi güçtür</a:t>
            </a:r>
          </a:p>
          <a:p>
            <a:r>
              <a:rPr lang="tr-TR" sz="3400" dirty="0" smtClean="0">
                <a:solidFill>
                  <a:schemeClr val="tx1"/>
                </a:solidFill>
              </a:rPr>
              <a:t>Çoğu kez ölümle sonuçlanır</a:t>
            </a:r>
          </a:p>
          <a:p>
            <a:pPr marL="0" indent="0">
              <a:buNone/>
            </a:pPr>
            <a:endParaRPr lang="tr-TR" dirty="0"/>
          </a:p>
          <a:p>
            <a:pPr marL="0" indent="0">
              <a:buNone/>
            </a:pPr>
            <a:r>
              <a:rPr lang="tr-TR" dirty="0" smtClean="0"/>
              <a:t> </a:t>
            </a:r>
            <a:endParaRPr lang="tr-TR" b="1" dirty="0">
              <a:solidFill>
                <a:schemeClr val="tx1"/>
              </a:solidFill>
            </a:endParaRPr>
          </a:p>
        </p:txBody>
      </p:sp>
    </p:spTree>
    <p:extLst>
      <p:ext uri="{BB962C8B-B14F-4D97-AF65-F5344CB8AC3E}">
        <p14:creationId xmlns:p14="http://schemas.microsoft.com/office/powerpoint/2010/main" val="185008509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18986621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val="29233235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smtClean="0">
                <a:solidFill>
                  <a:schemeClr val="tx1"/>
                </a:solidFill>
              </a:rPr>
              <a:t>Bakteri, küf ve mayaların aktivitesi ve çoğalması</a:t>
            </a:r>
          </a:p>
          <a:p>
            <a:r>
              <a:rPr lang="tr-TR" dirty="0" smtClean="0">
                <a:solidFill>
                  <a:schemeClr val="tx1"/>
                </a:solidFill>
              </a:rPr>
              <a:t>Çeşitli böceklerin oluşturduğu zararlar</a:t>
            </a:r>
          </a:p>
          <a:p>
            <a:r>
              <a:rPr lang="tr-TR" dirty="0" smtClean="0">
                <a:solidFill>
                  <a:schemeClr val="tx1"/>
                </a:solidFill>
              </a:rPr>
              <a:t>Gıdaların yapısında doğal olarak bulunan enzimlerin aktivitesi</a:t>
            </a:r>
          </a:p>
          <a:p>
            <a:r>
              <a:rPr lang="tr-TR" dirty="0" smtClean="0">
                <a:solidFill>
                  <a:schemeClr val="tx1"/>
                </a:solidFill>
              </a:rPr>
              <a:t>Çeşitli kimyasal reaksiyonlar</a:t>
            </a:r>
            <a:endParaRPr lang="tr-TR" dirty="0">
              <a:solidFill>
                <a:schemeClr val="tx1"/>
              </a:solidFill>
            </a:endParaRPr>
          </a:p>
        </p:txBody>
      </p:sp>
    </p:spTree>
    <p:extLst>
      <p:ext uri="{BB962C8B-B14F-4D97-AF65-F5344CB8AC3E}">
        <p14:creationId xmlns:p14="http://schemas.microsoft.com/office/powerpoint/2010/main" val="22339426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836712"/>
            <a:ext cx="7835559" cy="5214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09681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C00000"/>
                </a:solidFill>
              </a:rPr>
              <a:t>Besinlerin bozulma nedenleri</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solidFill>
                  <a:schemeClr val="tx1"/>
                </a:solidFill>
              </a:rPr>
              <a:t>Besinlerdeki çeşitli mikroorganizmalar, kendileri için gerekli besinleri üzerindeki yaşadıkları üründen sağlarken metabolizma atıklarını ortama verirler. Bunların sonucunda gıdalarda fiziksel ve kimyasal değişimler görülür, bu duruma bozulma denir.</a:t>
            </a:r>
          </a:p>
          <a:p>
            <a:r>
              <a:rPr lang="tr-TR" dirty="0" err="1" smtClean="0">
                <a:solidFill>
                  <a:schemeClr val="tx1"/>
                </a:solidFill>
              </a:rPr>
              <a:t>Bakterile</a:t>
            </a:r>
            <a:r>
              <a:rPr lang="tr-TR" dirty="0" smtClean="0">
                <a:solidFill>
                  <a:schemeClr val="tx1"/>
                </a:solidFill>
              </a:rPr>
              <a:t>, mayalar ve küfler koku ve aromalarında bozulmasına neden olurlar.</a:t>
            </a:r>
            <a:endParaRPr lang="tr-TR" dirty="0">
              <a:solidFill>
                <a:schemeClr val="tx1"/>
              </a:solidFill>
            </a:endParaRPr>
          </a:p>
        </p:txBody>
      </p:sp>
    </p:spTree>
    <p:extLst>
      <p:ext uri="{BB962C8B-B14F-4D97-AF65-F5344CB8AC3E}">
        <p14:creationId xmlns:p14="http://schemas.microsoft.com/office/powerpoint/2010/main" val="4229574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smtClean="0">
                <a:solidFill>
                  <a:srgbClr val="C00000"/>
                </a:solidFill>
              </a:rPr>
              <a:t>Besinlerin bozulmasına neden olan etmenler</a:t>
            </a:r>
            <a:endParaRPr lang="tr-TR" dirty="0">
              <a:solidFill>
                <a:srgbClr val="C00000"/>
              </a:solidFill>
            </a:endParaRPr>
          </a:p>
        </p:txBody>
      </p:sp>
      <p:sp>
        <p:nvSpPr>
          <p:cNvPr id="3" name="İçerik Yer Tutucusu 2"/>
          <p:cNvSpPr>
            <a:spLocks noGrp="1"/>
          </p:cNvSpPr>
          <p:nvPr>
            <p:ph idx="1"/>
          </p:nvPr>
        </p:nvSpPr>
        <p:spPr/>
        <p:txBody>
          <a:bodyPr>
            <a:normAutofit fontScale="92500"/>
          </a:bodyPr>
          <a:lstStyle/>
          <a:p>
            <a:pPr marL="0" indent="0">
              <a:buNone/>
            </a:pPr>
            <a:r>
              <a:rPr lang="tr-TR" dirty="0">
                <a:solidFill>
                  <a:schemeClr val="tx1"/>
                </a:solidFill>
              </a:rPr>
              <a:t> </a:t>
            </a:r>
            <a:r>
              <a:rPr lang="tr-TR" dirty="0" smtClean="0">
                <a:solidFill>
                  <a:schemeClr val="tx1"/>
                </a:solidFill>
              </a:rPr>
              <a:t> Biyolojik Etmenler:</a:t>
            </a:r>
          </a:p>
          <a:p>
            <a:pPr marL="0" indent="0">
              <a:buNone/>
            </a:pPr>
            <a:r>
              <a:rPr lang="tr-TR" dirty="0">
                <a:solidFill>
                  <a:schemeClr val="tx1"/>
                </a:solidFill>
              </a:rPr>
              <a:t> </a:t>
            </a:r>
            <a:r>
              <a:rPr lang="tr-TR" dirty="0" smtClean="0">
                <a:solidFill>
                  <a:schemeClr val="tx1"/>
                </a:solidFill>
              </a:rPr>
              <a:t>Besinlerde bozulmaya neden olan yararlı mikroorganizmalar ile insanlarda gıda zehirlenmesi ve enfeksiyona neden olan patojen mikroorganizmaların dışında çeşitli turşu, et, süt asit üreten bakterilerin; bira, şarap gibi alkol üreten mayaların fermantasyon ürünleri besin üretiminde rol oynayan mikroorganizmalardır. Kusma, ateş, baş dönmesi, ishal gibi sağlık sorunları çıkmaktadır.</a:t>
            </a:r>
            <a:endParaRPr lang="tr-TR" dirty="0">
              <a:solidFill>
                <a:schemeClr val="tx1"/>
              </a:solidFill>
            </a:endParaRPr>
          </a:p>
        </p:txBody>
      </p:sp>
    </p:spTree>
    <p:extLst>
      <p:ext uri="{BB962C8B-B14F-4D97-AF65-F5344CB8AC3E}">
        <p14:creationId xmlns:p14="http://schemas.microsoft.com/office/powerpoint/2010/main" val="14037868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pPr algn="ctr"/>
            <a:r>
              <a:rPr lang="tr-TR" dirty="0" smtClean="0">
                <a:solidFill>
                  <a:srgbClr val="C00000"/>
                </a:solidFill>
              </a:rPr>
              <a:t>Besinlerin bozulmasında etki olan mikroorganizmalar</a:t>
            </a:r>
            <a:endParaRPr lang="tr-TR" dirty="0">
              <a:solidFill>
                <a:srgbClr val="C00000"/>
              </a:solidFill>
            </a:endParaRPr>
          </a:p>
        </p:txBody>
      </p:sp>
      <p:sp>
        <p:nvSpPr>
          <p:cNvPr id="3" name="İçerik Yer Tutucusu 2"/>
          <p:cNvSpPr>
            <a:spLocks noGrp="1"/>
          </p:cNvSpPr>
          <p:nvPr>
            <p:ph idx="1"/>
          </p:nvPr>
        </p:nvSpPr>
        <p:spPr/>
        <p:txBody>
          <a:bodyPr>
            <a:normAutofit fontScale="92500" lnSpcReduction="10000"/>
          </a:bodyPr>
          <a:lstStyle/>
          <a:p>
            <a:r>
              <a:rPr lang="tr-TR" dirty="0" smtClean="0">
                <a:solidFill>
                  <a:schemeClr val="tx1"/>
                </a:solidFill>
              </a:rPr>
              <a:t>Bakteriler</a:t>
            </a:r>
          </a:p>
          <a:p>
            <a:r>
              <a:rPr lang="tr-TR" dirty="0" smtClean="0">
                <a:solidFill>
                  <a:schemeClr val="tx1"/>
                </a:solidFill>
              </a:rPr>
              <a:t>Mayalar</a:t>
            </a:r>
          </a:p>
          <a:p>
            <a:r>
              <a:rPr lang="tr-TR" dirty="0" smtClean="0">
                <a:solidFill>
                  <a:schemeClr val="tx1"/>
                </a:solidFill>
              </a:rPr>
              <a:t>Virüsler </a:t>
            </a:r>
          </a:p>
          <a:p>
            <a:r>
              <a:rPr lang="tr-TR" dirty="0" smtClean="0">
                <a:solidFill>
                  <a:schemeClr val="tx1"/>
                </a:solidFill>
              </a:rPr>
              <a:t>Küfler</a:t>
            </a:r>
          </a:p>
          <a:p>
            <a:endParaRPr lang="tr-TR" dirty="0">
              <a:solidFill>
                <a:schemeClr val="tx1"/>
              </a:solidFill>
            </a:endParaRPr>
          </a:p>
          <a:p>
            <a:pPr marL="0" indent="0">
              <a:buNone/>
            </a:pPr>
            <a:r>
              <a:rPr lang="tr-TR" dirty="0" smtClean="0">
                <a:solidFill>
                  <a:schemeClr val="tx1"/>
                </a:solidFill>
              </a:rPr>
              <a:t>Bakteriler bazı besinlerde üreyerek onların lezzet ve görüntüsünü değiştirir. Değişik türde bakteriler farklı sıcaklıkta ürerler. Bazıları düşük sıcaklıkta hatta bazıları buzdolabında ürerler.</a:t>
            </a:r>
            <a:endParaRPr lang="tr-TR" dirty="0">
              <a:solidFill>
                <a:schemeClr val="tx1"/>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1628800"/>
            <a:ext cx="2124075" cy="2152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6558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764704"/>
            <a:ext cx="8686800" cy="838200"/>
          </a:xfrm>
        </p:spPr>
        <p:txBody>
          <a:bodyPr/>
          <a:lstStyle/>
          <a:p>
            <a:r>
              <a:rPr lang="tr-TR" dirty="0" err="1" smtClean="0">
                <a:solidFill>
                  <a:srgbClr val="C00000"/>
                </a:solidFill>
              </a:rPr>
              <a:t>Clostridium</a:t>
            </a:r>
            <a:r>
              <a:rPr lang="tr-TR" dirty="0" smtClean="0">
                <a:solidFill>
                  <a:srgbClr val="C00000"/>
                </a:solidFill>
              </a:rPr>
              <a:t> </a:t>
            </a:r>
            <a:r>
              <a:rPr lang="tr-TR" dirty="0" err="1" smtClean="0">
                <a:solidFill>
                  <a:srgbClr val="C00000"/>
                </a:solidFill>
              </a:rPr>
              <a:t>botilinum</a:t>
            </a:r>
            <a:endParaRPr lang="tr-TR" dirty="0">
              <a:solidFill>
                <a:srgbClr val="C00000"/>
              </a:solidFill>
            </a:endParaRPr>
          </a:p>
        </p:txBody>
      </p:sp>
      <p:sp>
        <p:nvSpPr>
          <p:cNvPr id="3" name="İçerik Yer Tutucusu 2"/>
          <p:cNvSpPr>
            <a:spLocks noGrp="1"/>
          </p:cNvSpPr>
          <p:nvPr>
            <p:ph idx="1"/>
          </p:nvPr>
        </p:nvSpPr>
        <p:spPr>
          <a:xfrm>
            <a:off x="-31398" y="2287432"/>
            <a:ext cx="8686800" cy="4525963"/>
          </a:xfrm>
        </p:spPr>
        <p:txBody>
          <a:bodyPr/>
          <a:lstStyle/>
          <a:p>
            <a:r>
              <a:rPr lang="tr-TR" dirty="0" smtClean="0">
                <a:solidFill>
                  <a:schemeClr val="tx1"/>
                </a:solidFill>
              </a:rPr>
              <a:t>Zayıf asit karakterdeki besinlerin (</a:t>
            </a:r>
            <a:r>
              <a:rPr lang="tr-TR" dirty="0" err="1" smtClean="0">
                <a:solidFill>
                  <a:schemeClr val="tx1"/>
                </a:solidFill>
              </a:rPr>
              <a:t>örn</a:t>
            </a:r>
            <a:r>
              <a:rPr lang="tr-TR" dirty="0" smtClean="0">
                <a:solidFill>
                  <a:schemeClr val="tx1"/>
                </a:solidFill>
              </a:rPr>
              <a:t>; yeşil fasulye, mantar, balık) konserve yapılırken yetersiz ısıtılması. Paketlenmiş ürünlerin buzdolabında depolanmaması sonucu zehirlenmeler ortaya çıkar. Bulantı, ishal, ağız kuruması, çifte görme, konuşma ve solunumda zorlanma. Tedavi edilmezse 3-10 günde ölüme sebebiyet vermektedir.</a:t>
            </a:r>
            <a:endParaRPr lang="tr-TR" dirty="0">
              <a:solidFill>
                <a:schemeClr val="tx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0152" y="476672"/>
            <a:ext cx="2476500" cy="1847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9129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C00000"/>
                </a:solidFill>
              </a:rPr>
              <a:t>Clostridium</a:t>
            </a:r>
            <a:r>
              <a:rPr lang="tr-TR" dirty="0" smtClean="0">
                <a:solidFill>
                  <a:srgbClr val="C00000"/>
                </a:solidFill>
              </a:rPr>
              <a:t> </a:t>
            </a:r>
            <a:r>
              <a:rPr lang="tr-TR" dirty="0" err="1" smtClean="0">
                <a:solidFill>
                  <a:srgbClr val="C00000"/>
                </a:solidFill>
              </a:rPr>
              <a:t>perfingens</a:t>
            </a:r>
            <a:endParaRPr lang="tr-TR" dirty="0">
              <a:solidFill>
                <a:srgbClr val="C00000"/>
              </a:solidFill>
            </a:endParaRPr>
          </a:p>
        </p:txBody>
      </p:sp>
      <p:sp>
        <p:nvSpPr>
          <p:cNvPr id="3" name="İçerik Yer Tutucusu 2"/>
          <p:cNvSpPr>
            <a:spLocks noGrp="1"/>
          </p:cNvSpPr>
          <p:nvPr>
            <p:ph idx="1"/>
          </p:nvPr>
        </p:nvSpPr>
        <p:spPr>
          <a:xfrm>
            <a:off x="304800" y="1554162"/>
            <a:ext cx="4627240" cy="4525963"/>
          </a:xfrm>
        </p:spPr>
        <p:txBody>
          <a:bodyPr>
            <a:normAutofit/>
          </a:bodyPr>
          <a:lstStyle/>
          <a:p>
            <a:r>
              <a:rPr lang="tr-TR" dirty="0" smtClean="0">
                <a:solidFill>
                  <a:schemeClr val="tx1"/>
                </a:solidFill>
              </a:rPr>
              <a:t>Et, tavuk, pişmiş besinler; servis veya depolama için bekletilen besinlerin uygun sıcaklıkta bekletilmemesi. İshal, karın ağrısı, baş ağrısı, üşütme gibi belirtileri vardır.</a:t>
            </a:r>
            <a:endParaRPr lang="tr-TR" dirty="0">
              <a:solidFill>
                <a:schemeClr val="tx1"/>
              </a:solidFil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2553013"/>
            <a:ext cx="3714835" cy="2472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84224425"/>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Gezinti">
  <a:themeElements>
    <a:clrScheme name="Döküm">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Gezinti">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Gezinti">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78</TotalTime>
  <Words>753</Words>
  <Application>Microsoft Office PowerPoint</Application>
  <PresentationFormat>Ekran Gösterisi (4:3)</PresentationFormat>
  <Paragraphs>62</Paragraphs>
  <Slides>27</Slides>
  <Notes>0</Notes>
  <HiddenSlides>0</HiddenSlides>
  <MMClips>0</MMClips>
  <ScaleCrop>false</ScaleCrop>
  <HeadingPairs>
    <vt:vector size="4" baseType="variant">
      <vt:variant>
        <vt:lpstr>Tema</vt:lpstr>
      </vt:variant>
      <vt:variant>
        <vt:i4>1</vt:i4>
      </vt:variant>
      <vt:variant>
        <vt:lpstr>Slayt Başlıkları</vt:lpstr>
      </vt:variant>
      <vt:variant>
        <vt:i4>27</vt:i4>
      </vt:variant>
    </vt:vector>
  </HeadingPairs>
  <TitlesOfParts>
    <vt:vector size="28" baseType="lpstr">
      <vt:lpstr>Gezinti</vt:lpstr>
      <vt:lpstr>Besinlerin bozulma nedenleri</vt:lpstr>
      <vt:lpstr>PowerPoint Sunusu</vt:lpstr>
      <vt:lpstr>PowerPoint Sunusu</vt:lpstr>
      <vt:lpstr>PowerPoint Sunusu</vt:lpstr>
      <vt:lpstr>Besinlerin bozulma nedenleri</vt:lpstr>
      <vt:lpstr>Besinlerin bozulmasına neden olan etmenler</vt:lpstr>
      <vt:lpstr>Besinlerin bozulmasında etki olan mikroorganizmalar</vt:lpstr>
      <vt:lpstr>Clostridium botilinum</vt:lpstr>
      <vt:lpstr>Clostridium perfingens</vt:lpstr>
      <vt:lpstr>Esherichia Coli</vt:lpstr>
      <vt:lpstr>Salmonella türleri</vt:lpstr>
      <vt:lpstr>Staphylaccocus aureus</vt:lpstr>
      <vt:lpstr>PowerPoint Sunusu</vt:lpstr>
      <vt:lpstr>Küfler</vt:lpstr>
      <vt:lpstr>Mayalar</vt:lpstr>
      <vt:lpstr>virüsler</vt:lpstr>
      <vt:lpstr>Besin maddeleri ve mikroorganizma ilişkileri</vt:lpstr>
      <vt:lpstr>Laktabacillius bulgaricus</vt:lpstr>
      <vt:lpstr>PowerPoint Sunusu</vt:lpstr>
      <vt:lpstr>Doğal besin toksinleri</vt:lpstr>
      <vt:lpstr>PowerPoint Sunusu</vt:lpstr>
      <vt:lpstr>PowerPoint Sunusu</vt:lpstr>
      <vt:lpstr>PowerPoint Sunusu</vt:lpstr>
      <vt:lpstr>Mantar zehirlenmeleri</vt:lpstr>
      <vt:lpstr>Erken belirti gösteren mantar zehirlenmeleri</vt:lpstr>
      <vt:lpstr>PowerPoint Sunusu</vt:lpstr>
      <vt:lpstr>PowerPoint Sunusu</vt:lpstr>
    </vt:vector>
  </TitlesOfParts>
  <Company>By NeC ® 2010 | Katilimsiz.Com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Besinlerin bozulma nedenleri</dc:title>
  <dc:creator>User</dc:creator>
  <cp:lastModifiedBy>User</cp:lastModifiedBy>
  <cp:revision>8</cp:revision>
  <dcterms:created xsi:type="dcterms:W3CDTF">2018-03-16T13:49:16Z</dcterms:created>
  <dcterms:modified xsi:type="dcterms:W3CDTF">2018-03-16T15:07:29Z</dcterms:modified>
</cp:coreProperties>
</file>