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96" r:id="rId4"/>
    <p:sldId id="258" r:id="rId5"/>
    <p:sldId id="259" r:id="rId6"/>
    <p:sldId id="291" r:id="rId7"/>
    <p:sldId id="260" r:id="rId8"/>
    <p:sldId id="261" r:id="rId9"/>
    <p:sldId id="292" r:id="rId10"/>
    <p:sldId id="262" r:id="rId11"/>
    <p:sldId id="263" r:id="rId12"/>
    <p:sldId id="264" r:id="rId13"/>
    <p:sldId id="265" r:id="rId14"/>
    <p:sldId id="293" r:id="rId15"/>
    <p:sldId id="266" r:id="rId16"/>
    <p:sldId id="294" r:id="rId17"/>
    <p:sldId id="267" r:id="rId18"/>
    <p:sldId id="268" r:id="rId19"/>
    <p:sldId id="269" r:id="rId20"/>
    <p:sldId id="270" r:id="rId21"/>
    <p:sldId id="295" r:id="rId22"/>
    <p:sldId id="273" r:id="rId23"/>
    <p:sldId id="271" r:id="rId24"/>
    <p:sldId id="272"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5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3D4FF907-9D57-48B4-9D93-145C8BA44354}" type="datetimeFigureOut">
              <a:rPr lang="tr-TR" smtClean="0"/>
              <a:t>05.03.2018</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0175F99D-70B4-4E5E-9F90-1FD9AC4F773F}"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3D4FF907-9D57-48B4-9D93-145C8BA44354}" type="datetimeFigureOut">
              <a:rPr lang="tr-TR" smtClean="0"/>
              <a:t>05.03.2018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75F99D-70B4-4E5E-9F90-1FD9AC4F773F}"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3D4FF907-9D57-48B4-9D93-145C8BA44354}" type="datetimeFigureOut">
              <a:rPr lang="tr-TR" smtClean="0"/>
              <a:t>05.03.2018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75F99D-70B4-4E5E-9F90-1FD9AC4F773F}"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3D4FF907-9D57-48B4-9D93-145C8BA44354}" type="datetimeFigureOut">
              <a:rPr lang="tr-TR" smtClean="0"/>
              <a:t>05.03.2018</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0175F99D-70B4-4E5E-9F90-1FD9AC4F773F}"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3D4FF907-9D57-48B4-9D93-145C8BA44354}" type="datetimeFigureOut">
              <a:rPr lang="tr-TR" smtClean="0"/>
              <a:t>05.03.2018</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0175F99D-70B4-4E5E-9F90-1FD9AC4F773F}" type="slidenum">
              <a:rPr lang="tr-TR" smtClean="0"/>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3D4FF907-9D57-48B4-9D93-145C8BA44354}" type="datetimeFigureOut">
              <a:rPr lang="tr-TR" smtClean="0"/>
              <a:t>05.03.2018</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0175F99D-70B4-4E5E-9F90-1FD9AC4F773F}"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3D4FF907-9D57-48B4-9D93-145C8BA44354}" type="datetimeFigureOut">
              <a:rPr lang="tr-TR" smtClean="0"/>
              <a:t>05.03.2018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0175F99D-70B4-4E5E-9F90-1FD9AC4F773F}" type="slidenum">
              <a:rPr lang="tr-TR" smtClean="0"/>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3D4FF907-9D57-48B4-9D93-145C8BA44354}" type="datetimeFigureOut">
              <a:rPr lang="tr-TR" smtClean="0"/>
              <a:t>05.03.2018</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0175F99D-70B4-4E5E-9F90-1FD9AC4F773F}"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3D4FF907-9D57-48B4-9D93-145C8BA44354}" type="datetimeFigureOut">
              <a:rPr lang="tr-TR" smtClean="0"/>
              <a:t>05.03.2018</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175F99D-70B4-4E5E-9F90-1FD9AC4F773F}"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3D4FF907-9D57-48B4-9D93-145C8BA44354}" type="datetimeFigureOut">
              <a:rPr lang="tr-TR" smtClean="0"/>
              <a:t>05.03.2018</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0175F99D-70B4-4E5E-9F90-1FD9AC4F773F}"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3D4FF907-9D57-48B4-9D93-145C8BA44354}" type="datetimeFigureOut">
              <a:rPr lang="tr-TR" smtClean="0"/>
              <a:t>05.03.2018</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0175F99D-70B4-4E5E-9F90-1FD9AC4F773F}" type="slidenum">
              <a:rPr lang="tr-TR" smtClean="0"/>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3D4FF907-9D57-48B4-9D93-145C8BA44354}" type="datetimeFigureOut">
              <a:rPr lang="tr-TR" smtClean="0"/>
              <a:t>05.03.2018</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0175F99D-70B4-4E5E-9F90-1FD9AC4F773F}" type="slidenum">
              <a:rPr lang="tr-TR" smtClean="0"/>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395536" y="1844824"/>
            <a:ext cx="8458200" cy="1222375"/>
          </a:xfrm>
        </p:spPr>
        <p:txBody>
          <a:bodyPr>
            <a:noAutofit/>
          </a:bodyPr>
          <a:lstStyle/>
          <a:p>
            <a:pPr algn="ctr"/>
            <a:r>
              <a:rPr lang="tr-TR" sz="7200" dirty="0" smtClean="0">
                <a:solidFill>
                  <a:srgbClr val="C00000"/>
                </a:solidFill>
              </a:rPr>
              <a:t>GIDA HİJYENİ, TANIMI VE ÖNEMİ</a:t>
            </a:r>
            <a:endParaRPr lang="tr-TR" sz="7200" dirty="0">
              <a:solidFill>
                <a:srgbClr val="C00000"/>
              </a:solidFill>
            </a:endParaRPr>
          </a:p>
        </p:txBody>
      </p:sp>
    </p:spTree>
    <p:extLst>
      <p:ext uri="{BB962C8B-B14F-4D97-AF65-F5344CB8AC3E}">
        <p14:creationId xmlns:p14="http://schemas.microsoft.com/office/powerpoint/2010/main" val="221539884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Depo memuru</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Depo memuru en az lise eğitimi görmüş bir kişi olmalıdır. Sorumlulukları kuruma gelen yiyecekleri tartarak depo kartlarına işlemek, günlük iade çizelgesine göre mutfağa depodan yiyecek çıkışını yapmak, deponun düzenli kalmasını sağlamaktır.</a:t>
            </a:r>
            <a:endParaRPr lang="tr-TR" sz="2800" dirty="0">
              <a:solidFill>
                <a:schemeClr val="tx1"/>
              </a:solidFill>
            </a:endParaRPr>
          </a:p>
        </p:txBody>
      </p:sp>
    </p:spTree>
    <p:extLst>
      <p:ext uri="{BB962C8B-B14F-4D97-AF65-F5344CB8AC3E}">
        <p14:creationId xmlns:p14="http://schemas.microsoft.com/office/powerpoint/2010/main" val="10358808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Çabuk bozulan besinler</a:t>
            </a:r>
            <a:endParaRPr lang="tr-TR" dirty="0">
              <a:solidFill>
                <a:srgbClr val="C00000"/>
              </a:solidFill>
            </a:endParaRPr>
          </a:p>
        </p:txBody>
      </p:sp>
      <p:sp>
        <p:nvSpPr>
          <p:cNvPr id="3" name="İçerik Yer Tutucusu 2"/>
          <p:cNvSpPr>
            <a:spLocks noGrp="1"/>
          </p:cNvSpPr>
          <p:nvPr>
            <p:ph idx="1"/>
          </p:nvPr>
        </p:nvSpPr>
        <p:spPr/>
        <p:txBody>
          <a:bodyPr>
            <a:normAutofit/>
          </a:bodyPr>
          <a:lstStyle/>
          <a:p>
            <a:pPr marL="0" indent="0">
              <a:buNone/>
            </a:pPr>
            <a:r>
              <a:rPr lang="tr-TR" sz="2800" dirty="0" smtClean="0">
                <a:solidFill>
                  <a:schemeClr val="tx1"/>
                </a:solidFill>
              </a:rPr>
              <a:t>-Et, tavuk, balık</a:t>
            </a:r>
          </a:p>
          <a:p>
            <a:pPr marL="0" indent="0">
              <a:buNone/>
            </a:pPr>
            <a:r>
              <a:rPr lang="tr-TR" sz="2800" dirty="0" smtClean="0">
                <a:solidFill>
                  <a:schemeClr val="tx1"/>
                </a:solidFill>
              </a:rPr>
              <a:t>-Süt ve süt ürünleri</a:t>
            </a:r>
          </a:p>
          <a:p>
            <a:pPr marL="0" indent="0">
              <a:buNone/>
            </a:pPr>
            <a:r>
              <a:rPr lang="tr-TR" sz="2800" dirty="0" smtClean="0">
                <a:solidFill>
                  <a:schemeClr val="tx1"/>
                </a:solidFill>
              </a:rPr>
              <a:t>-Yumurta</a:t>
            </a:r>
          </a:p>
          <a:p>
            <a:pPr marL="0" indent="0">
              <a:buNone/>
            </a:pPr>
            <a:r>
              <a:rPr lang="tr-TR" sz="2800" dirty="0" smtClean="0">
                <a:solidFill>
                  <a:schemeClr val="tx1"/>
                </a:solidFill>
              </a:rPr>
              <a:t>-Taze sebze ve meyveler</a:t>
            </a:r>
          </a:p>
          <a:p>
            <a:pPr marL="0" indent="0">
              <a:buNone/>
            </a:pPr>
            <a:r>
              <a:rPr lang="tr-TR" sz="2800" dirty="0" smtClean="0">
                <a:solidFill>
                  <a:schemeClr val="tx1"/>
                </a:solidFill>
              </a:rPr>
              <a:t>-Kapağı açılmış konserveler</a:t>
            </a:r>
          </a:p>
          <a:p>
            <a:pPr marL="0" indent="0">
              <a:buNone/>
            </a:pPr>
            <a:r>
              <a:rPr lang="tr-TR" sz="2800" dirty="0" smtClean="0">
                <a:solidFill>
                  <a:schemeClr val="tx1"/>
                </a:solidFill>
              </a:rPr>
              <a:t>-Soslar</a:t>
            </a:r>
          </a:p>
          <a:p>
            <a:pPr marL="0" indent="0">
              <a:buNone/>
            </a:pPr>
            <a:r>
              <a:rPr lang="tr-TR" sz="2800" dirty="0" smtClean="0">
                <a:solidFill>
                  <a:schemeClr val="tx1"/>
                </a:solidFill>
              </a:rPr>
              <a:t>-Kremalar</a:t>
            </a:r>
          </a:p>
          <a:p>
            <a:pPr marL="0" indent="0">
              <a:buNone/>
            </a:pPr>
            <a:r>
              <a:rPr lang="tr-TR" sz="2800" dirty="0">
                <a:solidFill>
                  <a:schemeClr val="tx1"/>
                </a:solidFill>
              </a:rPr>
              <a:t>-</a:t>
            </a:r>
            <a:r>
              <a:rPr lang="tr-TR" sz="2800" dirty="0" smtClean="0">
                <a:solidFill>
                  <a:schemeClr val="tx1"/>
                </a:solidFill>
              </a:rPr>
              <a:t> Pişmiş yemekler</a:t>
            </a:r>
          </a:p>
          <a:p>
            <a:pPr marL="0" indent="0">
              <a:buNone/>
            </a:pPr>
            <a:endParaRPr lang="tr-TR" sz="2800" dirty="0">
              <a:solidFill>
                <a:schemeClr val="tx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44008" y="1700808"/>
            <a:ext cx="4376743" cy="4539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41823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Uzun süre dayanabilen besinler</a:t>
            </a:r>
            <a:endParaRPr lang="tr-TR" dirty="0">
              <a:solidFill>
                <a:srgbClr val="C00000"/>
              </a:solidFill>
            </a:endParaRPr>
          </a:p>
        </p:txBody>
      </p:sp>
      <p:sp>
        <p:nvSpPr>
          <p:cNvPr id="3" name="İçerik Yer Tutucusu 2"/>
          <p:cNvSpPr>
            <a:spLocks noGrp="1"/>
          </p:cNvSpPr>
          <p:nvPr>
            <p:ph idx="1"/>
          </p:nvPr>
        </p:nvSpPr>
        <p:spPr/>
        <p:txBody>
          <a:bodyPr>
            <a:normAutofit/>
          </a:bodyPr>
          <a:lstStyle/>
          <a:p>
            <a:pPr marL="0" indent="0">
              <a:buNone/>
            </a:pPr>
            <a:r>
              <a:rPr lang="tr-TR" sz="2800" dirty="0" smtClean="0">
                <a:solidFill>
                  <a:schemeClr val="tx1"/>
                </a:solidFill>
              </a:rPr>
              <a:t>-Tahıllar, </a:t>
            </a:r>
            <a:r>
              <a:rPr lang="tr-TR" sz="2800" dirty="0" err="1" smtClean="0">
                <a:solidFill>
                  <a:schemeClr val="tx1"/>
                </a:solidFill>
              </a:rPr>
              <a:t>kurubaklagiller</a:t>
            </a:r>
            <a:endParaRPr lang="tr-TR" sz="2800" dirty="0" smtClean="0">
              <a:solidFill>
                <a:schemeClr val="tx1"/>
              </a:solidFill>
            </a:endParaRPr>
          </a:p>
          <a:p>
            <a:pPr marL="0" indent="0">
              <a:buNone/>
            </a:pPr>
            <a:r>
              <a:rPr lang="tr-TR" sz="2800" dirty="0" smtClean="0">
                <a:solidFill>
                  <a:schemeClr val="tx1"/>
                </a:solidFill>
              </a:rPr>
              <a:t>-Kuru meyveler</a:t>
            </a:r>
          </a:p>
          <a:p>
            <a:pPr marL="0" indent="0">
              <a:buNone/>
            </a:pPr>
            <a:r>
              <a:rPr lang="tr-TR" sz="2800" dirty="0" smtClean="0">
                <a:solidFill>
                  <a:schemeClr val="tx1"/>
                </a:solidFill>
              </a:rPr>
              <a:t>-Baharatlar</a:t>
            </a:r>
          </a:p>
          <a:p>
            <a:pPr marL="0" indent="0">
              <a:buNone/>
            </a:pPr>
            <a:r>
              <a:rPr lang="tr-TR" sz="2800" dirty="0" smtClean="0">
                <a:solidFill>
                  <a:schemeClr val="tx1"/>
                </a:solidFill>
              </a:rPr>
              <a:t>-Yağlar</a:t>
            </a:r>
          </a:p>
          <a:p>
            <a:pPr marL="0" indent="0">
              <a:buNone/>
            </a:pPr>
            <a:r>
              <a:rPr lang="tr-TR" sz="2800" dirty="0" smtClean="0">
                <a:solidFill>
                  <a:schemeClr val="tx1"/>
                </a:solidFill>
              </a:rPr>
              <a:t>-Şeker</a:t>
            </a:r>
          </a:p>
          <a:p>
            <a:pPr marL="0" indent="0">
              <a:buNone/>
            </a:pPr>
            <a:r>
              <a:rPr lang="tr-TR" sz="2800" dirty="0" smtClean="0">
                <a:solidFill>
                  <a:schemeClr val="tx1"/>
                </a:solidFill>
              </a:rPr>
              <a:t>-Turşu, sirke</a:t>
            </a:r>
          </a:p>
          <a:p>
            <a:pPr marL="0" indent="0">
              <a:buNone/>
            </a:pPr>
            <a:r>
              <a:rPr lang="tr-TR" sz="2800" dirty="0" smtClean="0">
                <a:solidFill>
                  <a:schemeClr val="tx1"/>
                </a:solidFill>
              </a:rPr>
              <a:t>-Patates</a:t>
            </a:r>
          </a:p>
          <a:p>
            <a:pPr marL="0" indent="0">
              <a:buNone/>
            </a:pPr>
            <a:r>
              <a:rPr lang="tr-TR" sz="2800" dirty="0" smtClean="0">
                <a:solidFill>
                  <a:schemeClr val="tx1"/>
                </a:solidFill>
              </a:rPr>
              <a:t>-Kuru soğan, sarımsak</a:t>
            </a:r>
            <a:endParaRPr lang="tr-TR" sz="2800"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1801" y="2924944"/>
            <a:ext cx="2736304" cy="18227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69632" y="1508661"/>
            <a:ext cx="2846090" cy="2112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4406" y="4581128"/>
            <a:ext cx="2948433"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596586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Kuru depolama</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Kuru depolarda sıcaklık 15-20 derece arasında olmalıdır.</a:t>
            </a:r>
          </a:p>
          <a:p>
            <a:r>
              <a:rPr lang="tr-TR" sz="2800" dirty="0" smtClean="0">
                <a:solidFill>
                  <a:schemeClr val="tx1"/>
                </a:solidFill>
              </a:rPr>
              <a:t>Kuru deponun kapısı sık sık açılmamalı</a:t>
            </a:r>
          </a:p>
          <a:p>
            <a:r>
              <a:rPr lang="tr-TR" sz="2800" dirty="0" smtClean="0">
                <a:solidFill>
                  <a:schemeClr val="tx1"/>
                </a:solidFill>
              </a:rPr>
              <a:t>Nem oranı %60-65 i geçmemeli</a:t>
            </a:r>
          </a:p>
          <a:p>
            <a:r>
              <a:rPr lang="tr-TR" sz="2800" dirty="0" smtClean="0">
                <a:solidFill>
                  <a:schemeClr val="tx1"/>
                </a:solidFill>
              </a:rPr>
              <a:t>Zemin kolay temizlenebilir olmalı</a:t>
            </a:r>
          </a:p>
          <a:p>
            <a:r>
              <a:rPr lang="tr-TR" sz="2800" dirty="0" smtClean="0">
                <a:solidFill>
                  <a:schemeClr val="tx1"/>
                </a:solidFill>
              </a:rPr>
              <a:t>Depolar çok doldurularak hava akımı düzeni bozulmamalı</a:t>
            </a:r>
          </a:p>
          <a:p>
            <a:endParaRPr lang="tr-TR" sz="2800" dirty="0">
              <a:solidFill>
                <a:schemeClr val="tx1"/>
              </a:solidFill>
            </a:endParaRPr>
          </a:p>
        </p:txBody>
      </p:sp>
    </p:spTree>
    <p:extLst>
      <p:ext uri="{BB962C8B-B14F-4D97-AF65-F5344CB8AC3E}">
        <p14:creationId xmlns:p14="http://schemas.microsoft.com/office/powerpoint/2010/main" val="1158606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33375"/>
            <a:ext cx="9144000" cy="6191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33974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Soğuk depolama</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Soğuk depolamada, kurumun özelliğine göre çeşitli soğuk depolar bulunabilir. Et soğuk deposu, süt-yoğurt soğuk deposu, pasta soğuk deposu.</a:t>
            </a:r>
          </a:p>
          <a:p>
            <a:r>
              <a:rPr lang="tr-TR" sz="2800" dirty="0" smtClean="0">
                <a:solidFill>
                  <a:schemeClr val="tx1"/>
                </a:solidFill>
              </a:rPr>
              <a:t>Soğuk depolarda kapılar sık sık açılmamalı.</a:t>
            </a:r>
          </a:p>
          <a:p>
            <a:r>
              <a:rPr lang="tr-TR" sz="2800" dirty="0" smtClean="0">
                <a:solidFill>
                  <a:schemeClr val="tx1"/>
                </a:solidFill>
              </a:rPr>
              <a:t>Üretim bölümüne yakın olmalı.</a:t>
            </a:r>
          </a:p>
          <a:p>
            <a:r>
              <a:rPr lang="tr-TR" sz="2800" dirty="0" smtClean="0">
                <a:solidFill>
                  <a:schemeClr val="tx1"/>
                </a:solidFill>
              </a:rPr>
              <a:t>Temizliğine dikkat edilmeli.</a:t>
            </a:r>
          </a:p>
          <a:p>
            <a:endParaRPr lang="tr-TR" sz="2800" dirty="0">
              <a:solidFill>
                <a:schemeClr val="tx1"/>
              </a:solidFill>
            </a:endParaRPr>
          </a:p>
        </p:txBody>
      </p:sp>
    </p:spTree>
    <p:extLst>
      <p:ext uri="{BB962C8B-B14F-4D97-AF65-F5344CB8AC3E}">
        <p14:creationId xmlns:p14="http://schemas.microsoft.com/office/powerpoint/2010/main" val="148428821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04664"/>
            <a:ext cx="9167555" cy="5976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7607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smtClean="0">
                <a:solidFill>
                  <a:srgbClr val="C00000"/>
                </a:solidFill>
              </a:rPr>
              <a:t>BazI</a:t>
            </a:r>
            <a:r>
              <a:rPr lang="tr-TR" dirty="0" smtClean="0">
                <a:solidFill>
                  <a:srgbClr val="C00000"/>
                </a:solidFill>
              </a:rPr>
              <a:t> besinlerin soğukta saklama dereceleri ve süreleri</a:t>
            </a:r>
            <a:endParaRPr lang="tr-TR" dirty="0">
              <a:solidFill>
                <a:srgbClr val="C00000"/>
              </a:solidFill>
            </a:endParaRPr>
          </a:p>
        </p:txBody>
      </p:sp>
      <p:sp>
        <p:nvSpPr>
          <p:cNvPr id="3" name="İçerik Yer Tutucusu 2"/>
          <p:cNvSpPr>
            <a:spLocks noGrp="1"/>
          </p:cNvSpPr>
          <p:nvPr>
            <p:ph idx="1"/>
          </p:nvPr>
        </p:nvSpPr>
        <p:spPr/>
        <p:txBody>
          <a:bodyPr>
            <a:normAutofit/>
          </a:bodyPr>
          <a:lstStyle/>
          <a:p>
            <a:pPr marL="0" indent="0">
              <a:buNone/>
            </a:pPr>
            <a:r>
              <a:rPr lang="tr-TR" sz="2800" dirty="0" smtClean="0">
                <a:solidFill>
                  <a:schemeClr val="tx1"/>
                </a:solidFill>
              </a:rPr>
              <a:t>BESİN                              DERECE            SÜRE</a:t>
            </a:r>
          </a:p>
          <a:p>
            <a:pPr marL="0" indent="0">
              <a:buNone/>
            </a:pPr>
            <a:endParaRPr lang="tr-TR" sz="2800" dirty="0" smtClean="0">
              <a:solidFill>
                <a:schemeClr val="tx1"/>
              </a:solidFill>
            </a:endParaRPr>
          </a:p>
          <a:p>
            <a:pPr marL="0" indent="0">
              <a:buNone/>
            </a:pPr>
            <a:r>
              <a:rPr lang="tr-TR" sz="2800" dirty="0" smtClean="0">
                <a:solidFill>
                  <a:schemeClr val="tx1"/>
                </a:solidFill>
              </a:rPr>
              <a:t>Et                                        0-2                  3-5 gün</a:t>
            </a:r>
          </a:p>
          <a:p>
            <a:pPr marL="0" indent="0">
              <a:buNone/>
            </a:pPr>
            <a:r>
              <a:rPr lang="tr-TR" sz="2800" dirty="0" smtClean="0">
                <a:solidFill>
                  <a:schemeClr val="tx1"/>
                </a:solidFill>
              </a:rPr>
              <a:t>Kıyma                                 0-2                  1-2 gün</a:t>
            </a:r>
          </a:p>
          <a:p>
            <a:pPr marL="0" indent="0">
              <a:buNone/>
            </a:pPr>
            <a:r>
              <a:rPr lang="tr-TR" sz="2800" dirty="0" smtClean="0">
                <a:solidFill>
                  <a:schemeClr val="tx1"/>
                </a:solidFill>
              </a:rPr>
              <a:t>Yumurta                             4-7                  1 hafta</a:t>
            </a:r>
          </a:p>
          <a:p>
            <a:pPr marL="0" indent="0">
              <a:buNone/>
            </a:pPr>
            <a:r>
              <a:rPr lang="tr-TR" sz="2800" dirty="0" smtClean="0">
                <a:solidFill>
                  <a:schemeClr val="tx1"/>
                </a:solidFill>
              </a:rPr>
              <a:t>Pişmiş yemekler                0-2                  1 gün</a:t>
            </a:r>
          </a:p>
          <a:p>
            <a:pPr marL="0" indent="0">
              <a:buNone/>
            </a:pPr>
            <a:r>
              <a:rPr lang="tr-TR" sz="2800" dirty="0" smtClean="0">
                <a:solidFill>
                  <a:schemeClr val="tx1"/>
                </a:solidFill>
              </a:rPr>
              <a:t>Meyveler                            4-7                  2 gün-1 hafta</a:t>
            </a:r>
          </a:p>
          <a:p>
            <a:pPr marL="0" indent="0">
              <a:buNone/>
            </a:pPr>
            <a:r>
              <a:rPr lang="tr-TR" sz="2800" dirty="0" smtClean="0">
                <a:solidFill>
                  <a:schemeClr val="tx1"/>
                </a:solidFill>
              </a:rPr>
              <a:t>Sebzeler                             4-7                  1-2 hafta</a:t>
            </a:r>
            <a:endParaRPr lang="tr-TR" sz="2800" dirty="0">
              <a:solidFill>
                <a:schemeClr val="tx1"/>
              </a:solidFill>
            </a:endParaRPr>
          </a:p>
        </p:txBody>
      </p:sp>
    </p:spTree>
    <p:extLst>
      <p:ext uri="{BB962C8B-B14F-4D97-AF65-F5344CB8AC3E}">
        <p14:creationId xmlns:p14="http://schemas.microsoft.com/office/powerpoint/2010/main" val="839227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r>
              <a:rPr lang="tr-TR" sz="2800" dirty="0" smtClean="0">
                <a:solidFill>
                  <a:schemeClr val="tx1"/>
                </a:solidFill>
              </a:rPr>
              <a:t>Canlıların en önemli besinlerinden biri olan süt; süt veren hayvanların memelerindeki süt bezlerinin doğal bir salgısıdır.</a:t>
            </a:r>
          </a:p>
          <a:p>
            <a:r>
              <a:rPr lang="tr-TR" sz="2800" dirty="0" smtClean="0">
                <a:solidFill>
                  <a:schemeClr val="tx1"/>
                </a:solidFill>
              </a:rPr>
              <a:t>Sütler normal şartlar altında ve hijyen kurallarına uygun da hazırlansa belli sayıda belli sayıda mikroorganizma bulundurmaktadır.</a:t>
            </a:r>
            <a:endParaRPr lang="tr-TR" sz="2800" dirty="0">
              <a:solidFill>
                <a:schemeClr val="tx1"/>
              </a:solidFill>
            </a:endParaRPr>
          </a:p>
        </p:txBody>
      </p:sp>
    </p:spTree>
    <p:extLst>
      <p:ext uri="{BB962C8B-B14F-4D97-AF65-F5344CB8AC3E}">
        <p14:creationId xmlns:p14="http://schemas.microsoft.com/office/powerpoint/2010/main" val="17975788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smtClean="0">
                <a:solidFill>
                  <a:srgbClr val="C00000"/>
                </a:solidFill>
              </a:rPr>
              <a:t>Çiğ süt ile geçebilen mikrobiyolojik kaynaklı tehlikeler;</a:t>
            </a:r>
          </a:p>
          <a:p>
            <a:r>
              <a:rPr lang="tr-TR" sz="2800" dirty="0" smtClean="0">
                <a:solidFill>
                  <a:schemeClr val="tx1"/>
                </a:solidFill>
              </a:rPr>
              <a:t>Çiğ süt mikroorganizmaların besi yeridir. Dikkat edilmediği taktirde çeşitli hastalıkların insana geçmesinde potansiyel bir kaynak olabilmektedir. Hayvandan insana geçen hastalıklar; tüberküloz, </a:t>
            </a:r>
            <a:r>
              <a:rPr lang="tr-TR" sz="2800" dirty="0" err="1" smtClean="0">
                <a:solidFill>
                  <a:schemeClr val="tx1"/>
                </a:solidFill>
              </a:rPr>
              <a:t>bruselloz</a:t>
            </a:r>
            <a:r>
              <a:rPr lang="tr-TR" sz="2800" dirty="0" smtClean="0">
                <a:solidFill>
                  <a:schemeClr val="tx1"/>
                </a:solidFill>
              </a:rPr>
              <a:t>, ant-raks gibi.</a:t>
            </a:r>
            <a:endParaRPr lang="tr-TR" sz="2800" dirty="0">
              <a:solidFill>
                <a:schemeClr val="tx1"/>
              </a:solidFill>
            </a:endParaRPr>
          </a:p>
        </p:txBody>
      </p:sp>
    </p:spTree>
    <p:extLst>
      <p:ext uri="{BB962C8B-B14F-4D97-AF65-F5344CB8AC3E}">
        <p14:creationId xmlns:p14="http://schemas.microsoft.com/office/powerpoint/2010/main" val="2292926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683568" y="1124744"/>
            <a:ext cx="7704856" cy="5174035"/>
          </a:xfrm>
        </p:spPr>
        <p:txBody>
          <a:bodyPr>
            <a:normAutofit fontScale="92500" lnSpcReduction="20000"/>
          </a:bodyPr>
          <a:lstStyle/>
          <a:p>
            <a:r>
              <a:rPr lang="tr-TR" sz="2800" dirty="0" smtClean="0">
                <a:solidFill>
                  <a:schemeClr val="tx1"/>
                </a:solidFill>
              </a:rPr>
              <a:t>  Gıda hijyeni; herhangi bir besinin temizliği ve tamamen hastalık yapan etmenlerden arınmış olması demektir. Başka bir deyişle; yenen besinler o besini yiyen kişileri hasta etmemelidir. </a:t>
            </a:r>
          </a:p>
          <a:p>
            <a:r>
              <a:rPr lang="tr-TR" sz="2800" dirty="0" smtClean="0">
                <a:solidFill>
                  <a:schemeClr val="tx1"/>
                </a:solidFill>
              </a:rPr>
              <a:t>  Besin hijyeni; gıda güvenliğini sağlamak için tüm önlemleri almak olarak tanımlanabilir. Besinler mikroorganizmalarla kirlenebilir. Mikroorganizmalarda insanlar gibi doğar, büyür, çoğalır ve ölürler. Şartlar uygun olduğunda bir mikroorganizmadan 12 saat sonra 1 milyon mikroorganizma ürer. Şartlar uygun olmazsa birkaç saat içinde ölürler.</a:t>
            </a:r>
          </a:p>
          <a:p>
            <a:r>
              <a:rPr lang="tr-TR" sz="2800" dirty="0">
                <a:solidFill>
                  <a:schemeClr val="tx1"/>
                </a:solidFill>
              </a:rPr>
              <a:t> </a:t>
            </a:r>
            <a:r>
              <a:rPr lang="tr-TR" sz="2800" dirty="0" smtClean="0">
                <a:solidFill>
                  <a:schemeClr val="tx1"/>
                </a:solidFill>
              </a:rPr>
              <a:t>  </a:t>
            </a:r>
            <a:r>
              <a:rPr lang="tr-TR" sz="2800" dirty="0">
                <a:solidFill>
                  <a:schemeClr val="tx1"/>
                </a:solidFill>
              </a:rPr>
              <a:t>Mikroorganizmalar gıdalara, hava, su, insan, böcek, çeşitli alet ve ekipman ürünün temas ettiği her türlü yüzeyden bulaşabilir. </a:t>
            </a:r>
          </a:p>
          <a:p>
            <a:endParaRPr lang="tr-TR" sz="2800" dirty="0"/>
          </a:p>
        </p:txBody>
      </p:sp>
    </p:spTree>
    <p:extLst>
      <p:ext uri="{BB962C8B-B14F-4D97-AF65-F5344CB8AC3E}">
        <p14:creationId xmlns:p14="http://schemas.microsoft.com/office/powerpoint/2010/main" val="28402764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solidFill>
                  <a:srgbClr val="C00000"/>
                </a:solidFill>
              </a:rPr>
              <a:t>Besinleri </a:t>
            </a:r>
            <a:r>
              <a:rPr lang="tr-TR" dirty="0" err="1" smtClean="0">
                <a:solidFill>
                  <a:srgbClr val="C00000"/>
                </a:solidFill>
              </a:rPr>
              <a:t>hazIrlamada</a:t>
            </a:r>
            <a:r>
              <a:rPr lang="tr-TR" dirty="0" smtClean="0">
                <a:solidFill>
                  <a:srgbClr val="C00000"/>
                </a:solidFill>
              </a:rPr>
              <a:t> ve pişirmede hijyen</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Çiğ ve pişmiş besinler kesinlikle ayrı tezgahlarda hazırlanmalı</a:t>
            </a:r>
          </a:p>
          <a:p>
            <a:r>
              <a:rPr lang="tr-TR" sz="2800" dirty="0" smtClean="0">
                <a:solidFill>
                  <a:schemeClr val="tx1"/>
                </a:solidFill>
              </a:rPr>
              <a:t>Et, balık ve tavuk ile sebzeler için ayrı mekan ve doğrama tahtaları kullanılmalı</a:t>
            </a:r>
          </a:p>
          <a:p>
            <a:r>
              <a:rPr lang="tr-TR" sz="2800" dirty="0" smtClean="0">
                <a:solidFill>
                  <a:schemeClr val="tx1"/>
                </a:solidFill>
              </a:rPr>
              <a:t>Tüm hazırlama aşamalarında, hazırlamada görevli personelin kişisel hijyeni sağlanmalı</a:t>
            </a:r>
          </a:p>
          <a:p>
            <a:r>
              <a:rPr lang="tr-TR" sz="2800" dirty="0" smtClean="0">
                <a:solidFill>
                  <a:schemeClr val="tx1"/>
                </a:solidFill>
              </a:rPr>
              <a:t>Tüm araç gereçlerin temizlik ve hijyeni sağlanmalı</a:t>
            </a:r>
          </a:p>
          <a:p>
            <a:r>
              <a:rPr lang="tr-TR" sz="2800" dirty="0" smtClean="0">
                <a:solidFill>
                  <a:schemeClr val="tx1"/>
                </a:solidFill>
              </a:rPr>
              <a:t>Dondurulmuş besinler soğuk depolarda çözdürülmelidir.</a:t>
            </a:r>
            <a:endParaRPr lang="tr-TR" sz="2800" dirty="0">
              <a:solidFill>
                <a:schemeClr val="tx1"/>
              </a:solidFill>
            </a:endParaRPr>
          </a:p>
        </p:txBody>
      </p:sp>
    </p:spTree>
    <p:extLst>
      <p:ext uri="{BB962C8B-B14F-4D97-AF65-F5344CB8AC3E}">
        <p14:creationId xmlns:p14="http://schemas.microsoft.com/office/powerpoint/2010/main" val="40341281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3437" y="548680"/>
            <a:ext cx="7477125" cy="571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33813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err="1" smtClean="0">
                <a:solidFill>
                  <a:srgbClr val="C00000"/>
                </a:solidFill>
              </a:rPr>
              <a:t>gIdA</a:t>
            </a:r>
            <a:r>
              <a:rPr lang="tr-TR" dirty="0" smtClean="0">
                <a:solidFill>
                  <a:srgbClr val="C00000"/>
                </a:solidFill>
              </a:rPr>
              <a:t> GÜVENLİĞİ İLE İLGİLİ DİKKAT EDİLMESİ GEREKEN KURALLAR</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Ambalajlı gıda maddelerini tercih ediniz.</a:t>
            </a:r>
          </a:p>
          <a:p>
            <a:r>
              <a:rPr lang="tr-TR" sz="2800" dirty="0" smtClean="0">
                <a:solidFill>
                  <a:schemeClr val="tx1"/>
                </a:solidFill>
              </a:rPr>
              <a:t>Sebze ve meyveler bol su ve temiz suyla yıkanmalıdır.</a:t>
            </a:r>
          </a:p>
          <a:p>
            <a:r>
              <a:rPr lang="tr-TR" sz="2800" dirty="0" smtClean="0">
                <a:solidFill>
                  <a:schemeClr val="tx1"/>
                </a:solidFill>
              </a:rPr>
              <a:t>Kişisel temizliğe önem gösterilmelidir.</a:t>
            </a:r>
          </a:p>
          <a:p>
            <a:r>
              <a:rPr lang="tr-TR" sz="2800" dirty="0" smtClean="0">
                <a:solidFill>
                  <a:schemeClr val="tx1"/>
                </a:solidFill>
              </a:rPr>
              <a:t>Uygun sıcaklık derecelerinde pişirilmelidir.</a:t>
            </a:r>
          </a:p>
          <a:p>
            <a:r>
              <a:rPr lang="tr-TR" sz="2800" dirty="0" smtClean="0">
                <a:solidFill>
                  <a:schemeClr val="tx1"/>
                </a:solidFill>
              </a:rPr>
              <a:t>Yemekler bekletilmeden buzdolabına konmalıdır.</a:t>
            </a:r>
          </a:p>
          <a:p>
            <a:r>
              <a:rPr lang="tr-TR" sz="2800" dirty="0" smtClean="0">
                <a:solidFill>
                  <a:schemeClr val="tx1"/>
                </a:solidFill>
              </a:rPr>
              <a:t>Sağlam, bozuk olmayan gıdaların seçilmesine dikkat edilmelidir.</a:t>
            </a:r>
          </a:p>
          <a:p>
            <a:pPr marL="0" indent="0">
              <a:buNone/>
            </a:pPr>
            <a:endParaRPr lang="tr-TR" sz="2800" dirty="0">
              <a:solidFill>
                <a:schemeClr val="tx1"/>
              </a:solidFill>
            </a:endParaRPr>
          </a:p>
        </p:txBody>
      </p:sp>
    </p:spTree>
    <p:extLst>
      <p:ext uri="{BB962C8B-B14F-4D97-AF65-F5344CB8AC3E}">
        <p14:creationId xmlns:p14="http://schemas.microsoft.com/office/powerpoint/2010/main" val="286767344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Besinlerin servisinde hijyen</a:t>
            </a:r>
            <a:endParaRPr lang="tr-TR" dirty="0">
              <a:solidFill>
                <a:srgbClr val="C00000"/>
              </a:solidFill>
            </a:endParaRPr>
          </a:p>
        </p:txBody>
      </p:sp>
      <p:sp>
        <p:nvSpPr>
          <p:cNvPr id="3" name="İçerik Yer Tutucusu 2"/>
          <p:cNvSpPr>
            <a:spLocks noGrp="1"/>
          </p:cNvSpPr>
          <p:nvPr>
            <p:ph idx="1"/>
          </p:nvPr>
        </p:nvSpPr>
        <p:spPr>
          <a:xfrm>
            <a:off x="304800" y="1554162"/>
            <a:ext cx="4411216" cy="4525963"/>
          </a:xfrm>
        </p:spPr>
        <p:txBody>
          <a:bodyPr>
            <a:normAutofit fontScale="92500" lnSpcReduction="20000"/>
          </a:bodyPr>
          <a:lstStyle/>
          <a:p>
            <a:r>
              <a:rPr lang="tr-TR" sz="2800" dirty="0" smtClean="0">
                <a:solidFill>
                  <a:schemeClr val="tx1"/>
                </a:solidFill>
              </a:rPr>
              <a:t>Sıcak yemekler sıcak (60 derece üstünde), soğuk yemekler soğuk (5 derece altında) servis edilmelidir.</a:t>
            </a:r>
          </a:p>
          <a:p>
            <a:r>
              <a:rPr lang="tr-TR" sz="2800" dirty="0" smtClean="0">
                <a:solidFill>
                  <a:schemeClr val="tx1"/>
                </a:solidFill>
              </a:rPr>
              <a:t>Servis sırasında çıplak elle hiçbir besine dokunulmamalı.</a:t>
            </a:r>
          </a:p>
          <a:p>
            <a:r>
              <a:rPr lang="tr-TR" sz="2800" dirty="0" smtClean="0">
                <a:solidFill>
                  <a:schemeClr val="tx1"/>
                </a:solidFill>
              </a:rPr>
              <a:t>Servis esnasında kırık araç- gereç kullanılmamalı.</a:t>
            </a:r>
          </a:p>
          <a:p>
            <a:r>
              <a:rPr lang="tr-TR" sz="2800" dirty="0" smtClean="0">
                <a:solidFill>
                  <a:schemeClr val="tx1"/>
                </a:solidFill>
              </a:rPr>
              <a:t>Çatal, bıçak, bardak silmede bez ve peçete kullanılmamalı.</a:t>
            </a:r>
          </a:p>
          <a:p>
            <a:pPr marL="0" indent="0">
              <a:buNone/>
            </a:pPr>
            <a:endParaRPr lang="tr-TR" sz="2800" dirty="0" smtClean="0">
              <a:solidFill>
                <a:schemeClr val="tx1"/>
              </a:solidFill>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16016" y="1700808"/>
            <a:ext cx="4138740" cy="36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35704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Besinler </a:t>
            </a:r>
            <a:r>
              <a:rPr lang="tr-TR" dirty="0" err="1" smtClean="0">
                <a:solidFill>
                  <a:srgbClr val="C00000"/>
                </a:solidFill>
              </a:rPr>
              <a:t>satIn</a:t>
            </a:r>
            <a:r>
              <a:rPr lang="tr-TR" dirty="0" smtClean="0">
                <a:solidFill>
                  <a:srgbClr val="C00000"/>
                </a:solidFill>
              </a:rPr>
              <a:t> </a:t>
            </a:r>
            <a:r>
              <a:rPr lang="tr-TR" dirty="0" err="1" smtClean="0">
                <a:solidFill>
                  <a:srgbClr val="C00000"/>
                </a:solidFill>
              </a:rPr>
              <a:t>alInIrken</a:t>
            </a:r>
            <a:r>
              <a:rPr lang="tr-TR" dirty="0" smtClean="0">
                <a:solidFill>
                  <a:srgbClr val="C00000"/>
                </a:solidFill>
              </a:rPr>
              <a:t>;</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Kırık, çatlak olmamalı.</a:t>
            </a:r>
          </a:p>
          <a:p>
            <a:r>
              <a:rPr lang="tr-TR" sz="2800" dirty="0" smtClean="0">
                <a:solidFill>
                  <a:schemeClr val="tx1"/>
                </a:solidFill>
              </a:rPr>
              <a:t>Sütler pastörize ve sterilize olmalı.</a:t>
            </a:r>
          </a:p>
          <a:p>
            <a:r>
              <a:rPr lang="tr-TR" sz="2800" dirty="0" smtClean="0">
                <a:solidFill>
                  <a:schemeClr val="tx1"/>
                </a:solidFill>
              </a:rPr>
              <a:t>Kontrol damgalı olmalı.</a:t>
            </a:r>
          </a:p>
          <a:p>
            <a:r>
              <a:rPr lang="tr-TR" sz="2800" dirty="0" smtClean="0">
                <a:solidFill>
                  <a:schemeClr val="tx1"/>
                </a:solidFill>
              </a:rPr>
              <a:t>Taze olmalı.</a:t>
            </a:r>
          </a:p>
          <a:p>
            <a:r>
              <a:rPr lang="tr-TR" sz="2800" dirty="0" smtClean="0">
                <a:solidFill>
                  <a:schemeClr val="tx1"/>
                </a:solidFill>
              </a:rPr>
              <a:t>Ağzı kapalı olmalı.</a:t>
            </a:r>
          </a:p>
          <a:p>
            <a:r>
              <a:rPr lang="tr-TR" sz="2800" dirty="0" smtClean="0">
                <a:solidFill>
                  <a:schemeClr val="tx1"/>
                </a:solidFill>
              </a:rPr>
              <a:t>Rengi ve kokusu bozuk olmamalı.</a:t>
            </a:r>
          </a:p>
          <a:p>
            <a:r>
              <a:rPr lang="tr-TR" sz="2800" dirty="0" smtClean="0">
                <a:solidFill>
                  <a:schemeClr val="tx1"/>
                </a:solidFill>
              </a:rPr>
              <a:t>Son kullanma tarihi geçmemeli.</a:t>
            </a:r>
            <a:endParaRPr lang="tr-TR" sz="2800"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5763" y="332656"/>
            <a:ext cx="2857500" cy="1895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05763" y="2420888"/>
            <a:ext cx="2857499" cy="2016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05763" y="4725144"/>
            <a:ext cx="2857499" cy="1885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21792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C00000"/>
                </a:solidFill>
              </a:rPr>
              <a:t>HastalIKLARDAN</a:t>
            </a:r>
            <a:r>
              <a:rPr lang="tr-TR" dirty="0" smtClean="0">
                <a:solidFill>
                  <a:srgbClr val="C00000"/>
                </a:solidFill>
              </a:rPr>
              <a:t> KORUNMAK İÇİN ;</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Pişmiş besinler soğukta muhafaza edilmeli</a:t>
            </a:r>
          </a:p>
          <a:p>
            <a:r>
              <a:rPr lang="tr-TR" sz="2800" dirty="0" smtClean="0">
                <a:solidFill>
                  <a:schemeClr val="tx1"/>
                </a:solidFill>
              </a:rPr>
              <a:t>Tuvaletten çıktıktan sonra eller mutlaka yıkanmalı</a:t>
            </a:r>
          </a:p>
          <a:p>
            <a:r>
              <a:rPr lang="tr-TR" sz="2800" dirty="0" smtClean="0">
                <a:solidFill>
                  <a:schemeClr val="tx1"/>
                </a:solidFill>
              </a:rPr>
              <a:t>Yemekler elle kontrol edilmemeli</a:t>
            </a:r>
          </a:p>
          <a:p>
            <a:r>
              <a:rPr lang="tr-TR" sz="2800" dirty="0" smtClean="0">
                <a:solidFill>
                  <a:schemeClr val="tx1"/>
                </a:solidFill>
              </a:rPr>
              <a:t>Mutfakta kağıt havlu kullanılmalı</a:t>
            </a:r>
          </a:p>
          <a:p>
            <a:r>
              <a:rPr lang="tr-TR" sz="2800" dirty="0" smtClean="0">
                <a:solidFill>
                  <a:schemeClr val="tx1"/>
                </a:solidFill>
              </a:rPr>
              <a:t>Temiz önlük ve kep kullanılmalı</a:t>
            </a:r>
          </a:p>
          <a:p>
            <a:pPr marL="0" indent="0">
              <a:buNone/>
            </a:pPr>
            <a:endParaRPr lang="tr-TR" sz="2800" dirty="0">
              <a:solidFill>
                <a:schemeClr val="tx1"/>
              </a:solidFil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4267018"/>
            <a:ext cx="2952328" cy="2387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3221" y="4293096"/>
            <a:ext cx="2741290" cy="23870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4951333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solidFill>
                  <a:schemeClr val="tx1"/>
                </a:solidFill>
              </a:rPr>
              <a:t>Biyolojik çevre sağlık açısından dört ögeden oluşur;</a:t>
            </a:r>
          </a:p>
          <a:p>
            <a:endParaRPr lang="tr-TR" dirty="0"/>
          </a:p>
          <a:p>
            <a:r>
              <a:rPr lang="tr-TR" dirty="0" smtClean="0">
                <a:solidFill>
                  <a:srgbClr val="C00000"/>
                </a:solidFill>
              </a:rPr>
              <a:t>MİKROORGANİZMALAR</a:t>
            </a:r>
          </a:p>
          <a:p>
            <a:r>
              <a:rPr lang="tr-TR" dirty="0" smtClean="0">
                <a:solidFill>
                  <a:srgbClr val="C00000"/>
                </a:solidFill>
              </a:rPr>
              <a:t>VEKTÖRLER</a:t>
            </a:r>
          </a:p>
          <a:p>
            <a:r>
              <a:rPr lang="tr-TR" dirty="0" smtClean="0">
                <a:solidFill>
                  <a:srgbClr val="C00000"/>
                </a:solidFill>
              </a:rPr>
              <a:t>BİTKİ VE HAYVANLAR</a:t>
            </a:r>
          </a:p>
          <a:p>
            <a:r>
              <a:rPr lang="tr-TR" dirty="0" smtClean="0">
                <a:solidFill>
                  <a:srgbClr val="C00000"/>
                </a:solidFill>
              </a:rPr>
              <a:t>BESİNLER</a:t>
            </a:r>
            <a:endParaRPr lang="tr-TR" dirty="0">
              <a:solidFill>
                <a:srgbClr val="C00000"/>
              </a:solidFill>
            </a:endParaRPr>
          </a:p>
        </p:txBody>
      </p:sp>
    </p:spTree>
    <p:extLst>
      <p:ext uri="{BB962C8B-B14F-4D97-AF65-F5344CB8AC3E}">
        <p14:creationId xmlns:p14="http://schemas.microsoft.com/office/powerpoint/2010/main" val="340307218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solidFill>
                  <a:srgbClr val="C00000"/>
                </a:solidFill>
              </a:rPr>
              <a:t>Mikroorganizmalar</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Çevrede hemen her yerde yaygın olarak bulunurlar. Bazıları insana zarar verirken bazıları yararlı olabilmektedir. Bunlar değişik yollarla insan vücuduna girer ve çeşitli hastalıkların oluşumuna yol açar.</a:t>
            </a:r>
          </a:p>
          <a:p>
            <a:endParaRPr lang="tr-TR" sz="2800" dirty="0">
              <a:solidFill>
                <a:schemeClr val="tx1"/>
              </a:solidFil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3573016"/>
            <a:ext cx="4924352" cy="3030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490274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vektörler</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Hastalık yapıcı mikroorganizmaları insanlara taşımakta olan kemiricilerdir. Bunlar arasında sıçan, fare, sivrisinek, pire, kene, bitleri sayabiliriz.</a:t>
            </a:r>
          </a:p>
          <a:p>
            <a:endParaRPr lang="tr-TR" sz="2800" dirty="0">
              <a:solidFill>
                <a:schemeClr val="tx1"/>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35696" y="3212976"/>
            <a:ext cx="5270722" cy="3524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610906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Bitki ve hayvanlar</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Hayvanlar sağlık açısından </a:t>
            </a:r>
            <a:r>
              <a:rPr lang="tr-TR" sz="2800" dirty="0">
                <a:solidFill>
                  <a:schemeClr val="tx1"/>
                </a:solidFill>
              </a:rPr>
              <a:t>ö</a:t>
            </a:r>
            <a:r>
              <a:rPr lang="tr-TR" sz="2800" dirty="0" smtClean="0">
                <a:solidFill>
                  <a:schemeClr val="tx1"/>
                </a:solidFill>
              </a:rPr>
              <a:t>nemlidirler. İnsan ve hayvanların ortak hastalıkları vardır. Bunlara </a:t>
            </a:r>
            <a:r>
              <a:rPr lang="tr-TR" sz="2800" dirty="0" err="1" smtClean="0">
                <a:solidFill>
                  <a:schemeClr val="tx1"/>
                </a:solidFill>
              </a:rPr>
              <a:t>zoonoz</a:t>
            </a:r>
            <a:r>
              <a:rPr lang="tr-TR" sz="2800" dirty="0" smtClean="0">
                <a:solidFill>
                  <a:schemeClr val="tx1"/>
                </a:solidFill>
              </a:rPr>
              <a:t> denir. Hayvan etinin yenmesi veya sütünün içilmesiyle doğrudan insana geçer.</a:t>
            </a:r>
            <a:endParaRPr lang="tr-TR" sz="2800" dirty="0">
              <a:solidFill>
                <a:schemeClr val="tx1"/>
              </a:solidFill>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79712" y="3501008"/>
            <a:ext cx="4579590" cy="3218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639581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76056" y="1052735"/>
            <a:ext cx="3674239" cy="3909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1" name="Picture 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536" y="1052736"/>
            <a:ext cx="3672408" cy="3909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499040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besinler</a:t>
            </a:r>
            <a:endParaRPr lang="tr-TR" dirty="0">
              <a:solidFill>
                <a:srgbClr val="C00000"/>
              </a:solidFill>
            </a:endParaRPr>
          </a:p>
        </p:txBody>
      </p:sp>
      <p:sp>
        <p:nvSpPr>
          <p:cNvPr id="3" name="İçerik Yer Tutucusu 2"/>
          <p:cNvSpPr>
            <a:spLocks noGrp="1"/>
          </p:cNvSpPr>
          <p:nvPr>
            <p:ph idx="1"/>
          </p:nvPr>
        </p:nvSpPr>
        <p:spPr/>
        <p:txBody>
          <a:bodyPr>
            <a:normAutofit/>
          </a:bodyPr>
          <a:lstStyle/>
          <a:p>
            <a:pPr marL="0" indent="0">
              <a:buNone/>
            </a:pPr>
            <a:r>
              <a:rPr lang="tr-TR" sz="2800" dirty="0" smtClean="0">
                <a:solidFill>
                  <a:schemeClr val="tx1"/>
                </a:solidFill>
              </a:rPr>
              <a:t>Besinlerin elde edilmesinden, saklanmasına ve depolanmasına, daha sonraki işlemi ve tüketim aşamasına kadar geçen evrelerde kirlenme riski </a:t>
            </a:r>
          </a:p>
          <a:p>
            <a:pPr marL="0" indent="0">
              <a:buNone/>
            </a:pPr>
            <a:r>
              <a:rPr lang="tr-TR" sz="2800" dirty="0" smtClean="0">
                <a:solidFill>
                  <a:schemeClr val="tx1"/>
                </a:solidFill>
              </a:rPr>
              <a:t>oldukça yüksektir.</a:t>
            </a:r>
          </a:p>
          <a:p>
            <a:pPr marL="0" indent="0">
              <a:buNone/>
            </a:pPr>
            <a:endParaRPr lang="tr-TR" sz="2800" dirty="0">
              <a:solidFill>
                <a:schemeClr val="tx1"/>
              </a:solidFill>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7704" y="3645024"/>
            <a:ext cx="5251301" cy="2953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903467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1515578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6362956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480630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93157444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23032134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24442279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03467698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1363644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31726562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fontScale="92500" lnSpcReduction="10000"/>
          </a:bodyPr>
          <a:lstStyle/>
          <a:p>
            <a:pPr marL="0" indent="0">
              <a:buNone/>
            </a:pPr>
            <a:r>
              <a:rPr lang="tr-TR" sz="2800" dirty="0" smtClean="0">
                <a:solidFill>
                  <a:srgbClr val="C00000"/>
                </a:solidFill>
              </a:rPr>
              <a:t>Besinlerle mikroorganizma kaynaklı hastalıkların çoğalma nedenleri; </a:t>
            </a:r>
          </a:p>
          <a:p>
            <a:pPr marL="0" indent="0">
              <a:buNone/>
            </a:pPr>
            <a:endParaRPr lang="tr-TR" sz="2800" dirty="0" smtClean="0">
              <a:solidFill>
                <a:srgbClr val="C00000"/>
              </a:solidFill>
            </a:endParaRPr>
          </a:p>
          <a:p>
            <a:pPr marL="0" indent="0">
              <a:buNone/>
            </a:pPr>
            <a:r>
              <a:rPr lang="tr-TR" sz="2800" dirty="0" smtClean="0">
                <a:solidFill>
                  <a:schemeClr val="tx1"/>
                </a:solidFill>
              </a:rPr>
              <a:t>-Hazır gıda üretimi ve tüketimindeki artışlar</a:t>
            </a:r>
          </a:p>
          <a:p>
            <a:pPr marL="0" indent="0">
              <a:buNone/>
            </a:pPr>
            <a:r>
              <a:rPr lang="tr-TR" sz="2800" dirty="0" smtClean="0">
                <a:solidFill>
                  <a:schemeClr val="tx1"/>
                </a:solidFill>
              </a:rPr>
              <a:t>-Toplu beslenme yapılan yerlerin artması</a:t>
            </a:r>
          </a:p>
          <a:p>
            <a:pPr marL="0" indent="0">
              <a:buNone/>
            </a:pPr>
            <a:r>
              <a:rPr lang="tr-TR" sz="2800" dirty="0" smtClean="0">
                <a:solidFill>
                  <a:schemeClr val="tx1"/>
                </a:solidFill>
              </a:rPr>
              <a:t>-Kentlerdeki nüfus yoğunluğunun plansız artması</a:t>
            </a:r>
          </a:p>
          <a:p>
            <a:pPr marL="0" indent="0">
              <a:buNone/>
            </a:pPr>
            <a:r>
              <a:rPr lang="tr-TR" sz="2800" dirty="0" smtClean="0">
                <a:solidFill>
                  <a:schemeClr val="tx1"/>
                </a:solidFill>
              </a:rPr>
              <a:t>-Turistik ve ticari amaçlı gezilerin hızla artması</a:t>
            </a:r>
          </a:p>
          <a:p>
            <a:pPr marL="0" indent="0">
              <a:buNone/>
            </a:pPr>
            <a:r>
              <a:rPr lang="tr-TR" sz="2800" dirty="0" smtClean="0">
                <a:solidFill>
                  <a:schemeClr val="tx1"/>
                </a:solidFill>
              </a:rPr>
              <a:t>-Sağlık kontrollerinin düzenli tutulmaması</a:t>
            </a:r>
          </a:p>
          <a:p>
            <a:pPr marL="0" indent="0">
              <a:buNone/>
            </a:pPr>
            <a:endParaRPr lang="tr-TR" sz="2800" dirty="0" smtClean="0">
              <a:solidFill>
                <a:schemeClr val="tx1"/>
              </a:solidFill>
            </a:endParaRPr>
          </a:p>
          <a:p>
            <a:pPr marL="0" indent="0">
              <a:buNone/>
            </a:pPr>
            <a:r>
              <a:rPr lang="tr-TR" dirty="0" smtClean="0"/>
              <a:t>  </a:t>
            </a:r>
            <a:endParaRPr lang="tr-TR" dirty="0"/>
          </a:p>
        </p:txBody>
      </p:sp>
    </p:spTree>
    <p:extLst>
      <p:ext uri="{BB962C8B-B14F-4D97-AF65-F5344CB8AC3E}">
        <p14:creationId xmlns:p14="http://schemas.microsoft.com/office/powerpoint/2010/main" val="406075579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40654059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9521521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a:bodyPr>
          <a:lstStyle/>
          <a:p>
            <a:pPr marL="0" indent="0">
              <a:buNone/>
            </a:pPr>
            <a:r>
              <a:rPr lang="tr-TR" sz="2800" dirty="0" smtClean="0">
                <a:solidFill>
                  <a:srgbClr val="C00000"/>
                </a:solidFill>
              </a:rPr>
              <a:t>Besinlerin satın alınmasında dikkat edilecek noktalar;</a:t>
            </a:r>
          </a:p>
          <a:p>
            <a:pPr marL="0" indent="0">
              <a:buNone/>
            </a:pPr>
            <a:endParaRPr lang="tr-TR" sz="2800" dirty="0">
              <a:solidFill>
                <a:schemeClr val="tx1"/>
              </a:solidFill>
            </a:endParaRPr>
          </a:p>
          <a:p>
            <a:pPr marL="0" indent="0">
              <a:buNone/>
            </a:pPr>
            <a:r>
              <a:rPr lang="tr-TR" sz="2800" dirty="0" smtClean="0">
                <a:solidFill>
                  <a:schemeClr val="tx1"/>
                </a:solidFill>
              </a:rPr>
              <a:t>-Yiyecekler güvenilir yerden satın alınmalıdır</a:t>
            </a:r>
          </a:p>
          <a:p>
            <a:pPr marL="0" indent="0">
              <a:buNone/>
            </a:pPr>
            <a:r>
              <a:rPr lang="tr-TR" sz="2800" dirty="0" smtClean="0">
                <a:solidFill>
                  <a:schemeClr val="tx1"/>
                </a:solidFill>
              </a:rPr>
              <a:t>-Yiyecekler sağlam olmalı ezik, çürük vb. olmamalı</a:t>
            </a:r>
          </a:p>
          <a:p>
            <a:pPr marL="0" indent="0">
              <a:buNone/>
            </a:pPr>
            <a:r>
              <a:rPr lang="tr-TR" sz="2800" dirty="0" smtClean="0">
                <a:solidFill>
                  <a:schemeClr val="tx1"/>
                </a:solidFill>
              </a:rPr>
              <a:t>-Temizlik ve kalitesi onaylanmayan besinler geri gönderilmeli </a:t>
            </a:r>
          </a:p>
          <a:p>
            <a:pPr marL="0" indent="0">
              <a:buNone/>
            </a:pPr>
            <a:r>
              <a:rPr lang="tr-TR" sz="2800" dirty="0" smtClean="0">
                <a:solidFill>
                  <a:schemeClr val="tx1"/>
                </a:solidFill>
              </a:rPr>
              <a:t>-Dondurulmuş yiyecekler -18 derece altında teslim alınmalıdır</a:t>
            </a:r>
            <a:endParaRPr lang="tr-TR" sz="2800" dirty="0">
              <a:solidFill>
                <a:srgbClr val="C00000"/>
              </a:solidFill>
            </a:endParaRPr>
          </a:p>
        </p:txBody>
      </p:sp>
    </p:spTree>
    <p:extLst>
      <p:ext uri="{BB962C8B-B14F-4D97-AF65-F5344CB8AC3E}">
        <p14:creationId xmlns:p14="http://schemas.microsoft.com/office/powerpoint/2010/main" val="12104221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 y="1052736"/>
            <a:ext cx="4411808" cy="54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20121" y="1071918"/>
            <a:ext cx="4723879" cy="5381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38361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Depolama kontrolü</a:t>
            </a:r>
            <a:endParaRPr lang="tr-TR" dirty="0">
              <a:solidFill>
                <a:srgbClr val="C00000"/>
              </a:solidFill>
            </a:endParaRPr>
          </a:p>
        </p:txBody>
      </p:sp>
      <p:sp>
        <p:nvSpPr>
          <p:cNvPr id="3" name="İçerik Yer Tutucusu 2"/>
          <p:cNvSpPr>
            <a:spLocks noGrp="1"/>
          </p:cNvSpPr>
          <p:nvPr>
            <p:ph idx="1"/>
          </p:nvPr>
        </p:nvSpPr>
        <p:spPr/>
        <p:txBody>
          <a:bodyPr>
            <a:normAutofit/>
          </a:bodyPr>
          <a:lstStyle/>
          <a:p>
            <a:r>
              <a:rPr lang="tr-TR" sz="2800" dirty="0" smtClean="0">
                <a:solidFill>
                  <a:schemeClr val="tx1"/>
                </a:solidFill>
              </a:rPr>
              <a:t>Depolarda kapı ve pencereler ışık geçirmemeli, havalandırma, yangın söndürme donatımı, yük taşıma arabaları, teslim alma, kontrol etme kısımları mutlaka bulunmalıdır.</a:t>
            </a:r>
          </a:p>
          <a:p>
            <a:endParaRPr lang="tr-TR" sz="2800" dirty="0">
              <a:solidFill>
                <a:schemeClr val="tx1"/>
              </a:solidFill>
            </a:endParaRPr>
          </a:p>
        </p:txBody>
      </p:sp>
    </p:spTree>
    <p:extLst>
      <p:ext uri="{BB962C8B-B14F-4D97-AF65-F5344CB8AC3E}">
        <p14:creationId xmlns:p14="http://schemas.microsoft.com/office/powerpoint/2010/main" val="11084423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solidFill>
                  <a:srgbClr val="C00000"/>
                </a:solidFill>
              </a:rPr>
              <a:t>Depolamada görevli kişilerin unvan ve sorumlulukları</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Bazı kurumlarda satın alma, teslim alma, depolama, stok kontrolü işlemlerinin tümü için sorumlu tek bir memur olmasına rağmen, toplu beslenme sistemlerinde kurumun kapasitesine göre her iş için ayrı bir memurda bulunabilir. Bu kişi depo (ambar) memurudur. </a:t>
            </a:r>
            <a:endParaRPr lang="tr-TR" dirty="0">
              <a:solidFill>
                <a:schemeClr val="tx1"/>
              </a:solidFill>
            </a:endParaRPr>
          </a:p>
        </p:txBody>
      </p:sp>
    </p:spTree>
    <p:extLst>
      <p:ext uri="{BB962C8B-B14F-4D97-AF65-F5344CB8AC3E}">
        <p14:creationId xmlns:p14="http://schemas.microsoft.com/office/powerpoint/2010/main" val="2579175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3524273"/>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108</TotalTime>
  <Words>879</Words>
  <Application>Microsoft Office PowerPoint</Application>
  <PresentationFormat>Ekran Gösterisi (4:3)</PresentationFormat>
  <Paragraphs>114</Paragraphs>
  <Slides>41</Slides>
  <Notes>0</Notes>
  <HiddenSlides>0</HiddenSlides>
  <MMClips>0</MMClips>
  <ScaleCrop>false</ScaleCrop>
  <HeadingPairs>
    <vt:vector size="4" baseType="variant">
      <vt:variant>
        <vt:lpstr>Tema</vt:lpstr>
      </vt:variant>
      <vt:variant>
        <vt:i4>1</vt:i4>
      </vt:variant>
      <vt:variant>
        <vt:lpstr>Slayt Başlıkları</vt:lpstr>
      </vt:variant>
      <vt:variant>
        <vt:i4>41</vt:i4>
      </vt:variant>
    </vt:vector>
  </HeadingPairs>
  <TitlesOfParts>
    <vt:vector size="42" baseType="lpstr">
      <vt:lpstr>Gezinti</vt:lpstr>
      <vt:lpstr>GIDA HİJYENİ, TANIMI VE ÖNEMİ</vt:lpstr>
      <vt:lpstr>PowerPoint Sunusu</vt:lpstr>
      <vt:lpstr>PowerPoint Sunusu</vt:lpstr>
      <vt:lpstr>PowerPoint Sunusu</vt:lpstr>
      <vt:lpstr>PowerPoint Sunusu</vt:lpstr>
      <vt:lpstr>PowerPoint Sunusu</vt:lpstr>
      <vt:lpstr>Depolama kontrolü</vt:lpstr>
      <vt:lpstr>Depolamada görevli kişilerin unvan ve sorumlulukları</vt:lpstr>
      <vt:lpstr>PowerPoint Sunusu</vt:lpstr>
      <vt:lpstr>Depo memuru</vt:lpstr>
      <vt:lpstr>Çabuk bozulan besinler</vt:lpstr>
      <vt:lpstr>Uzun süre dayanabilen besinler</vt:lpstr>
      <vt:lpstr>Kuru depolama</vt:lpstr>
      <vt:lpstr>PowerPoint Sunusu</vt:lpstr>
      <vt:lpstr>Soğuk depolama</vt:lpstr>
      <vt:lpstr>PowerPoint Sunusu</vt:lpstr>
      <vt:lpstr>BazI besinlerin soğukta saklama dereceleri ve süreleri</vt:lpstr>
      <vt:lpstr>PowerPoint Sunusu</vt:lpstr>
      <vt:lpstr>PowerPoint Sunusu</vt:lpstr>
      <vt:lpstr>Besinleri hazIrlamada ve pişirmede hijyen</vt:lpstr>
      <vt:lpstr>PowerPoint Sunusu</vt:lpstr>
      <vt:lpstr>gIdA GÜVENLİĞİ İLE İLGİLİ DİKKAT EDİLMESİ GEREKEN KURALLAR</vt:lpstr>
      <vt:lpstr>Besinlerin servisinde hijyen</vt:lpstr>
      <vt:lpstr>Besinler satIn alInIrken;</vt:lpstr>
      <vt:lpstr>HastalIKLARDAN KORUNMAK İÇİN ;</vt:lpstr>
      <vt:lpstr>PowerPoint Sunusu</vt:lpstr>
      <vt:lpstr>Mikroorganizmalar</vt:lpstr>
      <vt:lpstr>vektörler</vt:lpstr>
      <vt:lpstr>Bitki ve hayvanlar</vt:lpstr>
      <vt:lpstr>besinler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By NeC ® 2010 | Katilimsiz.Com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GIDA HİJYENİ, TANIMI VE ÖNEMİ</dc:title>
  <dc:creator>User</dc:creator>
  <cp:lastModifiedBy>User</cp:lastModifiedBy>
  <cp:revision>12</cp:revision>
  <dcterms:created xsi:type="dcterms:W3CDTF">2018-03-05T16:39:10Z</dcterms:created>
  <dcterms:modified xsi:type="dcterms:W3CDTF">2018-03-05T18:33:08Z</dcterms:modified>
</cp:coreProperties>
</file>