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9" r:id="rId4"/>
    <p:sldId id="258" r:id="rId5"/>
    <p:sldId id="259" r:id="rId6"/>
    <p:sldId id="270" r:id="rId7"/>
    <p:sldId id="260" r:id="rId8"/>
    <p:sldId id="261" r:id="rId9"/>
    <p:sldId id="271" r:id="rId10"/>
    <p:sldId id="262" r:id="rId11"/>
    <p:sldId id="263" r:id="rId12"/>
    <p:sldId id="264" r:id="rId13"/>
    <p:sldId id="265" r:id="rId14"/>
    <p:sldId id="272" r:id="rId15"/>
    <p:sldId id="266" r:id="rId16"/>
    <p:sldId id="267" r:id="rId17"/>
    <p:sldId id="273"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412" autoAdjust="0"/>
    <p:restoredTop sz="94660"/>
  </p:normalViewPr>
  <p:slideViewPr>
    <p:cSldViewPr>
      <p:cViewPr varScale="1">
        <p:scale>
          <a:sx n="69" d="100"/>
          <a:sy n="69" d="100"/>
        </p:scale>
        <p:origin x="-146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4EA7FFC4-7475-43F4-B7B7-D8BF7A22DDBA}" type="datetimeFigureOut">
              <a:rPr lang="tr-TR" smtClean="0"/>
              <a:t>20.03.2018</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6CADC120-7F58-422E-A1E1-F44AE0487BEA}"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EA7FFC4-7475-43F4-B7B7-D8BF7A22DDBA}" type="datetimeFigureOut">
              <a:rPr lang="tr-TR" smtClean="0"/>
              <a:t>20.03.2018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ADC120-7F58-422E-A1E1-F44AE0487BEA}"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4EA7FFC4-7475-43F4-B7B7-D8BF7A22DDBA}" type="datetimeFigureOut">
              <a:rPr lang="tr-TR" smtClean="0"/>
              <a:t>20.03.2018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ADC120-7F58-422E-A1E1-F44AE0487BEA}"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4EA7FFC4-7475-43F4-B7B7-D8BF7A22DDBA}" type="datetimeFigureOut">
              <a:rPr lang="tr-TR" smtClean="0"/>
              <a:t>20.03.2018</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6CADC120-7F58-422E-A1E1-F44AE0487BEA}"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4EA7FFC4-7475-43F4-B7B7-D8BF7A22DDBA}" type="datetimeFigureOut">
              <a:rPr lang="tr-TR" smtClean="0"/>
              <a:t>20.03.2018</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6CADC120-7F58-422E-A1E1-F44AE0487BEA}" type="slidenum">
              <a:rPr lang="tr-TR" smtClean="0"/>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4EA7FFC4-7475-43F4-B7B7-D8BF7A22DDBA}" type="datetimeFigureOut">
              <a:rPr lang="tr-TR" smtClean="0"/>
              <a:t>20.03.2018</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6CADC120-7F58-422E-A1E1-F44AE0487BEA}"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4EA7FFC4-7475-43F4-B7B7-D8BF7A22DDBA}" type="datetimeFigureOut">
              <a:rPr lang="tr-TR" smtClean="0"/>
              <a:t>20.03.2018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6CADC120-7F58-422E-A1E1-F44AE0487BEA}" type="slidenum">
              <a:rPr lang="tr-TR" smtClean="0"/>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4EA7FFC4-7475-43F4-B7B7-D8BF7A22DDBA}" type="datetimeFigureOut">
              <a:rPr lang="tr-TR" smtClean="0"/>
              <a:t>20.03.2018</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6CADC120-7F58-422E-A1E1-F44AE0487BEA}"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4EA7FFC4-7475-43F4-B7B7-D8BF7A22DDBA}" type="datetimeFigureOut">
              <a:rPr lang="tr-TR" smtClean="0"/>
              <a:t>20.03.2018</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CADC120-7F58-422E-A1E1-F44AE0487BEA}"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4EA7FFC4-7475-43F4-B7B7-D8BF7A22DDBA}" type="datetimeFigureOut">
              <a:rPr lang="tr-TR" smtClean="0"/>
              <a:t>20.03.2018</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6CADC120-7F58-422E-A1E1-F44AE0487BEA}"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4EA7FFC4-7475-43F4-B7B7-D8BF7A22DDBA}" type="datetimeFigureOut">
              <a:rPr lang="tr-TR" smtClean="0"/>
              <a:t>20.03.2018</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6CADC120-7F58-422E-A1E1-F44AE0487BEA}" type="slidenum">
              <a:rPr lang="tr-TR" smtClean="0"/>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4EA7FFC4-7475-43F4-B7B7-D8BF7A22DDBA}" type="datetimeFigureOut">
              <a:rPr lang="tr-TR" smtClean="0"/>
              <a:t>20.03.2018</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6CADC120-7F58-422E-A1E1-F44AE0487BEA}" type="slidenum">
              <a:rPr lang="tr-TR" smtClean="0"/>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323528" y="1988840"/>
            <a:ext cx="8458200" cy="1222375"/>
          </a:xfrm>
        </p:spPr>
        <p:txBody>
          <a:bodyPr>
            <a:noAutofit/>
          </a:bodyPr>
          <a:lstStyle/>
          <a:p>
            <a:pPr algn="ctr"/>
            <a:r>
              <a:rPr lang="tr-TR" sz="7200" dirty="0" smtClean="0">
                <a:solidFill>
                  <a:srgbClr val="C00000"/>
                </a:solidFill>
              </a:rPr>
              <a:t>HACCP’İN TANIMI VE ÖNEMİ </a:t>
            </a:r>
            <a:endParaRPr lang="tr-TR" sz="7200" dirty="0">
              <a:solidFill>
                <a:srgbClr val="C00000"/>
              </a:solidFill>
            </a:endParaRPr>
          </a:p>
        </p:txBody>
      </p:sp>
    </p:spTree>
    <p:extLst>
      <p:ext uri="{BB962C8B-B14F-4D97-AF65-F5344CB8AC3E}">
        <p14:creationId xmlns:p14="http://schemas.microsoft.com/office/powerpoint/2010/main" val="28070608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t>4.Her CCP İçin İzleme Sisteminin Oluşturulması</a:t>
            </a:r>
          </a:p>
          <a:p>
            <a:pPr marL="0" indent="0">
              <a:buNone/>
            </a:pPr>
            <a:r>
              <a:rPr lang="tr-TR" dirty="0" smtClean="0"/>
              <a:t>İzleme, programlanma test veya incelemelerle her Kritik Kontrol Noktalarında bulguların firma tarafından rapor edilmesiyle gözlemlerin, bulguların kayıt edilmesidir.</a:t>
            </a:r>
            <a:endParaRPr lang="tr-TR" dirty="0"/>
          </a:p>
        </p:txBody>
      </p:sp>
    </p:spTree>
    <p:extLst>
      <p:ext uri="{BB962C8B-B14F-4D97-AF65-F5344CB8AC3E}">
        <p14:creationId xmlns:p14="http://schemas.microsoft.com/office/powerpoint/2010/main" val="228866098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t>5.Düzeltici Faaliyetlerin Oluşturulması</a:t>
            </a:r>
          </a:p>
          <a:p>
            <a:pPr marL="0" indent="0">
              <a:buNone/>
            </a:pPr>
            <a:r>
              <a:rPr lang="tr-TR" dirty="0" smtClean="0"/>
              <a:t>Düzeltici işlemler, ciddi ve kritik bi</a:t>
            </a:r>
            <a:r>
              <a:rPr lang="tr-TR" dirty="0" smtClean="0"/>
              <a:t>r </a:t>
            </a:r>
            <a:r>
              <a:rPr lang="tr-TR" dirty="0" smtClean="0"/>
              <a:t>eksikliğin değerlendirilmesi yada kritik bir sınıra ulaşıldığında ya da bu sınır geçildiğinde yapılacak işlemler olarak tanımlanır.</a:t>
            </a:r>
            <a:endParaRPr lang="tr-TR" dirty="0"/>
          </a:p>
        </p:txBody>
      </p:sp>
    </p:spTree>
    <p:extLst>
      <p:ext uri="{BB962C8B-B14F-4D97-AF65-F5344CB8AC3E}">
        <p14:creationId xmlns:p14="http://schemas.microsoft.com/office/powerpoint/2010/main" val="2837335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r>
              <a:rPr lang="tr-TR" sz="2800" dirty="0" smtClean="0"/>
              <a:t>6.Kayıt ve </a:t>
            </a:r>
            <a:r>
              <a:rPr lang="tr-TR" sz="2800" dirty="0" err="1" smtClean="0"/>
              <a:t>Dökümantasyon</a:t>
            </a:r>
            <a:r>
              <a:rPr lang="tr-TR" sz="2800" dirty="0" smtClean="0"/>
              <a:t> Sisteminin Oluşturulması</a:t>
            </a:r>
          </a:p>
          <a:p>
            <a:pPr marL="0" indent="0">
              <a:buNone/>
            </a:pPr>
            <a:r>
              <a:rPr lang="tr-TR" sz="2800" dirty="0" smtClean="0"/>
              <a:t>Doğru ve etkili bir kayıt tutma sistemi, HACCP sisteminin uygulanması için gereklidir. Kayıtlarda genellikle şu bilgiler vardır;</a:t>
            </a:r>
          </a:p>
          <a:p>
            <a:pPr marL="0" indent="0">
              <a:buNone/>
            </a:pPr>
            <a:r>
              <a:rPr lang="tr-TR" sz="2800" dirty="0" smtClean="0"/>
              <a:t>-HACCP ekibinde yer alan kişilerin listesi</a:t>
            </a:r>
          </a:p>
          <a:p>
            <a:pPr marL="0" indent="0">
              <a:buNone/>
            </a:pPr>
            <a:r>
              <a:rPr lang="tr-TR" sz="2800" dirty="0" smtClean="0"/>
              <a:t>-Yiyecek akış çizelgesi</a:t>
            </a:r>
          </a:p>
          <a:p>
            <a:pPr marL="0" indent="0">
              <a:buNone/>
            </a:pPr>
            <a:r>
              <a:rPr lang="tr-TR" sz="2800" dirty="0" smtClean="0"/>
              <a:t>-Sıcaklık/süre izleme çizelgeleri</a:t>
            </a:r>
          </a:p>
          <a:p>
            <a:pPr marL="0" indent="0">
              <a:buNone/>
            </a:pPr>
            <a:r>
              <a:rPr lang="tr-TR" sz="2800" dirty="0" smtClean="0"/>
              <a:t>-Düzeltme işlemleri</a:t>
            </a:r>
            <a:endParaRPr lang="tr-TR" sz="2800" dirty="0"/>
          </a:p>
        </p:txBody>
      </p:sp>
    </p:spTree>
    <p:extLst>
      <p:ext uri="{BB962C8B-B14F-4D97-AF65-F5344CB8AC3E}">
        <p14:creationId xmlns:p14="http://schemas.microsoft.com/office/powerpoint/2010/main" val="360474111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t>7.Doğrulama Prosedürlerinin Oluşturulması</a:t>
            </a:r>
          </a:p>
          <a:p>
            <a:pPr marL="0" indent="0">
              <a:buNone/>
            </a:pPr>
            <a:r>
              <a:rPr lang="tr-TR" dirty="0" smtClean="0"/>
              <a:t>Bu prensip HACCP sisteminin düzgün olarak çalıştığını doğrulamak için kontrol amacı gütmektedir.</a:t>
            </a:r>
            <a:endParaRPr lang="tr-TR" dirty="0"/>
          </a:p>
        </p:txBody>
      </p:sp>
    </p:spTree>
    <p:extLst>
      <p:ext uri="{BB962C8B-B14F-4D97-AF65-F5344CB8AC3E}">
        <p14:creationId xmlns:p14="http://schemas.microsoft.com/office/powerpoint/2010/main" val="591612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444597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t>Genetik </a:t>
            </a:r>
            <a:r>
              <a:rPr lang="tr-TR" dirty="0" err="1" smtClean="0"/>
              <a:t>yapISI</a:t>
            </a:r>
            <a:r>
              <a:rPr lang="tr-TR" dirty="0" smtClean="0"/>
              <a:t> DEĞİŞTİRİLMİŞ ORGANİZMALAR</a:t>
            </a:r>
            <a:endParaRPr lang="tr-TR" dirty="0"/>
          </a:p>
        </p:txBody>
      </p:sp>
      <p:sp>
        <p:nvSpPr>
          <p:cNvPr id="3" name="İçerik Yer Tutucusu 2"/>
          <p:cNvSpPr>
            <a:spLocks noGrp="1"/>
          </p:cNvSpPr>
          <p:nvPr>
            <p:ph idx="1"/>
          </p:nvPr>
        </p:nvSpPr>
        <p:spPr/>
        <p:txBody>
          <a:bodyPr/>
          <a:lstStyle/>
          <a:p>
            <a:r>
              <a:rPr lang="tr-TR" dirty="0" smtClean="0"/>
              <a:t>Günümüzde, toplumların en büyük gereksinimleri sağlıklı gıda maddeleri temin edebilmektir. Dünya nüfusunun hızla artması, gelişen teknolojiye bağlı çevre kirliliği, ekonomik güçsüzlük ve eğitim yetersizliği beslenme sorunlarını derinleştirmekte ve güvenli gıda teminini zorlaştırmaktadır.</a:t>
            </a:r>
            <a:endParaRPr lang="tr-TR" dirty="0"/>
          </a:p>
        </p:txBody>
      </p:sp>
    </p:spTree>
    <p:extLst>
      <p:ext uri="{BB962C8B-B14F-4D97-AF65-F5344CB8AC3E}">
        <p14:creationId xmlns:p14="http://schemas.microsoft.com/office/powerpoint/2010/main" val="32510524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251520" y="1340768"/>
            <a:ext cx="8686800" cy="4525963"/>
          </a:xfrm>
        </p:spPr>
        <p:txBody>
          <a:bodyPr/>
          <a:lstStyle/>
          <a:p>
            <a:r>
              <a:rPr lang="tr-TR" sz="2800" dirty="0" smtClean="0"/>
              <a:t>Dünyada genetiği değiştirilerek ekimi yapılan tarımsal bitkiler 3 gruba ayrılır.</a:t>
            </a:r>
          </a:p>
          <a:p>
            <a:pPr marL="0" indent="0">
              <a:buNone/>
            </a:pPr>
            <a:r>
              <a:rPr lang="tr-TR" sz="2800" dirty="0" smtClean="0"/>
              <a:t>-Mısır, yonca, </a:t>
            </a:r>
            <a:r>
              <a:rPr lang="tr-TR" sz="2800" dirty="0" err="1" smtClean="0"/>
              <a:t>kanola</a:t>
            </a:r>
            <a:r>
              <a:rPr lang="tr-TR" sz="2800" dirty="0" smtClean="0"/>
              <a:t>, soya pamuk gibi bitkileri kapsayan en yoğun ekimi yapılan </a:t>
            </a:r>
            <a:r>
              <a:rPr lang="tr-TR" sz="2800" dirty="0" err="1" smtClean="0"/>
              <a:t>GDO’lardır</a:t>
            </a:r>
            <a:r>
              <a:rPr lang="tr-TR" sz="2800" dirty="0" smtClean="0"/>
              <a:t>.</a:t>
            </a:r>
          </a:p>
          <a:p>
            <a:pPr marL="0" indent="0">
              <a:buNone/>
            </a:pPr>
            <a:r>
              <a:rPr lang="tr-TR" sz="2800" dirty="0" smtClean="0"/>
              <a:t>-Bu grup, bahçe bitkileri olarak sınıflandırılır; domates, kabak, tatlı biber tüketiciye sunulan </a:t>
            </a:r>
            <a:r>
              <a:rPr lang="tr-TR" sz="2800" dirty="0" err="1" smtClean="0"/>
              <a:t>GDO’lardır</a:t>
            </a:r>
            <a:r>
              <a:rPr lang="tr-TR" sz="2800" dirty="0" smtClean="0"/>
              <a:t>.</a:t>
            </a:r>
          </a:p>
          <a:p>
            <a:pPr marL="0" indent="0">
              <a:buNone/>
            </a:pPr>
            <a:r>
              <a:rPr lang="tr-TR" sz="2800" dirty="0" smtClean="0"/>
              <a:t>-Süs bitkisi amaçlı yetiştirilen bitki türleridir. Dünyanın farklı bölgelerinde GD kavak, karanfil, petunya çiçeği gibi türler yetiştirilmektedir.</a:t>
            </a:r>
            <a:endParaRPr lang="tr-TR" sz="2800" dirty="0"/>
          </a:p>
        </p:txBody>
      </p:sp>
    </p:spTree>
    <p:extLst>
      <p:ext uri="{BB962C8B-B14F-4D97-AF65-F5344CB8AC3E}">
        <p14:creationId xmlns:p14="http://schemas.microsoft.com/office/powerpoint/2010/main" val="28230428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6785" y="620688"/>
            <a:ext cx="6840760" cy="55878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45494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800" dirty="0" smtClean="0"/>
              <a:t>TEHLİKE ANALİZ VE KRİTİK KONTROL NOKTALARI</a:t>
            </a:r>
            <a:endParaRPr lang="tr-TR" sz="2800" dirty="0"/>
          </a:p>
        </p:txBody>
      </p:sp>
      <p:sp>
        <p:nvSpPr>
          <p:cNvPr id="3" name="İçerik Yer Tutucusu 2"/>
          <p:cNvSpPr>
            <a:spLocks noGrp="1"/>
          </p:cNvSpPr>
          <p:nvPr>
            <p:ph idx="1"/>
          </p:nvPr>
        </p:nvSpPr>
        <p:spPr/>
        <p:txBody>
          <a:bodyPr/>
          <a:lstStyle/>
          <a:p>
            <a:r>
              <a:rPr lang="tr-TR" dirty="0" smtClean="0"/>
              <a:t>Sistemde belirlenen risklerin etkili bir şekilde kontrolünü sağlamak üzere potansiyel riskleri analiz eden, gıda projesi ve zincirindeki kritik noktaları belirleyen ve izleme işlemlerini geliştiren bir sistem olup gıda güvenliği </a:t>
            </a:r>
            <a:r>
              <a:rPr lang="tr-TR" dirty="0" err="1" smtClean="0"/>
              <a:t>kavramınada</a:t>
            </a:r>
            <a:r>
              <a:rPr lang="tr-TR" dirty="0" smtClean="0"/>
              <a:t> bilimsel ve rasyonel bir yaklaşımı ifade etmektedir.</a:t>
            </a:r>
          </a:p>
          <a:p>
            <a:pPr marL="0" indent="0">
              <a:buNone/>
            </a:pPr>
            <a:endParaRPr lang="tr-TR" dirty="0"/>
          </a:p>
        </p:txBody>
      </p:sp>
    </p:spTree>
    <p:extLst>
      <p:ext uri="{BB962C8B-B14F-4D97-AF65-F5344CB8AC3E}">
        <p14:creationId xmlns:p14="http://schemas.microsoft.com/office/powerpoint/2010/main" val="366861894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412230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HACCP AVANTAJLARI</a:t>
            </a:r>
            <a:endParaRPr lang="tr-TR" dirty="0"/>
          </a:p>
        </p:txBody>
      </p:sp>
      <p:sp>
        <p:nvSpPr>
          <p:cNvPr id="3" name="İçerik Yer Tutucusu 2"/>
          <p:cNvSpPr>
            <a:spLocks noGrp="1"/>
          </p:cNvSpPr>
          <p:nvPr>
            <p:ph idx="1"/>
          </p:nvPr>
        </p:nvSpPr>
        <p:spPr/>
        <p:txBody>
          <a:bodyPr>
            <a:normAutofit/>
          </a:bodyPr>
          <a:lstStyle/>
          <a:p>
            <a:r>
              <a:rPr lang="tr-TR" sz="2800" dirty="0" smtClean="0"/>
              <a:t>Gıda güvenliğini sağlamak için etkin bir yöntem</a:t>
            </a:r>
          </a:p>
          <a:p>
            <a:r>
              <a:rPr lang="tr-TR" sz="2800" dirty="0" smtClean="0"/>
              <a:t>Takım çalışması, personelin bilinçlenmesi, katılımın sağlanması</a:t>
            </a:r>
          </a:p>
          <a:p>
            <a:r>
              <a:rPr lang="tr-TR" sz="2800" dirty="0" smtClean="0"/>
              <a:t>Yaygın bilgi alışverişi</a:t>
            </a:r>
          </a:p>
          <a:p>
            <a:r>
              <a:rPr lang="tr-TR" sz="2800" dirty="0" smtClean="0"/>
              <a:t>Müşteri güveninin artmasını sağlamak</a:t>
            </a:r>
          </a:p>
          <a:p>
            <a:r>
              <a:rPr lang="tr-TR" sz="2800" dirty="0" smtClean="0"/>
              <a:t>Kalite güvence sistemine yaklaşım</a:t>
            </a:r>
          </a:p>
          <a:p>
            <a:r>
              <a:rPr lang="tr-TR" sz="2800" dirty="0" err="1" smtClean="0"/>
              <a:t>Organizasyonel</a:t>
            </a:r>
            <a:r>
              <a:rPr lang="tr-TR" sz="2800" dirty="0" smtClean="0"/>
              <a:t> problemleri tespit etmek</a:t>
            </a:r>
            <a:endParaRPr lang="tr-TR" sz="2800" dirty="0"/>
          </a:p>
        </p:txBody>
      </p:sp>
    </p:spTree>
    <p:extLst>
      <p:ext uri="{BB962C8B-B14F-4D97-AF65-F5344CB8AC3E}">
        <p14:creationId xmlns:p14="http://schemas.microsoft.com/office/powerpoint/2010/main" val="3351404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HACCP SİSTEMİNİN TEMEL PRENSİPLERİ</a:t>
            </a:r>
            <a:endParaRPr lang="tr-TR" dirty="0"/>
          </a:p>
        </p:txBody>
      </p:sp>
      <p:sp>
        <p:nvSpPr>
          <p:cNvPr id="3" name="İçerik Yer Tutucusu 2"/>
          <p:cNvSpPr>
            <a:spLocks noGrp="1"/>
          </p:cNvSpPr>
          <p:nvPr>
            <p:ph idx="1"/>
          </p:nvPr>
        </p:nvSpPr>
        <p:spPr/>
        <p:txBody>
          <a:bodyPr/>
          <a:lstStyle/>
          <a:p>
            <a:pPr marL="0" indent="0">
              <a:buNone/>
            </a:pPr>
            <a:r>
              <a:rPr lang="tr-TR" dirty="0" smtClean="0"/>
              <a:t>1.Tehlike ve Risk Analizi </a:t>
            </a:r>
          </a:p>
          <a:p>
            <a:pPr marL="0" indent="0">
              <a:buNone/>
            </a:pPr>
            <a:r>
              <a:rPr lang="tr-TR" dirty="0" smtClean="0"/>
              <a:t>HACCP sistemin ilk adımıdır. Gıda üretiminde gıdaya zarar verebilecek potansiyel tehlikelerin hammaddeden başlayarak tüketime kadar olan süreçte belirlenmesi.</a:t>
            </a:r>
            <a:endParaRPr lang="tr-TR" dirty="0" smtClean="0"/>
          </a:p>
          <a:p>
            <a:pPr marL="0" indent="0">
              <a:buNone/>
            </a:pPr>
            <a:endParaRPr lang="tr-TR" dirty="0"/>
          </a:p>
        </p:txBody>
      </p:sp>
    </p:spTree>
    <p:extLst>
      <p:ext uri="{BB962C8B-B14F-4D97-AF65-F5344CB8AC3E}">
        <p14:creationId xmlns:p14="http://schemas.microsoft.com/office/powerpoint/2010/main" val="3941255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ikdörtgen 3"/>
          <p:cNvSpPr/>
          <p:nvPr/>
        </p:nvSpPr>
        <p:spPr>
          <a:xfrm>
            <a:off x="539552" y="116632"/>
            <a:ext cx="2232248"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solidFill>
                  <a:schemeClr val="bg1"/>
                </a:solidFill>
              </a:rPr>
              <a:t>SATIN ALMA</a:t>
            </a:r>
            <a:endParaRPr lang="tr-TR" dirty="0">
              <a:solidFill>
                <a:schemeClr val="bg1"/>
              </a:solidFill>
            </a:endParaRPr>
          </a:p>
        </p:txBody>
      </p:sp>
      <p:sp>
        <p:nvSpPr>
          <p:cNvPr id="5" name="Dikdörtgen 4"/>
          <p:cNvSpPr/>
          <p:nvPr/>
        </p:nvSpPr>
        <p:spPr>
          <a:xfrm>
            <a:off x="566843" y="954413"/>
            <a:ext cx="2208940"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TESLİM ALMA</a:t>
            </a:r>
            <a:endParaRPr lang="tr-TR" dirty="0"/>
          </a:p>
        </p:txBody>
      </p:sp>
      <p:sp>
        <p:nvSpPr>
          <p:cNvPr id="6" name="Dikdörtgen 5"/>
          <p:cNvSpPr/>
          <p:nvPr/>
        </p:nvSpPr>
        <p:spPr>
          <a:xfrm>
            <a:off x="539552" y="1817530"/>
            <a:ext cx="2208940"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DEPOLAMA</a:t>
            </a:r>
            <a:endParaRPr lang="tr-TR" dirty="0"/>
          </a:p>
        </p:txBody>
      </p:sp>
      <p:sp>
        <p:nvSpPr>
          <p:cNvPr id="8" name="Dikdörtgen 7"/>
          <p:cNvSpPr/>
          <p:nvPr/>
        </p:nvSpPr>
        <p:spPr>
          <a:xfrm>
            <a:off x="529680" y="3709659"/>
            <a:ext cx="2208940"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PİŞİRME</a:t>
            </a:r>
            <a:endParaRPr lang="tr-TR" dirty="0"/>
          </a:p>
        </p:txBody>
      </p:sp>
      <p:sp>
        <p:nvSpPr>
          <p:cNvPr id="9" name="Dikdörtgen 8"/>
          <p:cNvSpPr/>
          <p:nvPr/>
        </p:nvSpPr>
        <p:spPr>
          <a:xfrm>
            <a:off x="529680" y="4656348"/>
            <a:ext cx="2208940"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SOĞUTMA</a:t>
            </a:r>
            <a:endParaRPr lang="tr-TR" dirty="0"/>
          </a:p>
        </p:txBody>
      </p:sp>
      <p:sp>
        <p:nvSpPr>
          <p:cNvPr id="10" name="Dikdörtgen 9"/>
          <p:cNvSpPr/>
          <p:nvPr/>
        </p:nvSpPr>
        <p:spPr>
          <a:xfrm>
            <a:off x="543535" y="5609362"/>
            <a:ext cx="2232248" cy="44596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ISITMA</a:t>
            </a:r>
            <a:endParaRPr lang="tr-TR" dirty="0"/>
          </a:p>
        </p:txBody>
      </p:sp>
      <p:sp>
        <p:nvSpPr>
          <p:cNvPr id="11" name="Dikdörtgen 10"/>
          <p:cNvSpPr/>
          <p:nvPr/>
        </p:nvSpPr>
        <p:spPr>
          <a:xfrm>
            <a:off x="539552" y="6380375"/>
            <a:ext cx="2236231" cy="47762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SICAK TUTMA</a:t>
            </a:r>
            <a:endParaRPr lang="tr-TR" dirty="0"/>
          </a:p>
        </p:txBody>
      </p:sp>
      <p:sp>
        <p:nvSpPr>
          <p:cNvPr id="12" name="Dikdörtgen 11"/>
          <p:cNvSpPr/>
          <p:nvPr/>
        </p:nvSpPr>
        <p:spPr>
          <a:xfrm>
            <a:off x="4932040" y="2780928"/>
            <a:ext cx="2160240"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solidFill>
                  <a:schemeClr val="bg1"/>
                </a:solidFill>
              </a:rPr>
              <a:t>SOĞUK SERVİS</a:t>
            </a:r>
            <a:endParaRPr lang="tr-TR" dirty="0">
              <a:solidFill>
                <a:schemeClr val="bg1"/>
              </a:solidFill>
            </a:endParaRPr>
          </a:p>
        </p:txBody>
      </p:sp>
      <p:sp>
        <p:nvSpPr>
          <p:cNvPr id="13" name="Dikdörtgen 12"/>
          <p:cNvSpPr/>
          <p:nvPr/>
        </p:nvSpPr>
        <p:spPr>
          <a:xfrm>
            <a:off x="4968044" y="4673682"/>
            <a:ext cx="2196244" cy="50405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t>SOĞUK SERVİS</a:t>
            </a:r>
            <a:endParaRPr lang="tr-TR" dirty="0"/>
          </a:p>
        </p:txBody>
      </p:sp>
      <p:sp>
        <p:nvSpPr>
          <p:cNvPr id="14" name="Sağ Ok 13"/>
          <p:cNvSpPr/>
          <p:nvPr/>
        </p:nvSpPr>
        <p:spPr>
          <a:xfrm>
            <a:off x="2987824" y="2780929"/>
            <a:ext cx="1800200" cy="3828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5" name="Sağ Ok 14"/>
          <p:cNvSpPr/>
          <p:nvPr/>
        </p:nvSpPr>
        <p:spPr>
          <a:xfrm>
            <a:off x="2987824" y="4673682"/>
            <a:ext cx="1800200" cy="33949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6" name="Aşağı Ok 15"/>
          <p:cNvSpPr/>
          <p:nvPr/>
        </p:nvSpPr>
        <p:spPr>
          <a:xfrm>
            <a:off x="1390520" y="620688"/>
            <a:ext cx="561586" cy="3337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7" name="Aşağı Ok 16"/>
          <p:cNvSpPr/>
          <p:nvPr/>
        </p:nvSpPr>
        <p:spPr>
          <a:xfrm>
            <a:off x="1390520" y="1458469"/>
            <a:ext cx="561586" cy="35906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8" name="Aşağı Ok 17"/>
          <p:cNvSpPr/>
          <p:nvPr/>
        </p:nvSpPr>
        <p:spPr>
          <a:xfrm>
            <a:off x="1390520" y="2321586"/>
            <a:ext cx="561586" cy="459342"/>
          </a:xfrm>
          <a:prstGeom prst="downArrow">
            <a:avLst>
              <a:gd name="adj1" fmla="val 50000"/>
              <a:gd name="adj2" fmla="val 43968"/>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9" name="Aşağı Ok 18"/>
          <p:cNvSpPr/>
          <p:nvPr/>
        </p:nvSpPr>
        <p:spPr>
          <a:xfrm>
            <a:off x="1403648" y="4212164"/>
            <a:ext cx="576064"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0" name="Aşağı Ok 19"/>
          <p:cNvSpPr/>
          <p:nvPr/>
        </p:nvSpPr>
        <p:spPr>
          <a:xfrm>
            <a:off x="1291571" y="5160404"/>
            <a:ext cx="630070" cy="43204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1" name="Aşağı Ok 20"/>
          <p:cNvSpPr/>
          <p:nvPr/>
        </p:nvSpPr>
        <p:spPr>
          <a:xfrm>
            <a:off x="1331640" y="3277611"/>
            <a:ext cx="648072" cy="432048"/>
          </a:xfrm>
          <a:prstGeom prst="downArrow">
            <a:avLst>
              <a:gd name="adj1" fmla="val 50000"/>
              <a:gd name="adj2" fmla="val 4450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2" name="Aşağı Ok 21"/>
          <p:cNvSpPr/>
          <p:nvPr/>
        </p:nvSpPr>
        <p:spPr>
          <a:xfrm>
            <a:off x="1318574" y="6055326"/>
            <a:ext cx="576064" cy="3250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23" name="Dikdörtgen 22"/>
          <p:cNvSpPr/>
          <p:nvPr/>
        </p:nvSpPr>
        <p:spPr>
          <a:xfrm>
            <a:off x="543534" y="2780929"/>
            <a:ext cx="2195085" cy="496682"/>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tr-TR" dirty="0" smtClean="0">
                <a:solidFill>
                  <a:schemeClr val="bg1"/>
                </a:solidFill>
              </a:rPr>
              <a:t>HAZIRLAMA</a:t>
            </a:r>
            <a:endParaRPr lang="tr-TR" dirty="0">
              <a:solidFill>
                <a:schemeClr val="bg1"/>
              </a:solidFill>
            </a:endParaRPr>
          </a:p>
        </p:txBody>
      </p:sp>
    </p:spTree>
    <p:extLst>
      <p:ext uri="{BB962C8B-B14F-4D97-AF65-F5344CB8AC3E}">
        <p14:creationId xmlns:p14="http://schemas.microsoft.com/office/powerpoint/2010/main" val="7582802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t>2.Kritik Kontrol Noktalarının Belirlenmesi</a:t>
            </a:r>
          </a:p>
          <a:p>
            <a:pPr marL="0" indent="0">
              <a:buNone/>
            </a:pPr>
            <a:r>
              <a:rPr lang="tr-TR" dirty="0" smtClean="0"/>
              <a:t>Gıda  tehlikesinin ortaya çıkabileceği noktaların, prosedürlerin veya üretim aşamalarının saptanması.</a:t>
            </a:r>
          </a:p>
          <a:p>
            <a:pPr marL="0" indent="0">
              <a:buNone/>
            </a:pPr>
            <a:r>
              <a:rPr lang="tr-TR" dirty="0" smtClean="0"/>
              <a:t>-Pişirme, ısıtma ; sıcak bekletme işlemleri</a:t>
            </a:r>
          </a:p>
          <a:p>
            <a:pPr marL="0" indent="0">
              <a:buNone/>
            </a:pPr>
            <a:r>
              <a:rPr lang="tr-TR" dirty="0" smtClean="0"/>
              <a:t>-Spesifik sanitasyon işlemleri</a:t>
            </a:r>
          </a:p>
          <a:p>
            <a:pPr marL="0" indent="0">
              <a:buNone/>
            </a:pPr>
            <a:r>
              <a:rPr lang="tr-TR" dirty="0" smtClean="0"/>
              <a:t>-Çalışanlar ve çevre hijyeninin sağlanması</a:t>
            </a:r>
            <a:endParaRPr lang="tr-TR" dirty="0"/>
          </a:p>
        </p:txBody>
      </p:sp>
    </p:spTree>
    <p:extLst>
      <p:ext uri="{BB962C8B-B14F-4D97-AF65-F5344CB8AC3E}">
        <p14:creationId xmlns:p14="http://schemas.microsoft.com/office/powerpoint/2010/main" val="31357189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t>3.Her CCP İçin Kritik Limitlerin Oluşturulması</a:t>
            </a:r>
          </a:p>
          <a:p>
            <a:pPr marL="0" indent="0">
              <a:buNone/>
            </a:pPr>
            <a:r>
              <a:rPr lang="tr-TR" dirty="0" smtClean="0"/>
              <a:t>Kritik kontrol noktası belirlendikten sonra her CCP için mümkünse spesifik olarak belirlenen kritik sınırlar veya işlemler denetlenebilir.</a:t>
            </a:r>
            <a:endParaRPr lang="tr-TR" dirty="0" smtClean="0"/>
          </a:p>
          <a:p>
            <a:pPr marL="0" indent="0">
              <a:buNone/>
            </a:pPr>
            <a:endParaRPr lang="tr-TR" dirty="0"/>
          </a:p>
        </p:txBody>
      </p:sp>
    </p:spTree>
    <p:extLst>
      <p:ext uri="{BB962C8B-B14F-4D97-AF65-F5344CB8AC3E}">
        <p14:creationId xmlns:p14="http://schemas.microsoft.com/office/powerpoint/2010/main" val="38691520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5587712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59</TotalTime>
  <Words>406</Words>
  <Application>Microsoft Office PowerPoint</Application>
  <PresentationFormat>Ekran Gösterisi (4:3)</PresentationFormat>
  <Paragraphs>48</Paragraphs>
  <Slides>17</Slides>
  <Notes>0</Notes>
  <HiddenSlides>0</HiddenSlides>
  <MMClips>0</MMClips>
  <ScaleCrop>false</ScaleCrop>
  <HeadingPairs>
    <vt:vector size="4" baseType="variant">
      <vt:variant>
        <vt:lpstr>Tema</vt:lpstr>
      </vt:variant>
      <vt:variant>
        <vt:i4>1</vt:i4>
      </vt:variant>
      <vt:variant>
        <vt:lpstr>Slayt Başlıkları</vt:lpstr>
      </vt:variant>
      <vt:variant>
        <vt:i4>17</vt:i4>
      </vt:variant>
    </vt:vector>
  </HeadingPairs>
  <TitlesOfParts>
    <vt:vector size="18" baseType="lpstr">
      <vt:lpstr>Gezinti</vt:lpstr>
      <vt:lpstr>HACCP’İN TANIMI VE ÖNEMİ </vt:lpstr>
      <vt:lpstr>TEHLİKE ANALİZ VE KRİTİK KONTROL NOKTALARI</vt:lpstr>
      <vt:lpstr>PowerPoint Sunusu</vt:lpstr>
      <vt:lpstr>HACCP AVANTAJLARI</vt:lpstr>
      <vt:lpstr>HACCP SİSTEMİNİN TEMEL PRENSİPLERİ</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Genetik yapISI DEĞİŞTİRİLMİŞ ORGANİZMALAR</vt:lpstr>
      <vt:lpstr>PowerPoint Sunusu</vt:lpstr>
      <vt:lpstr>PowerPoint Sunusu</vt:lpstr>
    </vt:vector>
  </TitlesOfParts>
  <Company>By NeC ® 2010 | Katilimsiz.Com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HACCP’İN TANIMI VE ÖNEMİ </dc:title>
  <dc:creator>User</dc:creator>
  <cp:lastModifiedBy>User</cp:lastModifiedBy>
  <cp:revision>15</cp:revision>
  <dcterms:created xsi:type="dcterms:W3CDTF">2018-03-20T09:26:09Z</dcterms:created>
  <dcterms:modified xsi:type="dcterms:W3CDTF">2018-03-20T10:36:36Z</dcterms:modified>
</cp:coreProperties>
</file>