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9" r:id="rId4"/>
    <p:sldId id="258" r:id="rId5"/>
    <p:sldId id="287" r:id="rId6"/>
    <p:sldId id="260" r:id="rId7"/>
    <p:sldId id="261" r:id="rId8"/>
    <p:sldId id="262" r:id="rId9"/>
    <p:sldId id="263" r:id="rId10"/>
    <p:sldId id="265" r:id="rId11"/>
    <p:sldId id="266" r:id="rId12"/>
    <p:sldId id="267" r:id="rId13"/>
    <p:sldId id="288" r:id="rId14"/>
    <p:sldId id="264" r:id="rId15"/>
    <p:sldId id="268" r:id="rId16"/>
    <p:sldId id="269" r:id="rId17"/>
    <p:sldId id="289" r:id="rId18"/>
    <p:sldId id="270" r:id="rId19"/>
    <p:sldId id="271" r:id="rId20"/>
    <p:sldId id="272" r:id="rId21"/>
    <p:sldId id="290" r:id="rId22"/>
    <p:sldId id="273" r:id="rId23"/>
    <p:sldId id="274" r:id="rId24"/>
    <p:sldId id="275" r:id="rId25"/>
    <p:sldId id="276" r:id="rId26"/>
    <p:sldId id="277" r:id="rId27"/>
    <p:sldId id="291" r:id="rId28"/>
    <p:sldId id="278" r:id="rId29"/>
    <p:sldId id="279" r:id="rId30"/>
    <p:sldId id="292" r:id="rId31"/>
    <p:sldId id="280" r:id="rId3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47" autoAdjust="0"/>
    <p:restoredTop sz="94660"/>
  </p:normalViewPr>
  <p:slideViewPr>
    <p:cSldViewPr>
      <p:cViewPr varScale="1">
        <p:scale>
          <a:sx n="81" d="100"/>
          <a:sy n="81" d="100"/>
        </p:scale>
        <p:origin x="-1074"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D9D64434-6D46-4104-83DE-4D323E1E7A98}" type="datetimeFigureOut">
              <a:rPr lang="tr-TR" smtClean="0"/>
              <a:t>26.02.2018</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D29F5F7E-1B46-48B4-AFF7-E54F14D79CBB}"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9D64434-6D46-4104-83DE-4D323E1E7A98}" type="datetimeFigureOut">
              <a:rPr lang="tr-TR" smtClean="0"/>
              <a:t>26.02.2018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D9D64434-6D46-4104-83DE-4D323E1E7A98}" type="datetimeFigureOut">
              <a:rPr lang="tr-TR" smtClean="0"/>
              <a:t>26.02.2018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D9D64434-6D46-4104-83DE-4D323E1E7A98}" type="datetimeFigureOut">
              <a:rPr lang="tr-TR" smtClean="0"/>
              <a:t>26.02.2018</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D29F5F7E-1B46-48B4-AFF7-E54F14D79CBB}"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D9D64434-6D46-4104-83DE-4D323E1E7A98}" type="datetimeFigureOut">
              <a:rPr lang="tr-TR" smtClean="0"/>
              <a:t>26.02.2018</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D29F5F7E-1B46-48B4-AFF7-E54F14D79CBB}"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D9D64434-6D46-4104-83DE-4D323E1E7A98}" type="datetimeFigureOut">
              <a:rPr lang="tr-TR" smtClean="0"/>
              <a:t>26.02.2018</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D9D64434-6D46-4104-83DE-4D323E1E7A98}" type="datetimeFigureOut">
              <a:rPr lang="tr-TR" smtClean="0"/>
              <a:t>26.02.2018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D29F5F7E-1B46-48B4-AFF7-E54F14D79CBB}"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D9D64434-6D46-4104-83DE-4D323E1E7A98}" type="datetimeFigureOut">
              <a:rPr lang="tr-TR" smtClean="0"/>
              <a:t>26.02.2018</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D9D64434-6D46-4104-83DE-4D323E1E7A98}" type="datetimeFigureOut">
              <a:rPr lang="tr-TR" smtClean="0"/>
              <a:t>26.02.2018</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D9D64434-6D46-4104-83DE-4D323E1E7A98}" type="datetimeFigureOut">
              <a:rPr lang="tr-TR" smtClean="0"/>
              <a:t>26.02.2018</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D29F5F7E-1B46-48B4-AFF7-E54F14D79CBB}"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D9D64434-6D46-4104-83DE-4D323E1E7A98}" type="datetimeFigureOut">
              <a:rPr lang="tr-TR" smtClean="0"/>
              <a:t>26.02.2018</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D29F5F7E-1B46-48B4-AFF7-E54F14D79CBB}"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D9D64434-6D46-4104-83DE-4D323E1E7A98}" type="datetimeFigureOut">
              <a:rPr lang="tr-TR" smtClean="0"/>
              <a:t>26.02.2018</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D29F5F7E-1B46-48B4-AFF7-E54F14D79CBB}"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lt Başlık 2"/>
          <p:cNvSpPr>
            <a:spLocks noGrp="1"/>
          </p:cNvSpPr>
          <p:nvPr>
            <p:ph type="subTitle" idx="1"/>
          </p:nvPr>
        </p:nvSpPr>
        <p:spPr>
          <a:xfrm>
            <a:off x="323528" y="620688"/>
            <a:ext cx="8314184" cy="4802832"/>
          </a:xfrm>
        </p:spPr>
        <p:txBody>
          <a:bodyPr>
            <a:noAutofit/>
          </a:bodyPr>
          <a:lstStyle/>
          <a:p>
            <a:r>
              <a:rPr lang="tr-TR" sz="7200" b="1" dirty="0" smtClean="0">
                <a:solidFill>
                  <a:srgbClr val="C00000"/>
                </a:solidFill>
              </a:rPr>
              <a:t>          </a:t>
            </a:r>
            <a:r>
              <a:rPr lang="tr-TR" sz="8800" b="1" dirty="0" smtClean="0">
                <a:solidFill>
                  <a:srgbClr val="C00000"/>
                </a:solidFill>
              </a:rPr>
              <a:t>HİJYEN </a:t>
            </a:r>
          </a:p>
          <a:p>
            <a:r>
              <a:rPr lang="tr-TR" sz="8800" b="1" dirty="0" smtClean="0">
                <a:solidFill>
                  <a:srgbClr val="C00000"/>
                </a:solidFill>
              </a:rPr>
              <a:t>            VE </a:t>
            </a:r>
          </a:p>
          <a:p>
            <a:r>
              <a:rPr lang="tr-TR" sz="8800" b="1" dirty="0" smtClean="0">
                <a:solidFill>
                  <a:srgbClr val="C00000"/>
                </a:solidFill>
              </a:rPr>
              <a:t>    SANİTASYON</a:t>
            </a:r>
            <a:endParaRPr lang="tr-TR" sz="8800" b="1" dirty="0">
              <a:solidFill>
                <a:srgbClr val="C00000"/>
              </a:solidFill>
            </a:endParaRPr>
          </a:p>
        </p:txBody>
      </p:sp>
    </p:spTree>
    <p:extLst>
      <p:ext uri="{BB962C8B-B14F-4D97-AF65-F5344CB8AC3E}">
        <p14:creationId xmlns:p14="http://schemas.microsoft.com/office/powerpoint/2010/main" val="37071122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908720"/>
            <a:ext cx="8686800" cy="4525963"/>
          </a:xfrm>
        </p:spPr>
        <p:txBody>
          <a:bodyPr/>
          <a:lstStyle/>
          <a:p>
            <a:r>
              <a:rPr lang="tr-TR" b="1" dirty="0" smtClean="0">
                <a:solidFill>
                  <a:srgbClr val="C00000"/>
                </a:solidFill>
              </a:rPr>
              <a:t>Sterilizasyon: </a:t>
            </a:r>
            <a:r>
              <a:rPr lang="tr-TR" dirty="0" smtClean="0"/>
              <a:t>Tüm mikroorganizmaların öldürülmesi ve ortamdan arındırılması işlemidir.</a:t>
            </a:r>
          </a:p>
          <a:p>
            <a:endParaRPr lang="tr-TR" dirty="0"/>
          </a:p>
          <a:p>
            <a:r>
              <a:rPr lang="tr-TR" b="1" dirty="0" smtClean="0">
                <a:solidFill>
                  <a:srgbClr val="C00000"/>
                </a:solidFill>
              </a:rPr>
              <a:t>Sterilizasyon İşlemi</a:t>
            </a:r>
          </a:p>
          <a:p>
            <a:r>
              <a:rPr lang="tr-TR" dirty="0" smtClean="0">
                <a:solidFill>
                  <a:schemeClr val="tx1"/>
                </a:solidFill>
              </a:rPr>
              <a:t>Sıcaklık uygulaması</a:t>
            </a:r>
          </a:p>
          <a:p>
            <a:r>
              <a:rPr lang="tr-TR" dirty="0" smtClean="0">
                <a:solidFill>
                  <a:schemeClr val="tx1"/>
                </a:solidFill>
              </a:rPr>
              <a:t>Kimyasal madde</a:t>
            </a:r>
          </a:p>
          <a:p>
            <a:r>
              <a:rPr lang="tr-TR" dirty="0" smtClean="0">
                <a:solidFill>
                  <a:schemeClr val="tx1"/>
                </a:solidFill>
              </a:rPr>
              <a:t>Ürünü süzmek</a:t>
            </a:r>
          </a:p>
          <a:p>
            <a:endParaRPr lang="tr-TR" b="1" dirty="0" smtClean="0">
              <a:solidFill>
                <a:srgbClr val="C00000"/>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25924" y="2564904"/>
            <a:ext cx="3790523" cy="2496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28880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Sterilizasyon yöntemleri</a:t>
            </a:r>
            <a:endParaRPr lang="tr-TR" dirty="0">
              <a:solidFill>
                <a:srgbClr val="C00000"/>
              </a:solidFill>
            </a:endParaRPr>
          </a:p>
        </p:txBody>
      </p:sp>
      <p:sp>
        <p:nvSpPr>
          <p:cNvPr id="3" name="İçerik Yer Tutucusu 2"/>
          <p:cNvSpPr>
            <a:spLocks noGrp="1"/>
          </p:cNvSpPr>
          <p:nvPr>
            <p:ph idx="1"/>
          </p:nvPr>
        </p:nvSpPr>
        <p:spPr>
          <a:xfrm>
            <a:off x="179512" y="1916832"/>
            <a:ext cx="8686800" cy="4525963"/>
          </a:xfrm>
        </p:spPr>
        <p:txBody>
          <a:bodyPr>
            <a:normAutofit lnSpcReduction="10000"/>
          </a:bodyPr>
          <a:lstStyle/>
          <a:p>
            <a:r>
              <a:rPr lang="tr-TR" dirty="0" smtClean="0">
                <a:solidFill>
                  <a:srgbClr val="C00000"/>
                </a:solidFill>
              </a:rPr>
              <a:t>Fiziksel S.Y : </a:t>
            </a:r>
            <a:r>
              <a:rPr lang="tr-TR" dirty="0" smtClean="0"/>
              <a:t>Sıcaklığın uygulandığı yöntemlerdir.</a:t>
            </a:r>
          </a:p>
          <a:p>
            <a:pPr marL="0" indent="0">
              <a:buNone/>
            </a:pPr>
            <a:r>
              <a:rPr lang="tr-TR" dirty="0" smtClean="0"/>
              <a:t>-Alevden geçirme</a:t>
            </a:r>
          </a:p>
          <a:p>
            <a:pPr marL="0" indent="0">
              <a:buNone/>
            </a:pPr>
            <a:r>
              <a:rPr lang="tr-TR" dirty="0" smtClean="0"/>
              <a:t>-Kızıl dereceye kadar ısıtma, yakma</a:t>
            </a:r>
          </a:p>
          <a:p>
            <a:pPr marL="0" indent="0">
              <a:buNone/>
            </a:pPr>
            <a:r>
              <a:rPr lang="tr-TR" dirty="0" smtClean="0"/>
              <a:t>-Kuru ısı </a:t>
            </a:r>
          </a:p>
          <a:p>
            <a:pPr marL="0" indent="0">
              <a:buNone/>
            </a:pPr>
            <a:r>
              <a:rPr lang="tr-TR" dirty="0"/>
              <a:t> </a:t>
            </a:r>
            <a:r>
              <a:rPr lang="tr-TR" dirty="0" smtClean="0"/>
              <a:t>   Sıcak su ile;</a:t>
            </a:r>
          </a:p>
          <a:p>
            <a:pPr marL="0" indent="0">
              <a:buNone/>
            </a:pPr>
            <a:r>
              <a:rPr lang="tr-TR" dirty="0" smtClean="0"/>
              <a:t>-Kaynatma</a:t>
            </a:r>
          </a:p>
          <a:p>
            <a:pPr marL="0" indent="0">
              <a:buNone/>
            </a:pPr>
            <a:r>
              <a:rPr lang="tr-TR" dirty="0" smtClean="0"/>
              <a:t>-Basınç buhar</a:t>
            </a:r>
            <a:endParaRPr lang="tr-TR" dirty="0"/>
          </a:p>
        </p:txBody>
      </p:sp>
    </p:spTree>
    <p:extLst>
      <p:ext uri="{BB962C8B-B14F-4D97-AF65-F5344CB8AC3E}">
        <p14:creationId xmlns:p14="http://schemas.microsoft.com/office/powerpoint/2010/main" val="33981864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548680"/>
            <a:ext cx="8686800" cy="4525963"/>
          </a:xfrm>
        </p:spPr>
        <p:txBody>
          <a:bodyPr/>
          <a:lstStyle/>
          <a:p>
            <a:r>
              <a:rPr lang="tr-TR" dirty="0" smtClean="0">
                <a:solidFill>
                  <a:srgbClr val="C00000"/>
                </a:solidFill>
              </a:rPr>
              <a:t>Kimyasal S.Y</a:t>
            </a:r>
          </a:p>
          <a:p>
            <a:r>
              <a:rPr lang="tr-TR" dirty="0" smtClean="0">
                <a:solidFill>
                  <a:srgbClr val="C00000"/>
                </a:solidFill>
              </a:rPr>
              <a:t>UV ışığı ile sterilizasyon</a:t>
            </a:r>
          </a:p>
          <a:p>
            <a:r>
              <a:rPr lang="tr-TR" dirty="0" smtClean="0">
                <a:solidFill>
                  <a:srgbClr val="C00000"/>
                </a:solidFill>
              </a:rPr>
              <a:t>İyonize radyasyon ile sterilizasyon</a:t>
            </a:r>
          </a:p>
          <a:p>
            <a:r>
              <a:rPr lang="tr-TR" dirty="0" smtClean="0">
                <a:solidFill>
                  <a:srgbClr val="C00000"/>
                </a:solidFill>
              </a:rPr>
              <a:t>Süzme ile sterilizasyon</a:t>
            </a:r>
          </a:p>
          <a:p>
            <a:endParaRPr lang="tr-TR" dirty="0">
              <a:solidFill>
                <a:srgbClr val="C00000"/>
              </a:solidFill>
            </a:endParaRPr>
          </a:p>
          <a:p>
            <a:r>
              <a:rPr lang="tr-TR" b="1" dirty="0" smtClean="0">
                <a:solidFill>
                  <a:srgbClr val="C00000"/>
                </a:solidFill>
              </a:rPr>
              <a:t>Pastörizasyon: </a:t>
            </a:r>
            <a:r>
              <a:rPr lang="tr-TR" dirty="0" smtClean="0">
                <a:solidFill>
                  <a:schemeClr val="tx1"/>
                </a:solidFill>
              </a:rPr>
              <a:t>Süt, krema gibi maddelerdeki patojen mikroorganizmaları öldüren, çok kullanılan bir yöntemdir.</a:t>
            </a:r>
          </a:p>
          <a:p>
            <a:endParaRPr lang="tr-TR" dirty="0">
              <a:solidFill>
                <a:schemeClr val="tx1"/>
              </a:solidFill>
            </a:endParaRPr>
          </a:p>
        </p:txBody>
      </p:sp>
    </p:spTree>
    <p:extLst>
      <p:ext uri="{BB962C8B-B14F-4D97-AF65-F5344CB8AC3E}">
        <p14:creationId xmlns:p14="http://schemas.microsoft.com/office/powerpoint/2010/main" val="28514777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1" y="5875"/>
            <a:ext cx="4493205" cy="3133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1047031"/>
            <a:ext cx="3067050" cy="2419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22670" y="3933056"/>
            <a:ext cx="2826123" cy="2690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26356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dirty="0" smtClean="0">
                <a:solidFill>
                  <a:srgbClr val="C00000"/>
                </a:solidFill>
              </a:rPr>
              <a:t>Dezenfektan </a:t>
            </a:r>
            <a:r>
              <a:rPr lang="tr-TR" sz="2800" dirty="0" err="1" smtClean="0">
                <a:solidFill>
                  <a:srgbClr val="C00000"/>
                </a:solidFill>
              </a:rPr>
              <a:t>kullanImInda</a:t>
            </a:r>
            <a:r>
              <a:rPr lang="tr-TR" sz="2800" dirty="0" smtClean="0">
                <a:solidFill>
                  <a:srgbClr val="C00000"/>
                </a:solidFill>
              </a:rPr>
              <a:t> dikkat edilecekler </a:t>
            </a:r>
            <a:endParaRPr lang="tr-TR" sz="2800" dirty="0">
              <a:solidFill>
                <a:srgbClr val="C00000"/>
              </a:solidFill>
            </a:endParaRPr>
          </a:p>
        </p:txBody>
      </p:sp>
      <p:sp>
        <p:nvSpPr>
          <p:cNvPr id="3" name="İçerik Yer Tutucusu 2"/>
          <p:cNvSpPr>
            <a:spLocks noGrp="1"/>
          </p:cNvSpPr>
          <p:nvPr>
            <p:ph idx="1"/>
          </p:nvPr>
        </p:nvSpPr>
        <p:spPr>
          <a:xfrm>
            <a:off x="304800" y="1554162"/>
            <a:ext cx="3979168" cy="4525963"/>
          </a:xfrm>
        </p:spPr>
        <p:txBody>
          <a:bodyPr>
            <a:normAutofit fontScale="92500" lnSpcReduction="10000"/>
          </a:bodyPr>
          <a:lstStyle/>
          <a:p>
            <a:r>
              <a:rPr lang="tr-TR" sz="2800" dirty="0" smtClean="0"/>
              <a:t>Dezenfekte edilecek maddenin kaba temizliği yapılmış olmalı </a:t>
            </a:r>
          </a:p>
          <a:p>
            <a:r>
              <a:rPr lang="tr-TR" sz="2800" dirty="0" smtClean="0"/>
              <a:t>Mutlaka eldiven takılmalı</a:t>
            </a:r>
          </a:p>
          <a:p>
            <a:r>
              <a:rPr lang="tr-TR" sz="2800" dirty="0" smtClean="0"/>
              <a:t>Dezenfekte ile ilgili eğitimler alınmalı </a:t>
            </a:r>
          </a:p>
          <a:p>
            <a:r>
              <a:rPr lang="tr-TR" sz="2800" dirty="0" smtClean="0"/>
              <a:t>Solüsyon azaldıkça ilave yapılmamalı</a:t>
            </a:r>
          </a:p>
          <a:p>
            <a:r>
              <a:rPr lang="tr-TR" sz="2800" dirty="0" smtClean="0"/>
              <a:t>Havayla uzun süre temas etmemeli</a:t>
            </a:r>
          </a:p>
          <a:p>
            <a:pPr marL="0" indent="0">
              <a:buNone/>
            </a:pPr>
            <a:endParaRPr lang="tr-TR" dirty="0"/>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32022" y="1484784"/>
            <a:ext cx="2088450"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50259" y="3645024"/>
            <a:ext cx="1781175" cy="2562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610098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260648"/>
            <a:ext cx="8686800" cy="838200"/>
          </a:xfrm>
        </p:spPr>
        <p:txBody>
          <a:bodyPr>
            <a:normAutofit fontScale="90000"/>
          </a:bodyPr>
          <a:lstStyle/>
          <a:p>
            <a:pPr algn="ctr"/>
            <a:r>
              <a:rPr lang="tr-TR" dirty="0" smtClean="0">
                <a:solidFill>
                  <a:srgbClr val="C00000"/>
                </a:solidFill>
              </a:rPr>
              <a:t>Toplu beslenme sistemlerinde </a:t>
            </a:r>
            <a:br>
              <a:rPr lang="tr-TR" dirty="0" smtClean="0">
                <a:solidFill>
                  <a:srgbClr val="C00000"/>
                </a:solidFill>
              </a:rPr>
            </a:br>
            <a:r>
              <a:rPr lang="tr-TR" dirty="0" smtClean="0">
                <a:solidFill>
                  <a:srgbClr val="C00000"/>
                </a:solidFill>
              </a:rPr>
              <a:t>hijyenin önemi </a:t>
            </a:r>
            <a:endParaRPr lang="tr-TR" dirty="0">
              <a:solidFill>
                <a:srgbClr val="C00000"/>
              </a:solidFill>
            </a:endParaRPr>
          </a:p>
        </p:txBody>
      </p:sp>
      <p:sp>
        <p:nvSpPr>
          <p:cNvPr id="3" name="İçerik Yer Tutucusu 2"/>
          <p:cNvSpPr>
            <a:spLocks noGrp="1"/>
          </p:cNvSpPr>
          <p:nvPr>
            <p:ph idx="1"/>
          </p:nvPr>
        </p:nvSpPr>
        <p:spPr/>
        <p:txBody>
          <a:bodyPr>
            <a:normAutofit lnSpcReduction="10000"/>
          </a:bodyPr>
          <a:lstStyle/>
          <a:p>
            <a:r>
              <a:rPr lang="tr-TR" dirty="0" smtClean="0"/>
              <a:t>Tüketiciler daha çok hazır gıda maddelerine yönelmiş ve bunun sonucunda gıda maddeleri üreten sanayiler gelişmiştir. Bu durumda, tüketiciyi, sağlık ve ekonomik yönlerden korumak üzere gıda kontrol hizmetleri önem kazanmıştır. </a:t>
            </a:r>
          </a:p>
          <a:p>
            <a:r>
              <a:rPr lang="tr-TR" dirty="0" smtClean="0"/>
              <a:t>Toplu beslenme; insanların ev dışında bu hizmeti veren kuruluşlar tarafından yiyeceklerle beslenmesi olarak tanımlanmaktadır.</a:t>
            </a:r>
          </a:p>
          <a:p>
            <a:endParaRPr lang="tr-TR" dirty="0"/>
          </a:p>
        </p:txBody>
      </p:sp>
    </p:spTree>
    <p:extLst>
      <p:ext uri="{BB962C8B-B14F-4D97-AF65-F5344CB8AC3E}">
        <p14:creationId xmlns:p14="http://schemas.microsoft.com/office/powerpoint/2010/main" val="25544276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340768"/>
            <a:ext cx="8686800" cy="4525963"/>
          </a:xfrm>
        </p:spPr>
        <p:txBody>
          <a:bodyPr/>
          <a:lstStyle/>
          <a:p>
            <a:r>
              <a:rPr lang="tr-TR" dirty="0" smtClean="0"/>
              <a:t>Güvenli gıda temini sadece biyolojik ve kimyasal bulaşma yollarından tüketici sağlığını korumak değil, sağlıklı beslenme ve yaşam içinde gereklidir.</a:t>
            </a:r>
          </a:p>
          <a:p>
            <a:r>
              <a:rPr lang="tr-TR" dirty="0" smtClean="0"/>
              <a:t>Güvenli gıda; raf ömrü süresince biyolojik ve kimyasal risk taşımayan gıdalardır.</a:t>
            </a:r>
          </a:p>
          <a:p>
            <a:r>
              <a:rPr lang="tr-TR" dirty="0" smtClean="0"/>
              <a:t>Gıda güvenliği; gıdadan olabilecek tüm zararın yok edilmesi için alınan önlemlerdir.</a:t>
            </a:r>
          </a:p>
          <a:p>
            <a:endParaRPr lang="tr-TR" dirty="0"/>
          </a:p>
        </p:txBody>
      </p:sp>
    </p:spTree>
    <p:extLst>
      <p:ext uri="{BB962C8B-B14F-4D97-AF65-F5344CB8AC3E}">
        <p14:creationId xmlns:p14="http://schemas.microsoft.com/office/powerpoint/2010/main" val="1764143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052736"/>
            <a:ext cx="8382000" cy="4638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681543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196752"/>
            <a:ext cx="8686800" cy="4525963"/>
          </a:xfrm>
        </p:spPr>
        <p:txBody>
          <a:bodyPr/>
          <a:lstStyle/>
          <a:p>
            <a:r>
              <a:rPr lang="tr-TR" dirty="0" smtClean="0"/>
              <a:t>Bireysel özende ise, kişi tüm kirleticilerin etkisi altında olduğundan elleri, tırnakları, boyun ve yüzü hijyenin yetersizliği durumunda enfeksiyon ve bulaşmanın en önemli kaynağını oluşturmaktadır.</a:t>
            </a:r>
          </a:p>
          <a:p>
            <a:r>
              <a:rPr lang="tr-TR" b="1" dirty="0" smtClean="0">
                <a:solidFill>
                  <a:srgbClr val="C00000"/>
                </a:solidFill>
              </a:rPr>
              <a:t>Temizlik: </a:t>
            </a:r>
            <a:r>
              <a:rPr lang="tr-TR" dirty="0" smtClean="0">
                <a:solidFill>
                  <a:schemeClr val="tx1">
                    <a:lumMod val="75000"/>
                    <a:lumOff val="25000"/>
                  </a:schemeClr>
                </a:solidFill>
              </a:rPr>
              <a:t>Gıda ile temas eden </a:t>
            </a:r>
            <a:r>
              <a:rPr lang="tr-TR" dirty="0" err="1" smtClean="0">
                <a:solidFill>
                  <a:schemeClr val="tx1">
                    <a:lumMod val="75000"/>
                    <a:lumOff val="25000"/>
                  </a:schemeClr>
                </a:solidFill>
              </a:rPr>
              <a:t>herşeyin</a:t>
            </a:r>
            <a:r>
              <a:rPr lang="tr-TR" dirty="0" smtClean="0">
                <a:solidFill>
                  <a:schemeClr val="tx1">
                    <a:lumMod val="75000"/>
                    <a:lumOff val="25000"/>
                  </a:schemeClr>
                </a:solidFill>
              </a:rPr>
              <a:t> bütün kir ve mikroorganizmaların çoğalmasının önlenmesidir.</a:t>
            </a:r>
            <a:endParaRPr lang="tr-TR" dirty="0">
              <a:solidFill>
                <a:schemeClr val="tx1">
                  <a:lumMod val="75000"/>
                  <a:lumOff val="25000"/>
                </a:schemeClr>
              </a:solidFill>
            </a:endParaRPr>
          </a:p>
        </p:txBody>
      </p:sp>
    </p:spTree>
    <p:extLst>
      <p:ext uri="{BB962C8B-B14F-4D97-AF65-F5344CB8AC3E}">
        <p14:creationId xmlns:p14="http://schemas.microsoft.com/office/powerpoint/2010/main" val="23415790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Endüstriyel kirlenme</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t>Bazı kuruluşların atıkları arıtılmadan akarsulara verilecek olursa bu, canlıların üremesini engeller. </a:t>
            </a:r>
          </a:p>
          <a:p>
            <a:pPr marL="0" indent="0">
              <a:buNone/>
            </a:pPr>
            <a:endParaRPr lang="tr-TR" dirty="0"/>
          </a:p>
          <a:p>
            <a:pPr marL="0" indent="0">
              <a:buNone/>
            </a:pPr>
            <a:endParaRPr lang="tr-TR" b="1" dirty="0">
              <a:solidFill>
                <a:srgbClr val="C00000"/>
              </a:solidFill>
            </a:endParaRPr>
          </a:p>
          <a:p>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3573016"/>
            <a:ext cx="4100513" cy="2500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3129" y="3573016"/>
            <a:ext cx="3992977" cy="24709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1516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323528" y="1412776"/>
            <a:ext cx="8686800" cy="4525963"/>
          </a:xfrm>
        </p:spPr>
        <p:txBody>
          <a:bodyPr>
            <a:normAutofit fontScale="92500" lnSpcReduction="20000"/>
          </a:bodyPr>
          <a:lstStyle/>
          <a:p>
            <a:r>
              <a:rPr lang="tr-TR" sz="3500" b="1" dirty="0" smtClean="0">
                <a:solidFill>
                  <a:srgbClr val="C00000"/>
                </a:solidFill>
              </a:rPr>
              <a:t>Hijyen:</a:t>
            </a:r>
            <a:r>
              <a:rPr lang="tr-TR" sz="3500" dirty="0" smtClean="0"/>
              <a:t> </a:t>
            </a:r>
            <a:r>
              <a:rPr lang="tr-TR" dirty="0" smtClean="0">
                <a:solidFill>
                  <a:schemeClr val="tx1"/>
                </a:solidFill>
              </a:rPr>
              <a:t>Kişi ve toplum sağlığının koruması hastalıktan uzak durulması amacıyla alınan önlemlerin tümü.</a:t>
            </a:r>
          </a:p>
          <a:p>
            <a:endParaRPr lang="tr-TR" dirty="0" smtClean="0"/>
          </a:p>
          <a:p>
            <a:r>
              <a:rPr lang="tr-TR" sz="3500" b="1" dirty="0" smtClean="0">
                <a:solidFill>
                  <a:srgbClr val="C00000"/>
                </a:solidFill>
              </a:rPr>
              <a:t>Koruyucu:</a:t>
            </a:r>
            <a:r>
              <a:rPr lang="tr-TR" sz="3500" dirty="0" smtClean="0"/>
              <a:t> </a:t>
            </a:r>
            <a:r>
              <a:rPr lang="tr-TR" dirty="0" smtClean="0">
                <a:solidFill>
                  <a:schemeClr val="tx1"/>
                </a:solidFill>
              </a:rPr>
              <a:t>Maddelerin biyolojik açıdan bozulmasını önleyen maddelere denir</a:t>
            </a:r>
            <a:r>
              <a:rPr lang="tr-TR" dirty="0" smtClean="0"/>
              <a:t>.</a:t>
            </a:r>
          </a:p>
          <a:p>
            <a:endParaRPr lang="tr-TR" dirty="0"/>
          </a:p>
          <a:p>
            <a:r>
              <a:rPr lang="tr-TR" sz="3500" b="1" dirty="0" smtClean="0">
                <a:solidFill>
                  <a:srgbClr val="C00000"/>
                </a:solidFill>
              </a:rPr>
              <a:t>Sanitasyon:</a:t>
            </a:r>
            <a:r>
              <a:rPr lang="tr-TR" sz="3500" dirty="0" smtClean="0"/>
              <a:t> </a:t>
            </a:r>
            <a:r>
              <a:rPr lang="tr-TR" dirty="0" smtClean="0">
                <a:solidFill>
                  <a:schemeClr val="tx1"/>
                </a:solidFill>
              </a:rPr>
              <a:t>Hastalık yapan mikroorganizmaların emniyetli bir şekilde azaltılıp temizlik kurallarına uygun olarak </a:t>
            </a:r>
            <a:r>
              <a:rPr lang="tr-TR" dirty="0" err="1" smtClean="0">
                <a:solidFill>
                  <a:schemeClr val="tx1"/>
                </a:solidFill>
              </a:rPr>
              <a:t>sürdürülümesidir</a:t>
            </a:r>
            <a:r>
              <a:rPr lang="tr-TR" dirty="0" smtClean="0">
                <a:solidFill>
                  <a:schemeClr val="tx1"/>
                </a:solidFill>
              </a:rPr>
              <a:t>.</a:t>
            </a:r>
            <a:endParaRPr lang="tr-TR" dirty="0">
              <a:solidFill>
                <a:schemeClr val="tx1"/>
              </a:solidFill>
            </a:endParaRPr>
          </a:p>
          <a:p>
            <a:endParaRPr lang="tr-TR" dirty="0"/>
          </a:p>
        </p:txBody>
      </p:sp>
    </p:spTree>
    <p:extLst>
      <p:ext uri="{BB962C8B-B14F-4D97-AF65-F5344CB8AC3E}">
        <p14:creationId xmlns:p14="http://schemas.microsoft.com/office/powerpoint/2010/main" val="8114827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Evsel kirlenme</a:t>
            </a:r>
            <a:endParaRPr lang="tr-TR" dirty="0">
              <a:solidFill>
                <a:srgbClr val="C00000"/>
              </a:solidFill>
            </a:endParaRPr>
          </a:p>
        </p:txBody>
      </p:sp>
      <p:sp>
        <p:nvSpPr>
          <p:cNvPr id="3" name="İçerik Yer Tutucusu 2"/>
          <p:cNvSpPr>
            <a:spLocks noGrp="1"/>
          </p:cNvSpPr>
          <p:nvPr>
            <p:ph idx="1"/>
          </p:nvPr>
        </p:nvSpPr>
        <p:spPr/>
        <p:txBody>
          <a:bodyPr>
            <a:normAutofit lnSpcReduction="10000"/>
          </a:bodyPr>
          <a:lstStyle/>
          <a:p>
            <a:r>
              <a:rPr lang="tr-TR" dirty="0" smtClean="0"/>
              <a:t>Evsel kirlenmenin başında lağım ve çöpler gelir. Günümüzde bazı araçlar çöplerin öğütülerek lağım sularına verilmesini sağlıyor. Ve büyük miktarda bakterinin su kaynaklarımızda oluşmasını sağlıyor. Su kirliliği insan sağlığını büyük oranda tehlikeye atmaktadır.</a:t>
            </a:r>
            <a:r>
              <a:rPr lang="tr-TR" dirty="0"/>
              <a:t> </a:t>
            </a:r>
            <a:r>
              <a:rPr lang="tr-TR" dirty="0" smtClean="0"/>
              <a:t>Şebekeden su temin eden insanların </a:t>
            </a:r>
            <a:r>
              <a:rPr lang="tr-TR" dirty="0" err="1" smtClean="0"/>
              <a:t>enfekte</a:t>
            </a:r>
            <a:r>
              <a:rPr lang="tr-TR" dirty="0" smtClean="0"/>
              <a:t> olmalarıyla salgınlar ortaya çıkar. Kaynak sularının kirlenmesi ise bir takım mikroorganizmaların bu suda yaşayan canlılara geçmesine neden olur.</a:t>
            </a:r>
          </a:p>
        </p:txBody>
      </p:sp>
    </p:spTree>
    <p:extLst>
      <p:ext uri="{BB962C8B-B14F-4D97-AF65-F5344CB8AC3E}">
        <p14:creationId xmlns:p14="http://schemas.microsoft.com/office/powerpoint/2010/main" val="12981051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endParaRPr lang="tr-TR"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1486" y="548680"/>
            <a:ext cx="8713390" cy="56886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4531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Sularla ilişkili </a:t>
            </a:r>
            <a:r>
              <a:rPr lang="tr-TR" dirty="0" err="1" smtClean="0">
                <a:solidFill>
                  <a:srgbClr val="C00000"/>
                </a:solidFill>
              </a:rPr>
              <a:t>hastalIklar</a:t>
            </a:r>
            <a:endParaRPr lang="tr-TR" dirty="0">
              <a:solidFill>
                <a:srgbClr val="C00000"/>
              </a:solidFill>
            </a:endParaRPr>
          </a:p>
        </p:txBody>
      </p:sp>
      <p:sp>
        <p:nvSpPr>
          <p:cNvPr id="3" name="İçerik Yer Tutucusu 2"/>
          <p:cNvSpPr>
            <a:spLocks noGrp="1"/>
          </p:cNvSpPr>
          <p:nvPr>
            <p:ph idx="1"/>
          </p:nvPr>
        </p:nvSpPr>
        <p:spPr/>
        <p:txBody>
          <a:bodyPr/>
          <a:lstStyle/>
          <a:p>
            <a:r>
              <a:rPr lang="tr-TR" sz="2800" dirty="0" smtClean="0"/>
              <a:t>İshal</a:t>
            </a:r>
          </a:p>
          <a:p>
            <a:r>
              <a:rPr lang="tr-TR" sz="2800" dirty="0" err="1" smtClean="0"/>
              <a:t>Giordiyaz</a:t>
            </a:r>
            <a:endParaRPr lang="tr-TR" sz="2800" dirty="0" smtClean="0"/>
          </a:p>
          <a:p>
            <a:r>
              <a:rPr lang="tr-TR" sz="2800" dirty="0" smtClean="0"/>
              <a:t>Bağırsak </a:t>
            </a:r>
            <a:r>
              <a:rPr lang="tr-TR" sz="2800" dirty="0" err="1" smtClean="0"/>
              <a:t>parazitozları</a:t>
            </a:r>
            <a:endParaRPr lang="tr-TR" sz="2800" dirty="0" smtClean="0"/>
          </a:p>
          <a:p>
            <a:r>
              <a:rPr lang="tr-TR" sz="2800" dirty="0" smtClean="0"/>
              <a:t>Basilli ve amipli dizanteri</a:t>
            </a:r>
          </a:p>
          <a:p>
            <a:r>
              <a:rPr lang="tr-TR" sz="2800" dirty="0" smtClean="0"/>
              <a:t>Gine kurdu hastalığı</a:t>
            </a:r>
          </a:p>
          <a:p>
            <a:r>
              <a:rPr lang="tr-TR" sz="2800" dirty="0" smtClean="0"/>
              <a:t>Tifo ve </a:t>
            </a:r>
            <a:r>
              <a:rPr lang="tr-TR" sz="2800" dirty="0" err="1" smtClean="0"/>
              <a:t>paratifolar</a:t>
            </a:r>
            <a:endParaRPr lang="tr-TR" sz="2800" dirty="0" smtClean="0"/>
          </a:p>
          <a:p>
            <a:pPr marL="0" indent="0">
              <a:buNone/>
            </a:pPr>
            <a:endParaRPr lang="tr-TR" dirty="0"/>
          </a:p>
        </p:txBody>
      </p:sp>
      <p:pic>
        <p:nvPicPr>
          <p:cNvPr id="1024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288"/>
          <a:stretch/>
        </p:blipFill>
        <p:spPr bwMode="auto">
          <a:xfrm>
            <a:off x="5288208" y="1700808"/>
            <a:ext cx="2400919"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83526" y="4472929"/>
            <a:ext cx="2525266" cy="207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640" y="4869160"/>
            <a:ext cx="2697409" cy="17585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331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         </a:t>
            </a:r>
            <a:r>
              <a:rPr lang="tr-TR" dirty="0" err="1" smtClean="0">
                <a:solidFill>
                  <a:srgbClr val="C00000"/>
                </a:solidFill>
              </a:rPr>
              <a:t>SularIn</a:t>
            </a:r>
            <a:r>
              <a:rPr lang="tr-TR" dirty="0" smtClean="0">
                <a:solidFill>
                  <a:srgbClr val="C00000"/>
                </a:solidFill>
              </a:rPr>
              <a:t> dezenfeksiyonu</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t>Bir suyun içerdiği </a:t>
            </a:r>
            <a:r>
              <a:rPr lang="tr-TR" dirty="0" err="1" smtClean="0"/>
              <a:t>patojenik</a:t>
            </a:r>
            <a:r>
              <a:rPr lang="tr-TR" dirty="0" smtClean="0"/>
              <a:t> mikroorganizmaların arındırılarak güvenli </a:t>
            </a:r>
            <a:r>
              <a:rPr lang="tr-TR" dirty="0" err="1" smtClean="0"/>
              <a:t>içelecek</a:t>
            </a:r>
            <a:r>
              <a:rPr lang="tr-TR" dirty="0" smtClean="0"/>
              <a:t> duruma getirilmesi durumuna denir. Her yiyeceğin uygun saklama koşullarına ve uygun ısılarda saklanması, servis edilmesi, konservelerin son kullanma tarihlerinin kontrolü, kokusu, rengi, bireysel hijyen ve temizlik kurallarına uyulması sağlık açısından büyük önem taşır.</a:t>
            </a:r>
            <a:endParaRPr lang="tr-TR" dirty="0"/>
          </a:p>
        </p:txBody>
      </p:sp>
    </p:spTree>
    <p:extLst>
      <p:ext uri="{BB962C8B-B14F-4D97-AF65-F5344CB8AC3E}">
        <p14:creationId xmlns:p14="http://schemas.microsoft.com/office/powerpoint/2010/main" val="213040330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0"/>
            <a:ext cx="10287744" cy="1394792"/>
          </a:xfrm>
        </p:spPr>
        <p:txBody>
          <a:bodyPr>
            <a:noAutofit/>
          </a:bodyPr>
          <a:lstStyle/>
          <a:p>
            <a:r>
              <a:rPr lang="tr-TR" sz="2400" dirty="0" smtClean="0">
                <a:solidFill>
                  <a:srgbClr val="C00000"/>
                </a:solidFill>
              </a:rPr>
              <a:t>Mikroorganizmaların bulunduğu yerler ve </a:t>
            </a:r>
            <a:r>
              <a:rPr lang="tr-TR" sz="2400" dirty="0" err="1" smtClean="0">
                <a:solidFill>
                  <a:srgbClr val="C00000"/>
                </a:solidFill>
              </a:rPr>
              <a:t>miktarI</a:t>
            </a:r>
            <a:endParaRPr lang="tr-TR" sz="2400" dirty="0">
              <a:solidFill>
                <a:srgbClr val="C00000"/>
              </a:solidFill>
            </a:endParaRPr>
          </a:p>
        </p:txBody>
      </p:sp>
      <p:sp>
        <p:nvSpPr>
          <p:cNvPr id="3" name="İçerik Yer Tutucusu 2"/>
          <p:cNvSpPr>
            <a:spLocks noGrp="1"/>
          </p:cNvSpPr>
          <p:nvPr>
            <p:ph idx="1"/>
          </p:nvPr>
        </p:nvSpPr>
        <p:spPr/>
        <p:txBody>
          <a:bodyPr>
            <a:normAutofit/>
          </a:bodyPr>
          <a:lstStyle/>
          <a:p>
            <a:pPr marL="0" indent="0">
              <a:buNone/>
            </a:pPr>
            <a:r>
              <a:rPr lang="tr-TR" sz="2800" b="1" dirty="0" smtClean="0"/>
              <a:t>Domates kabuğu :  Yüzlerce</a:t>
            </a:r>
          </a:p>
          <a:p>
            <a:pPr marL="0" indent="0">
              <a:buNone/>
            </a:pPr>
            <a:r>
              <a:rPr lang="tr-TR" sz="2800" b="1" dirty="0" smtClean="0"/>
              <a:t>Ellerde                  :  200 milyon</a:t>
            </a:r>
          </a:p>
          <a:p>
            <a:pPr marL="0" indent="0">
              <a:buNone/>
            </a:pPr>
            <a:r>
              <a:rPr lang="tr-TR" sz="2800" b="1" dirty="0" smtClean="0"/>
              <a:t>Alinda                   :  100-1000 adet</a:t>
            </a:r>
          </a:p>
          <a:p>
            <a:pPr marL="0" indent="0">
              <a:buNone/>
            </a:pPr>
            <a:r>
              <a:rPr lang="tr-TR" sz="2800" b="1" dirty="0" smtClean="0"/>
              <a:t>Burun salgısında :  10 milyon</a:t>
            </a:r>
            <a:endParaRPr lang="tr-TR" sz="2800" b="1" dirty="0"/>
          </a:p>
        </p:txBody>
      </p:sp>
      <p:pic>
        <p:nvPicPr>
          <p:cNvPr id="112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1340768"/>
            <a:ext cx="3168352" cy="19379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4221088"/>
            <a:ext cx="3048000" cy="2165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36096" y="3807139"/>
            <a:ext cx="2685281" cy="2579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2688043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23528" y="188640"/>
            <a:ext cx="8686800" cy="838200"/>
          </a:xfrm>
        </p:spPr>
        <p:txBody>
          <a:bodyPr>
            <a:normAutofit fontScale="90000"/>
          </a:bodyPr>
          <a:lstStyle/>
          <a:p>
            <a:pPr algn="ctr"/>
            <a:r>
              <a:rPr lang="tr-TR" dirty="0" smtClean="0">
                <a:solidFill>
                  <a:srgbClr val="C00000"/>
                </a:solidFill>
              </a:rPr>
              <a:t>Toplu beslenme sistemlerinde sanitasyon/ hijyen ilişkisi </a:t>
            </a:r>
            <a:endParaRPr lang="tr-TR" dirty="0">
              <a:solidFill>
                <a:srgbClr val="C00000"/>
              </a:solidFill>
            </a:endParaRPr>
          </a:p>
        </p:txBody>
      </p:sp>
      <p:sp>
        <p:nvSpPr>
          <p:cNvPr id="3" name="İçerik Yer Tutucusu 2"/>
          <p:cNvSpPr>
            <a:spLocks noGrp="1"/>
          </p:cNvSpPr>
          <p:nvPr>
            <p:ph idx="1"/>
          </p:nvPr>
        </p:nvSpPr>
        <p:spPr/>
        <p:txBody>
          <a:bodyPr>
            <a:normAutofit lnSpcReduction="10000"/>
          </a:bodyPr>
          <a:lstStyle/>
          <a:p>
            <a:r>
              <a:rPr lang="tr-TR" dirty="0" smtClean="0"/>
              <a:t>Toplu beslenme hizmetlerinin herhangi bir aşamasında oluşabilecek aksaklık, dikkatsizlik sonu ölümle biten besin zehirlenmelerine yol açabilir. Bu gibi sonuçların olmaması için önlemler alınmalıdır. Besin kaynaklı zehirlenme vakalarının en yaygın nedenleri; yetersiz soğutma, yanlış ısı uygulaması, yetersiz pişirme, çapraz </a:t>
            </a:r>
            <a:r>
              <a:rPr lang="tr-TR" dirty="0" err="1" smtClean="0"/>
              <a:t>kontaminasyon</a:t>
            </a:r>
            <a:r>
              <a:rPr lang="tr-TR" dirty="0" smtClean="0"/>
              <a:t>, araç gereçlerin yetersiz temizlenmesi ve artan yemeklerin kullanılması olarak rapor edilmektedir.</a:t>
            </a:r>
            <a:endParaRPr lang="tr-TR" dirty="0"/>
          </a:p>
        </p:txBody>
      </p:sp>
    </p:spTree>
    <p:extLst>
      <p:ext uri="{BB962C8B-B14F-4D97-AF65-F5344CB8AC3E}">
        <p14:creationId xmlns:p14="http://schemas.microsoft.com/office/powerpoint/2010/main" val="20232936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solidFill>
                  <a:srgbClr val="C00000"/>
                </a:solidFill>
              </a:rPr>
              <a:t>             Besin zehirlenmesi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t>Sorunlu bir gıda maddesinin tüketimine bağlı olarak şekillenen herhangi bir hastalık durumudur. Toplu beslenme hizmetlerinde hijyen her aşamada mutlaka olmalıdır. Özellikle risk halinde bulunan gruplar; gebe ve emzikliler, yaşlılar, çocuklar, hastalar.</a:t>
            </a:r>
            <a:endParaRPr lang="tr-TR" dirty="0"/>
          </a:p>
        </p:txBody>
      </p:sp>
    </p:spTree>
    <p:extLst>
      <p:ext uri="{BB962C8B-B14F-4D97-AF65-F5344CB8AC3E}">
        <p14:creationId xmlns:p14="http://schemas.microsoft.com/office/powerpoint/2010/main" val="1424885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55976" y="0"/>
            <a:ext cx="4792959" cy="3501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63" y="3501008"/>
            <a:ext cx="4484929" cy="33477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49315" y="332656"/>
            <a:ext cx="3816424" cy="2924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29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2316" y="3691581"/>
            <a:ext cx="4080277" cy="296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392304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052736"/>
            <a:ext cx="8686800" cy="5688632"/>
          </a:xfrm>
        </p:spPr>
        <p:txBody>
          <a:bodyPr/>
          <a:lstStyle/>
          <a:p>
            <a:r>
              <a:rPr lang="tr-TR" b="1" dirty="0" smtClean="0">
                <a:solidFill>
                  <a:srgbClr val="C00000"/>
                </a:solidFill>
              </a:rPr>
              <a:t>HİJYEN : </a:t>
            </a:r>
            <a:r>
              <a:rPr lang="tr-TR" sz="2800" dirty="0" smtClean="0">
                <a:solidFill>
                  <a:schemeClr val="tx1">
                    <a:lumMod val="75000"/>
                    <a:lumOff val="25000"/>
                  </a:schemeClr>
                </a:solidFill>
              </a:rPr>
              <a:t>Kişi ve toplum olarak insan sağlığının korunması, yaşadığımız çevrenin her türlü hastalık etmeninden arındırılmasıdır. Besin zehirlenmesi veya besin zehirlenmelerinden kaynaklanana hastalıklar görünen bir kuruluşun karşılaşacağı olumsuzlar;</a:t>
            </a:r>
          </a:p>
          <a:p>
            <a:r>
              <a:rPr lang="tr-TR" sz="2800" dirty="0" smtClean="0">
                <a:solidFill>
                  <a:schemeClr val="tx1">
                    <a:lumMod val="75000"/>
                    <a:lumOff val="25000"/>
                  </a:schemeClr>
                </a:solidFill>
              </a:rPr>
              <a:t>Müşteri güvensizliği kaybı,</a:t>
            </a:r>
          </a:p>
          <a:p>
            <a:r>
              <a:rPr lang="tr-TR" sz="2800" dirty="0" smtClean="0">
                <a:solidFill>
                  <a:schemeClr val="tx1">
                    <a:lumMod val="75000"/>
                    <a:lumOff val="25000"/>
                  </a:schemeClr>
                </a:solidFill>
              </a:rPr>
              <a:t>Tüketim yada satışlarda azalma,</a:t>
            </a:r>
          </a:p>
          <a:p>
            <a:r>
              <a:rPr lang="tr-TR" sz="2800" dirty="0" smtClean="0">
                <a:solidFill>
                  <a:schemeClr val="tx1">
                    <a:lumMod val="75000"/>
                    <a:lumOff val="25000"/>
                  </a:schemeClr>
                </a:solidFill>
              </a:rPr>
              <a:t>Yasal uygulamalar,</a:t>
            </a:r>
          </a:p>
          <a:p>
            <a:r>
              <a:rPr lang="tr-TR" sz="2800" dirty="0" smtClean="0">
                <a:solidFill>
                  <a:schemeClr val="tx1">
                    <a:lumMod val="75000"/>
                    <a:lumOff val="25000"/>
                  </a:schemeClr>
                </a:solidFill>
              </a:rPr>
              <a:t>İşletmenin kapatılması ve para cezası,</a:t>
            </a:r>
          </a:p>
          <a:p>
            <a:r>
              <a:rPr lang="tr-TR" sz="2800" dirty="0" smtClean="0">
                <a:solidFill>
                  <a:schemeClr val="tx1">
                    <a:lumMod val="75000"/>
                    <a:lumOff val="25000"/>
                  </a:schemeClr>
                </a:solidFill>
              </a:rPr>
              <a:t>Personelde motivasyon eksikliği.</a:t>
            </a:r>
            <a:endParaRPr lang="tr-TR" sz="2800" dirty="0">
              <a:solidFill>
                <a:schemeClr val="tx1">
                  <a:lumMod val="75000"/>
                  <a:lumOff val="25000"/>
                </a:schemeClr>
              </a:solidFill>
            </a:endParaRPr>
          </a:p>
        </p:txBody>
      </p:sp>
    </p:spTree>
    <p:extLst>
      <p:ext uri="{BB962C8B-B14F-4D97-AF65-F5344CB8AC3E}">
        <p14:creationId xmlns:p14="http://schemas.microsoft.com/office/powerpoint/2010/main" val="12125226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err="1" smtClean="0">
                <a:solidFill>
                  <a:srgbClr val="C00000"/>
                </a:solidFill>
              </a:rPr>
              <a:t>İnfeksiyon</a:t>
            </a:r>
            <a:r>
              <a:rPr lang="tr-TR" dirty="0" smtClean="0">
                <a:solidFill>
                  <a:srgbClr val="C00000"/>
                </a:solidFill>
              </a:rPr>
              <a:t> </a:t>
            </a:r>
            <a:r>
              <a:rPr lang="tr-TR" dirty="0" err="1" smtClean="0">
                <a:solidFill>
                  <a:srgbClr val="C00000"/>
                </a:solidFill>
              </a:rPr>
              <a:t>hastalIklarInIn</a:t>
            </a:r>
            <a:r>
              <a:rPr lang="tr-TR" dirty="0" smtClean="0">
                <a:solidFill>
                  <a:srgbClr val="C00000"/>
                </a:solidFill>
              </a:rPr>
              <a:t> bulaşma </a:t>
            </a:r>
            <a:r>
              <a:rPr lang="tr-TR" dirty="0" err="1" smtClean="0">
                <a:solidFill>
                  <a:srgbClr val="C00000"/>
                </a:solidFill>
              </a:rPr>
              <a:t>yollarI</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dirty="0" smtClean="0">
                <a:solidFill>
                  <a:schemeClr val="tx1">
                    <a:lumMod val="75000"/>
                    <a:lumOff val="25000"/>
                  </a:schemeClr>
                </a:solidFill>
              </a:rPr>
              <a:t>Solunum yolu ile bulaşma</a:t>
            </a:r>
          </a:p>
          <a:p>
            <a:r>
              <a:rPr lang="tr-TR" dirty="0" smtClean="0">
                <a:solidFill>
                  <a:schemeClr val="tx1">
                    <a:lumMod val="75000"/>
                    <a:lumOff val="25000"/>
                  </a:schemeClr>
                </a:solidFill>
              </a:rPr>
              <a:t>Sindirim yolu ile bulaşma</a:t>
            </a:r>
          </a:p>
          <a:p>
            <a:r>
              <a:rPr lang="tr-TR" dirty="0" smtClean="0">
                <a:solidFill>
                  <a:schemeClr val="tx1">
                    <a:lumMod val="75000"/>
                    <a:lumOff val="25000"/>
                  </a:schemeClr>
                </a:solidFill>
              </a:rPr>
              <a:t>Deri ve mikozlardan temas yolu ile bulaşma </a:t>
            </a:r>
          </a:p>
          <a:p>
            <a:r>
              <a:rPr lang="tr-TR" dirty="0" smtClean="0">
                <a:solidFill>
                  <a:schemeClr val="tx1">
                    <a:lumMod val="75000"/>
                    <a:lumOff val="25000"/>
                  </a:schemeClr>
                </a:solidFill>
              </a:rPr>
              <a:t>Cinsel yolla bulaşma</a:t>
            </a:r>
          </a:p>
          <a:p>
            <a:r>
              <a:rPr lang="tr-TR" dirty="0" err="1" smtClean="0">
                <a:solidFill>
                  <a:schemeClr val="tx1">
                    <a:lumMod val="75000"/>
                    <a:lumOff val="25000"/>
                  </a:schemeClr>
                </a:solidFill>
              </a:rPr>
              <a:t>Vertikal</a:t>
            </a:r>
            <a:r>
              <a:rPr lang="tr-TR" dirty="0" smtClean="0">
                <a:solidFill>
                  <a:schemeClr val="tx1">
                    <a:lumMod val="75000"/>
                    <a:lumOff val="25000"/>
                  </a:schemeClr>
                </a:solidFill>
              </a:rPr>
              <a:t> bulaşma ( hasta anneden bebeğe bulaşma)</a:t>
            </a:r>
            <a:endParaRPr lang="tr-TR" dirty="0">
              <a:solidFill>
                <a:schemeClr val="tx1">
                  <a:lumMod val="75000"/>
                  <a:lumOff val="25000"/>
                </a:schemeClr>
              </a:solidFill>
            </a:endParaRPr>
          </a:p>
        </p:txBody>
      </p:sp>
    </p:spTree>
    <p:extLst>
      <p:ext uri="{BB962C8B-B14F-4D97-AF65-F5344CB8AC3E}">
        <p14:creationId xmlns:p14="http://schemas.microsoft.com/office/powerpoint/2010/main" val="3264730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343610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
            <a:ext cx="4355976" cy="31409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19464" y="116632"/>
            <a:ext cx="3680970"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17502" y="3433259"/>
            <a:ext cx="6076950" cy="3286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53782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88640"/>
            <a:ext cx="8686800" cy="838200"/>
          </a:xfrm>
        </p:spPr>
        <p:txBody>
          <a:bodyPr>
            <a:normAutofit fontScale="90000"/>
          </a:bodyPr>
          <a:lstStyle/>
          <a:p>
            <a:pPr algn="ctr"/>
            <a:r>
              <a:rPr lang="tr-TR" dirty="0" err="1" smtClean="0">
                <a:solidFill>
                  <a:srgbClr val="C00000"/>
                </a:solidFill>
              </a:rPr>
              <a:t>İnfeksİyon</a:t>
            </a:r>
            <a:r>
              <a:rPr lang="tr-TR" dirty="0" smtClean="0">
                <a:solidFill>
                  <a:srgbClr val="C00000"/>
                </a:solidFill>
              </a:rPr>
              <a:t> </a:t>
            </a:r>
            <a:r>
              <a:rPr lang="tr-TR" dirty="0" err="1" smtClean="0">
                <a:solidFill>
                  <a:srgbClr val="C00000"/>
                </a:solidFill>
              </a:rPr>
              <a:t>HastalIklarInIn</a:t>
            </a:r>
            <a:r>
              <a:rPr lang="tr-TR" dirty="0" smtClean="0">
                <a:solidFill>
                  <a:srgbClr val="C00000"/>
                </a:solidFill>
              </a:rPr>
              <a:t> Diğer </a:t>
            </a:r>
            <a:r>
              <a:rPr lang="tr-TR" dirty="0" err="1" smtClean="0">
                <a:solidFill>
                  <a:srgbClr val="C00000"/>
                </a:solidFill>
              </a:rPr>
              <a:t>HastalIklardan</a:t>
            </a:r>
            <a:r>
              <a:rPr lang="tr-TR" dirty="0" smtClean="0">
                <a:solidFill>
                  <a:srgbClr val="C00000"/>
                </a:solidFill>
              </a:rPr>
              <a:t> </a:t>
            </a:r>
            <a:r>
              <a:rPr lang="tr-TR" dirty="0" err="1" smtClean="0">
                <a:solidFill>
                  <a:srgbClr val="C00000"/>
                </a:solidFill>
              </a:rPr>
              <a:t>farklIlIklarI</a:t>
            </a:r>
            <a:endParaRPr lang="tr-TR" dirty="0">
              <a:solidFill>
                <a:srgbClr val="C00000"/>
              </a:solidFill>
            </a:endParaRPr>
          </a:p>
        </p:txBody>
      </p:sp>
      <p:sp>
        <p:nvSpPr>
          <p:cNvPr id="3" name="İçerik Yer Tutucusu 2"/>
          <p:cNvSpPr>
            <a:spLocks noGrp="1"/>
          </p:cNvSpPr>
          <p:nvPr>
            <p:ph idx="1"/>
          </p:nvPr>
        </p:nvSpPr>
        <p:spPr>
          <a:xfrm>
            <a:off x="322040" y="1700808"/>
            <a:ext cx="4392488" cy="4608512"/>
          </a:xfrm>
        </p:spPr>
        <p:txBody>
          <a:bodyPr>
            <a:normAutofit fontScale="92500" lnSpcReduction="20000"/>
          </a:bodyPr>
          <a:lstStyle/>
          <a:p>
            <a:r>
              <a:rPr lang="tr-TR" sz="2800" dirty="0" smtClean="0"/>
              <a:t>Bir başka canlı tarafından meydana getirilirler,</a:t>
            </a:r>
          </a:p>
          <a:p>
            <a:r>
              <a:rPr lang="tr-TR" sz="2800" dirty="0" smtClean="0"/>
              <a:t>Bulaşıcıdırlar ve salgınlara yol açarlar,</a:t>
            </a:r>
          </a:p>
          <a:p>
            <a:r>
              <a:rPr lang="tr-TR" sz="2800" dirty="0" smtClean="0"/>
              <a:t>Bağışıklık sistemi söz konusudur,</a:t>
            </a:r>
          </a:p>
          <a:p>
            <a:r>
              <a:rPr lang="tr-TR" sz="2800" dirty="0" smtClean="0"/>
              <a:t>Korunma mümkündür,</a:t>
            </a:r>
          </a:p>
          <a:p>
            <a:r>
              <a:rPr lang="tr-TR" sz="2800" dirty="0" smtClean="0"/>
              <a:t>Çevre koşullarıyla çok yakından ilişkilidirler, </a:t>
            </a:r>
          </a:p>
          <a:p>
            <a:r>
              <a:rPr lang="tr-TR" sz="2800" dirty="0" smtClean="0"/>
              <a:t>Bağışıklık sistemi hastalık gelişiminde doğrudan etkilidir.</a:t>
            </a:r>
          </a:p>
          <a:p>
            <a:endParaRPr lang="tr-TR" dirty="0"/>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6" y="1412776"/>
            <a:ext cx="3939133" cy="50405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04525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b="1" dirty="0" err="1" smtClean="0">
                <a:solidFill>
                  <a:srgbClr val="C00000"/>
                </a:solidFill>
              </a:rPr>
              <a:t>Dekontaminasyon</a:t>
            </a:r>
            <a:r>
              <a:rPr lang="tr-TR" b="1" dirty="0" smtClean="0">
                <a:solidFill>
                  <a:srgbClr val="C00000"/>
                </a:solidFill>
              </a:rPr>
              <a:t>: </a:t>
            </a:r>
            <a:r>
              <a:rPr lang="tr-TR" sz="3000" dirty="0" err="1" smtClean="0">
                <a:solidFill>
                  <a:schemeClr val="tx1"/>
                </a:solidFill>
              </a:rPr>
              <a:t>Kontamine</a:t>
            </a:r>
            <a:r>
              <a:rPr lang="tr-TR" sz="3000" dirty="0" smtClean="0">
                <a:solidFill>
                  <a:schemeClr val="tx1"/>
                </a:solidFill>
              </a:rPr>
              <a:t> olmuş nesnelerden patojen mikroorganizmaların uzaklaştırılmasıdır.</a:t>
            </a:r>
          </a:p>
          <a:p>
            <a:endParaRPr lang="tr-TR" sz="3000" dirty="0">
              <a:solidFill>
                <a:schemeClr val="tx1"/>
              </a:solidFill>
            </a:endParaRPr>
          </a:p>
          <a:p>
            <a:r>
              <a:rPr lang="tr-TR" sz="3000" dirty="0" err="1" smtClean="0">
                <a:solidFill>
                  <a:schemeClr val="tx1"/>
                </a:solidFill>
              </a:rPr>
              <a:t>Mkiroorganizmaların</a:t>
            </a:r>
            <a:r>
              <a:rPr lang="tr-TR" sz="3000" dirty="0" smtClean="0">
                <a:solidFill>
                  <a:schemeClr val="tx1"/>
                </a:solidFill>
              </a:rPr>
              <a:t> dirençlerine </a:t>
            </a:r>
            <a:r>
              <a:rPr lang="tr-TR" sz="3000" dirty="0" smtClean="0">
                <a:solidFill>
                  <a:srgbClr val="C00000"/>
                </a:solidFill>
              </a:rPr>
              <a:t>rezistans,</a:t>
            </a:r>
            <a:r>
              <a:rPr lang="tr-TR" sz="3000" dirty="0" smtClean="0">
                <a:solidFill>
                  <a:schemeClr val="tx1"/>
                </a:solidFill>
              </a:rPr>
              <a:t> hassasiyetlerine </a:t>
            </a:r>
            <a:r>
              <a:rPr lang="tr-TR" sz="3000" dirty="0" err="1" smtClean="0">
                <a:solidFill>
                  <a:srgbClr val="C00000"/>
                </a:solidFill>
              </a:rPr>
              <a:t>dispozisyon</a:t>
            </a:r>
            <a:r>
              <a:rPr lang="tr-TR" sz="3000" dirty="0" smtClean="0">
                <a:solidFill>
                  <a:schemeClr val="tx1"/>
                </a:solidFill>
              </a:rPr>
              <a:t> denir. </a:t>
            </a:r>
            <a:endParaRPr lang="tr-TR" sz="3000" dirty="0">
              <a:solidFill>
                <a:schemeClr val="tx1"/>
              </a:solidFill>
            </a:endParaRPr>
          </a:p>
        </p:txBody>
      </p:sp>
    </p:spTree>
    <p:extLst>
      <p:ext uri="{BB962C8B-B14F-4D97-AF65-F5344CB8AC3E}">
        <p14:creationId xmlns:p14="http://schemas.microsoft.com/office/powerpoint/2010/main" val="182262853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62564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3200" dirty="0" smtClean="0">
                <a:solidFill>
                  <a:srgbClr val="C00000"/>
                </a:solidFill>
              </a:rPr>
              <a:t>     </a:t>
            </a:r>
            <a:r>
              <a:rPr lang="tr-TR" sz="3200" dirty="0" err="1" smtClean="0">
                <a:solidFill>
                  <a:srgbClr val="C00000"/>
                </a:solidFill>
              </a:rPr>
              <a:t>GIdalarda</a:t>
            </a:r>
            <a:r>
              <a:rPr lang="tr-TR" sz="3200" dirty="0" smtClean="0">
                <a:solidFill>
                  <a:srgbClr val="C00000"/>
                </a:solidFill>
              </a:rPr>
              <a:t> </a:t>
            </a:r>
            <a:r>
              <a:rPr lang="tr-TR" sz="3200" dirty="0" err="1" smtClean="0">
                <a:solidFill>
                  <a:srgbClr val="C00000"/>
                </a:solidFill>
              </a:rPr>
              <a:t>olasI</a:t>
            </a:r>
            <a:r>
              <a:rPr lang="tr-TR" sz="3200" dirty="0" smtClean="0">
                <a:solidFill>
                  <a:srgbClr val="C00000"/>
                </a:solidFill>
              </a:rPr>
              <a:t> bulaş </a:t>
            </a:r>
            <a:r>
              <a:rPr lang="tr-TR" sz="3200" dirty="0" err="1" smtClean="0">
                <a:solidFill>
                  <a:srgbClr val="C00000"/>
                </a:solidFill>
              </a:rPr>
              <a:t>kaynaklarI</a:t>
            </a:r>
            <a:endParaRPr lang="tr-TR" sz="3200"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Hava, su ve toprak</a:t>
            </a:r>
          </a:p>
          <a:p>
            <a:r>
              <a:rPr lang="tr-TR" dirty="0" smtClean="0">
                <a:solidFill>
                  <a:schemeClr val="tx1"/>
                </a:solidFill>
              </a:rPr>
              <a:t>Bitkiler ve bitkisel ürünler</a:t>
            </a:r>
          </a:p>
          <a:p>
            <a:r>
              <a:rPr lang="tr-TR" dirty="0" smtClean="0">
                <a:solidFill>
                  <a:schemeClr val="tx1"/>
                </a:solidFill>
              </a:rPr>
              <a:t>Hayvansal ürünler</a:t>
            </a:r>
          </a:p>
          <a:p>
            <a:r>
              <a:rPr lang="tr-TR" dirty="0" smtClean="0">
                <a:solidFill>
                  <a:schemeClr val="tx1"/>
                </a:solidFill>
              </a:rPr>
              <a:t>Gıda üretimindeki aletler</a:t>
            </a:r>
          </a:p>
          <a:p>
            <a:r>
              <a:rPr lang="tr-TR" dirty="0" smtClean="0">
                <a:solidFill>
                  <a:schemeClr val="tx1"/>
                </a:solidFill>
              </a:rPr>
              <a:t>Gıda üretimindeki personel</a:t>
            </a:r>
          </a:p>
          <a:p>
            <a:r>
              <a:rPr lang="tr-TR" dirty="0" smtClean="0">
                <a:solidFill>
                  <a:schemeClr val="tx1"/>
                </a:solidFill>
              </a:rPr>
              <a:t>Katkı maddeleri </a:t>
            </a:r>
            <a:endParaRPr lang="tr-TR"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1628800"/>
            <a:ext cx="2943813" cy="1884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972272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79512" y="548680"/>
            <a:ext cx="8686800" cy="5832648"/>
          </a:xfrm>
        </p:spPr>
        <p:txBody>
          <a:bodyPr>
            <a:normAutofit lnSpcReduction="10000"/>
          </a:bodyPr>
          <a:lstStyle/>
          <a:p>
            <a:r>
              <a:rPr lang="tr-TR" dirty="0" smtClean="0"/>
              <a:t>Patojen mikroorganizmaların bulunduğu ortama </a:t>
            </a:r>
            <a:r>
              <a:rPr lang="tr-TR" dirty="0" smtClean="0">
                <a:solidFill>
                  <a:srgbClr val="C00000"/>
                </a:solidFill>
              </a:rPr>
              <a:t>septik</a:t>
            </a:r>
            <a:r>
              <a:rPr lang="tr-TR" dirty="0" smtClean="0"/>
              <a:t>, ortamda patojen mikroorganizmaların bulunmasına </a:t>
            </a:r>
            <a:r>
              <a:rPr lang="tr-TR" dirty="0" smtClean="0">
                <a:solidFill>
                  <a:srgbClr val="C00000"/>
                </a:solidFill>
              </a:rPr>
              <a:t>asepsi</a:t>
            </a:r>
            <a:r>
              <a:rPr lang="tr-TR" dirty="0" smtClean="0"/>
              <a:t> denir.</a:t>
            </a:r>
          </a:p>
          <a:p>
            <a:endParaRPr lang="tr-TR" dirty="0"/>
          </a:p>
          <a:p>
            <a:r>
              <a:rPr lang="tr-TR" b="1" dirty="0" smtClean="0">
                <a:solidFill>
                  <a:srgbClr val="C00000"/>
                </a:solidFill>
              </a:rPr>
              <a:t>Dezenfeksiyon:</a:t>
            </a:r>
            <a:r>
              <a:rPr lang="tr-TR" dirty="0" smtClean="0">
                <a:solidFill>
                  <a:srgbClr val="C00000"/>
                </a:solidFill>
              </a:rPr>
              <a:t> </a:t>
            </a:r>
            <a:r>
              <a:rPr lang="tr-TR" dirty="0" smtClean="0"/>
              <a:t>Cansız nesne üzerinde bulunan mikroorganizmaların veya virüslerin fiziksel/kimyasal etkenlerle öldürülmesi için uygulanan işleme denir.</a:t>
            </a:r>
          </a:p>
          <a:p>
            <a:endParaRPr lang="tr-TR" dirty="0"/>
          </a:p>
          <a:p>
            <a:r>
              <a:rPr lang="tr-TR" dirty="0"/>
              <a:t>Dezenfeksiyon işleminde kullanılan maddelere </a:t>
            </a:r>
            <a:r>
              <a:rPr lang="tr-TR" dirty="0">
                <a:solidFill>
                  <a:srgbClr val="C00000"/>
                </a:solidFill>
              </a:rPr>
              <a:t>dezenfektan</a:t>
            </a:r>
            <a:r>
              <a:rPr lang="tr-TR" dirty="0"/>
              <a:t> veya </a:t>
            </a:r>
            <a:r>
              <a:rPr lang="tr-TR" dirty="0" err="1">
                <a:solidFill>
                  <a:srgbClr val="C00000"/>
                </a:solidFill>
              </a:rPr>
              <a:t>sanitizer</a:t>
            </a:r>
            <a:r>
              <a:rPr lang="tr-TR" dirty="0"/>
              <a:t> denir.</a:t>
            </a:r>
          </a:p>
          <a:p>
            <a:endParaRPr lang="tr-TR" dirty="0" smtClean="0"/>
          </a:p>
          <a:p>
            <a:endParaRPr lang="tr-TR" dirty="0"/>
          </a:p>
          <a:p>
            <a:endParaRPr lang="tr-TR" dirty="0"/>
          </a:p>
        </p:txBody>
      </p:sp>
    </p:spTree>
    <p:extLst>
      <p:ext uri="{BB962C8B-B14F-4D97-AF65-F5344CB8AC3E}">
        <p14:creationId xmlns:p14="http://schemas.microsoft.com/office/powerpoint/2010/main" val="3594773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İçerik Yer Tutucusu 3"/>
          <p:cNvSpPr>
            <a:spLocks noGrp="1"/>
          </p:cNvSpPr>
          <p:nvPr>
            <p:ph idx="1"/>
          </p:nvPr>
        </p:nvSpPr>
        <p:spPr>
          <a:xfrm>
            <a:off x="251520" y="476672"/>
            <a:ext cx="8686800" cy="5760640"/>
          </a:xfrm>
        </p:spPr>
        <p:txBody>
          <a:bodyPr>
            <a:normAutofit/>
          </a:bodyPr>
          <a:lstStyle/>
          <a:p>
            <a:pPr marL="0" indent="0">
              <a:buNone/>
            </a:pPr>
            <a:r>
              <a:rPr lang="tr-TR" b="1" dirty="0" smtClean="0">
                <a:solidFill>
                  <a:srgbClr val="C00000"/>
                </a:solidFill>
              </a:rPr>
              <a:t>        Antiseptik ve Dezenfektan Maddeler</a:t>
            </a:r>
          </a:p>
          <a:p>
            <a:pPr marL="0" indent="0">
              <a:buNone/>
            </a:pPr>
            <a:endParaRPr lang="tr-TR" b="1" dirty="0" smtClean="0">
              <a:solidFill>
                <a:srgbClr val="C00000"/>
              </a:solidFill>
            </a:endParaRPr>
          </a:p>
          <a:p>
            <a:pPr marL="0" indent="0">
              <a:buNone/>
            </a:pPr>
            <a:r>
              <a:rPr lang="tr-TR" b="1" dirty="0" smtClean="0">
                <a:solidFill>
                  <a:srgbClr val="C00000"/>
                </a:solidFill>
              </a:rPr>
              <a:t>Fenoller: </a:t>
            </a:r>
            <a:r>
              <a:rPr lang="tr-TR" dirty="0" err="1">
                <a:solidFill>
                  <a:schemeClr val="tx1"/>
                </a:solidFill>
              </a:rPr>
              <a:t>K</a:t>
            </a:r>
            <a:r>
              <a:rPr lang="tr-TR" dirty="0" err="1" smtClean="0">
                <a:solidFill>
                  <a:schemeClr val="tx1"/>
                </a:solidFill>
              </a:rPr>
              <a:t>rezol</a:t>
            </a:r>
            <a:r>
              <a:rPr lang="tr-TR" dirty="0" smtClean="0">
                <a:solidFill>
                  <a:schemeClr val="tx1"/>
                </a:solidFill>
              </a:rPr>
              <a:t>, </a:t>
            </a:r>
            <a:r>
              <a:rPr lang="tr-TR" dirty="0" err="1" smtClean="0">
                <a:solidFill>
                  <a:schemeClr val="tx1"/>
                </a:solidFill>
              </a:rPr>
              <a:t>ksileroller</a:t>
            </a:r>
            <a:endParaRPr lang="tr-TR" dirty="0">
              <a:solidFill>
                <a:schemeClr val="tx1"/>
              </a:solidFill>
            </a:endParaRPr>
          </a:p>
          <a:p>
            <a:pPr marL="0" indent="0">
              <a:buNone/>
            </a:pPr>
            <a:r>
              <a:rPr lang="tr-TR" b="1" dirty="0" smtClean="0">
                <a:solidFill>
                  <a:srgbClr val="C00000"/>
                </a:solidFill>
              </a:rPr>
              <a:t>Alkoller: </a:t>
            </a:r>
            <a:r>
              <a:rPr lang="tr-TR" dirty="0" smtClean="0">
                <a:solidFill>
                  <a:schemeClr val="tx1"/>
                </a:solidFill>
              </a:rPr>
              <a:t>Etanol, </a:t>
            </a:r>
            <a:r>
              <a:rPr lang="tr-TR" dirty="0" err="1" smtClean="0">
                <a:solidFill>
                  <a:schemeClr val="tx1"/>
                </a:solidFill>
              </a:rPr>
              <a:t>bronopol</a:t>
            </a:r>
            <a:endParaRPr lang="tr-TR" dirty="0" smtClean="0">
              <a:solidFill>
                <a:schemeClr val="tx1"/>
              </a:solidFill>
            </a:endParaRPr>
          </a:p>
          <a:p>
            <a:pPr marL="0" indent="0">
              <a:buNone/>
            </a:pPr>
            <a:r>
              <a:rPr lang="tr-TR" b="1" dirty="0" smtClean="0">
                <a:solidFill>
                  <a:srgbClr val="C00000"/>
                </a:solidFill>
              </a:rPr>
              <a:t>Aldehitler</a:t>
            </a:r>
            <a:r>
              <a:rPr lang="tr-TR" dirty="0" smtClean="0">
                <a:solidFill>
                  <a:schemeClr val="tx1"/>
                </a:solidFill>
              </a:rPr>
              <a:t>: Formaldehit</a:t>
            </a:r>
          </a:p>
          <a:p>
            <a:pPr marL="0" indent="0">
              <a:buNone/>
            </a:pPr>
            <a:r>
              <a:rPr lang="tr-TR" b="1" dirty="0" err="1" smtClean="0">
                <a:solidFill>
                  <a:srgbClr val="C00000"/>
                </a:solidFill>
              </a:rPr>
              <a:t>Biguanidler</a:t>
            </a:r>
            <a:r>
              <a:rPr lang="tr-TR" b="1" dirty="0" smtClean="0">
                <a:solidFill>
                  <a:srgbClr val="C00000"/>
                </a:solidFill>
              </a:rPr>
              <a:t>:</a:t>
            </a:r>
            <a:r>
              <a:rPr lang="tr-TR" dirty="0" smtClean="0">
                <a:solidFill>
                  <a:schemeClr val="tx1"/>
                </a:solidFill>
              </a:rPr>
              <a:t> </a:t>
            </a:r>
            <a:r>
              <a:rPr lang="tr-TR" dirty="0" err="1" smtClean="0">
                <a:solidFill>
                  <a:schemeClr val="tx1"/>
                </a:solidFill>
              </a:rPr>
              <a:t>Klorhekzidin</a:t>
            </a:r>
            <a:r>
              <a:rPr lang="tr-TR" dirty="0" smtClean="0">
                <a:solidFill>
                  <a:schemeClr val="tx1"/>
                </a:solidFill>
              </a:rPr>
              <a:t> </a:t>
            </a:r>
          </a:p>
          <a:p>
            <a:pPr marL="0" indent="0">
              <a:buNone/>
            </a:pPr>
            <a:r>
              <a:rPr lang="tr-TR" b="1" dirty="0" smtClean="0">
                <a:solidFill>
                  <a:srgbClr val="C00000"/>
                </a:solidFill>
              </a:rPr>
              <a:t>Halojenler:</a:t>
            </a:r>
            <a:r>
              <a:rPr lang="tr-TR" dirty="0" smtClean="0">
                <a:solidFill>
                  <a:schemeClr val="tx1"/>
                </a:solidFill>
              </a:rPr>
              <a:t> Klor, iyot</a:t>
            </a:r>
          </a:p>
          <a:p>
            <a:pPr marL="0" indent="0">
              <a:buNone/>
            </a:pPr>
            <a:r>
              <a:rPr lang="tr-TR" b="1" dirty="0" smtClean="0">
                <a:solidFill>
                  <a:srgbClr val="C00000"/>
                </a:solidFill>
              </a:rPr>
              <a:t>Asit ve Esterler: </a:t>
            </a:r>
            <a:r>
              <a:rPr lang="tr-TR" dirty="0" err="1" smtClean="0">
                <a:solidFill>
                  <a:schemeClr val="tx1"/>
                </a:solidFill>
              </a:rPr>
              <a:t>Benzoik</a:t>
            </a:r>
            <a:r>
              <a:rPr lang="tr-TR" dirty="0" smtClean="0">
                <a:solidFill>
                  <a:schemeClr val="tx1"/>
                </a:solidFill>
              </a:rPr>
              <a:t> asit, </a:t>
            </a:r>
            <a:r>
              <a:rPr lang="tr-TR" dirty="0" err="1" smtClean="0">
                <a:solidFill>
                  <a:schemeClr val="tx1"/>
                </a:solidFill>
              </a:rPr>
              <a:t>sorbik</a:t>
            </a:r>
            <a:r>
              <a:rPr lang="tr-TR" dirty="0" smtClean="0">
                <a:solidFill>
                  <a:schemeClr val="tx1"/>
                </a:solidFill>
              </a:rPr>
              <a:t> asit</a:t>
            </a:r>
          </a:p>
          <a:p>
            <a:pPr marL="0" indent="0">
              <a:buNone/>
            </a:pPr>
            <a:r>
              <a:rPr lang="tr-TR" b="1" dirty="0" smtClean="0">
                <a:solidFill>
                  <a:srgbClr val="C00000"/>
                </a:solidFill>
              </a:rPr>
              <a:t>Alkaliler:</a:t>
            </a:r>
            <a:r>
              <a:rPr lang="tr-TR" dirty="0" smtClean="0">
                <a:solidFill>
                  <a:schemeClr val="tx1"/>
                </a:solidFill>
              </a:rPr>
              <a:t> Sodyum hidroksit</a:t>
            </a:r>
          </a:p>
          <a:p>
            <a:pPr marL="0" indent="0">
              <a:buNone/>
            </a:pPr>
            <a:endParaRPr lang="tr-TR" dirty="0">
              <a:solidFill>
                <a:schemeClr val="tx1"/>
              </a:solidFill>
            </a:endParaRPr>
          </a:p>
        </p:txBody>
      </p:sp>
    </p:spTree>
    <p:extLst>
      <p:ext uri="{BB962C8B-B14F-4D97-AF65-F5344CB8AC3E}">
        <p14:creationId xmlns:p14="http://schemas.microsoft.com/office/powerpoint/2010/main" val="35955949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İdeal bir dezenfektan özellikleri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t>Etkisi büyük olmalı.</a:t>
            </a:r>
          </a:p>
          <a:p>
            <a:r>
              <a:rPr lang="tr-TR" dirty="0" smtClean="0"/>
              <a:t>Kokusuz olmalı.</a:t>
            </a:r>
          </a:p>
          <a:p>
            <a:r>
              <a:rPr lang="tr-TR" dirty="0" smtClean="0"/>
              <a:t>Suda çözünebilmeli.</a:t>
            </a:r>
          </a:p>
          <a:p>
            <a:r>
              <a:rPr lang="tr-TR" dirty="0" smtClean="0"/>
              <a:t>Raf ömrü uzun olmalı.</a:t>
            </a:r>
          </a:p>
          <a:p>
            <a:r>
              <a:rPr lang="tr-TR" dirty="0" smtClean="0"/>
              <a:t>Hızlı ölüm sağlanmalı</a:t>
            </a:r>
          </a:p>
          <a:p>
            <a:pPr marL="0" indent="0">
              <a:buNone/>
            </a:pPr>
            <a:endParaRPr lang="tr-TR" dirty="0"/>
          </a:p>
          <a:p>
            <a:pPr marL="0" indent="0">
              <a:buNone/>
            </a:pPr>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4048" y="1556792"/>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81723466"/>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Eczacı">
      <a:dk1>
        <a:sysClr val="windowText" lastClr="000000"/>
      </a:dk1>
      <a:lt1>
        <a:sysClr val="window" lastClr="FFFFFF"/>
      </a:lt1>
      <a:dk2>
        <a:srgbClr val="564B3C"/>
      </a:dk2>
      <a:lt2>
        <a:srgbClr val="ECEDD1"/>
      </a:lt2>
      <a:accent1>
        <a:srgbClr val="93A299"/>
      </a:accent1>
      <a:accent2>
        <a:srgbClr val="CF543F"/>
      </a:accent2>
      <a:accent3>
        <a:srgbClr val="B5AE53"/>
      </a:accent3>
      <a:accent4>
        <a:srgbClr val="848058"/>
      </a:accent4>
      <a:accent5>
        <a:srgbClr val="E8B54D"/>
      </a:accent5>
      <a:accent6>
        <a:srgbClr val="786C71"/>
      </a:accent6>
      <a:hlink>
        <a:srgbClr val="CCCC00"/>
      </a:hlink>
      <a:folHlink>
        <a:srgbClr val="B2B2B2"/>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252</TotalTime>
  <Words>837</Words>
  <Application>Microsoft Office PowerPoint</Application>
  <PresentationFormat>Ekran Gösterisi (4:3)</PresentationFormat>
  <Paragraphs>115</Paragraphs>
  <Slides>31</Slides>
  <Notes>0</Notes>
  <HiddenSlides>0</HiddenSlides>
  <MMClips>0</MMClips>
  <ScaleCrop>false</ScaleCrop>
  <HeadingPairs>
    <vt:vector size="4" baseType="variant">
      <vt:variant>
        <vt:lpstr>Tema</vt:lpstr>
      </vt:variant>
      <vt:variant>
        <vt:i4>1</vt:i4>
      </vt:variant>
      <vt:variant>
        <vt:lpstr>Slayt Başlıkları</vt:lpstr>
      </vt:variant>
      <vt:variant>
        <vt:i4>31</vt:i4>
      </vt:variant>
    </vt:vector>
  </HeadingPairs>
  <TitlesOfParts>
    <vt:vector size="32" baseType="lpstr">
      <vt:lpstr>Gezinti</vt:lpstr>
      <vt:lpstr>PowerPoint Sunusu</vt:lpstr>
      <vt:lpstr>PowerPoint Sunusu</vt:lpstr>
      <vt:lpstr>PowerPoint Sunusu</vt:lpstr>
      <vt:lpstr>PowerPoint Sunusu</vt:lpstr>
      <vt:lpstr>PowerPoint Sunusu</vt:lpstr>
      <vt:lpstr>     GIdalarda olasI bulaş kaynaklarI</vt:lpstr>
      <vt:lpstr>PowerPoint Sunusu</vt:lpstr>
      <vt:lpstr>PowerPoint Sunusu</vt:lpstr>
      <vt:lpstr>İdeal bir dezenfektan özellikleri</vt:lpstr>
      <vt:lpstr>PowerPoint Sunusu</vt:lpstr>
      <vt:lpstr>        Sterilizasyon yöntemleri</vt:lpstr>
      <vt:lpstr>PowerPoint Sunusu</vt:lpstr>
      <vt:lpstr>PowerPoint Sunusu</vt:lpstr>
      <vt:lpstr>Dezenfektan kullanImInda dikkat edilecekler </vt:lpstr>
      <vt:lpstr>Toplu beslenme sistemlerinde  hijyenin önemi </vt:lpstr>
      <vt:lpstr>PowerPoint Sunusu</vt:lpstr>
      <vt:lpstr>PowerPoint Sunusu</vt:lpstr>
      <vt:lpstr>PowerPoint Sunusu</vt:lpstr>
      <vt:lpstr>             Endüstriyel kirlenme</vt:lpstr>
      <vt:lpstr>                   Evsel kirlenme</vt:lpstr>
      <vt:lpstr>PowerPoint Sunusu</vt:lpstr>
      <vt:lpstr>       Sularla ilişkili hastalIklar</vt:lpstr>
      <vt:lpstr>         SularIn dezenfeksiyonu</vt:lpstr>
      <vt:lpstr>Mikroorganizmaların bulunduğu yerler ve miktarI</vt:lpstr>
      <vt:lpstr>Toplu beslenme sistemlerinde sanitasyon/ hijyen ilişkisi </vt:lpstr>
      <vt:lpstr>             Besin zehirlenmesi</vt:lpstr>
      <vt:lpstr>PowerPoint Sunusu</vt:lpstr>
      <vt:lpstr>PowerPoint Sunusu</vt:lpstr>
      <vt:lpstr>İnfeksiyon hastalIklarInIn bulaşma yollarI</vt:lpstr>
      <vt:lpstr>PowerPoint Sunusu</vt:lpstr>
      <vt:lpstr>İnfeksİyon HastalIklarInIn Diğer HastalIklardan farklIlIklarI</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User</dc:creator>
  <cp:lastModifiedBy>User</cp:lastModifiedBy>
  <cp:revision>16</cp:revision>
  <dcterms:created xsi:type="dcterms:W3CDTF">2018-02-26T15:49:57Z</dcterms:created>
  <dcterms:modified xsi:type="dcterms:W3CDTF">2018-02-26T20:02:51Z</dcterms:modified>
</cp:coreProperties>
</file>