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410C41E-FE74-4424-8D31-756B3905EA78}" type="datetimeFigureOut">
              <a:rPr lang="tr-TR" smtClean="0"/>
              <a:t>7.5.2018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1091666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410C41E-FE74-4424-8D31-756B3905EA78}" type="datetimeFigureOut">
              <a:rPr lang="tr-TR" smtClean="0"/>
              <a:t>7.5.2018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694870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410C41E-FE74-4424-8D31-756B3905EA78}" type="datetimeFigureOut">
              <a:rPr lang="tr-TR" smtClean="0"/>
              <a:t>7.5.2018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2457744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410C41E-FE74-4424-8D31-756B3905EA78}" type="datetimeFigureOut">
              <a:rPr lang="tr-TR" smtClean="0"/>
              <a:t>7.5.2018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27988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410C41E-FE74-4424-8D31-756B3905EA78}" type="datetimeFigureOut">
              <a:rPr lang="tr-TR" smtClean="0"/>
              <a:t>7.5.2018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154082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410C41E-FE74-4424-8D31-756B3905EA78}" type="datetimeFigureOut">
              <a:rPr lang="tr-TR" smtClean="0"/>
              <a:t>7.5.2018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90397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410C41E-FE74-4424-8D31-756B3905EA78}" type="datetimeFigureOut">
              <a:rPr lang="tr-TR" smtClean="0"/>
              <a:t>7.5.2018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2611939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410C41E-FE74-4424-8D31-756B3905EA78}" type="datetimeFigureOut">
              <a:rPr lang="tr-TR" smtClean="0"/>
              <a:t>7.5.2018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414760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0C41E-FE74-4424-8D31-756B3905EA78}" type="datetimeFigureOut">
              <a:rPr lang="tr-TR" smtClean="0"/>
              <a:t>7.5.2018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409388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410C41E-FE74-4424-8D31-756B3905EA78}" type="datetimeFigureOut">
              <a:rPr lang="tr-TR" smtClean="0"/>
              <a:t>7.5.2018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369958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410C41E-FE74-4424-8D31-756B3905EA78}" type="datetimeFigureOut">
              <a:rPr lang="tr-TR" smtClean="0"/>
              <a:t>7.5.2018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223CE8-3E52-4197-9390-8D0BF2E2C7A8}" type="slidenum">
              <a:rPr lang="tr-TR" smtClean="0"/>
              <a:t>‹#›</a:t>
            </a:fld>
            <a:endParaRPr lang="tr-TR"/>
          </a:p>
        </p:txBody>
      </p:sp>
    </p:spTree>
    <p:extLst>
      <p:ext uri="{BB962C8B-B14F-4D97-AF65-F5344CB8AC3E}">
        <p14:creationId xmlns:p14="http://schemas.microsoft.com/office/powerpoint/2010/main" val="1056218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0C41E-FE74-4424-8D31-756B3905EA78}" type="datetimeFigureOut">
              <a:rPr lang="tr-TR" smtClean="0"/>
              <a:t>7.5.2018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23CE8-3E52-4197-9390-8D0BF2E2C7A8}" type="slidenum">
              <a:rPr lang="tr-TR" smtClean="0"/>
              <a:t>‹#›</a:t>
            </a:fld>
            <a:endParaRPr lang="tr-TR"/>
          </a:p>
        </p:txBody>
      </p:sp>
    </p:spTree>
    <p:extLst>
      <p:ext uri="{BB962C8B-B14F-4D97-AF65-F5344CB8AC3E}">
        <p14:creationId xmlns:p14="http://schemas.microsoft.com/office/powerpoint/2010/main" val="24990277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2332" y="1251151"/>
            <a:ext cx="9397285" cy="2831451"/>
          </a:xfrm>
        </p:spPr>
        <p:txBody>
          <a:bodyPr>
            <a:normAutofit/>
          </a:bodyPr>
          <a:lstStyle/>
          <a:p>
            <a:r>
              <a:rPr lang="tr-TR" sz="11500" dirty="0" smtClean="0">
                <a:solidFill>
                  <a:srgbClr val="FF0000"/>
                </a:solidFill>
              </a:rPr>
              <a:t>AMBALAJ</a:t>
            </a:r>
            <a:endParaRPr lang="tr-TR" sz="11500" dirty="0">
              <a:solidFill>
                <a:srgbClr val="FF0000"/>
              </a:solidFill>
            </a:endParaRPr>
          </a:p>
        </p:txBody>
      </p:sp>
    </p:spTree>
    <p:extLst>
      <p:ext uri="{BB962C8B-B14F-4D97-AF65-F5344CB8AC3E}">
        <p14:creationId xmlns:p14="http://schemas.microsoft.com/office/powerpoint/2010/main" val="3948549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9412" y="486222"/>
            <a:ext cx="10515600" cy="5476696"/>
          </a:xfrm>
        </p:spPr>
        <p:txBody>
          <a:bodyPr>
            <a:normAutofit fontScale="25000" lnSpcReduction="20000"/>
          </a:bodyPr>
          <a:lstStyle/>
          <a:p>
            <a:pPr marL="0" indent="0">
              <a:buNone/>
            </a:pPr>
            <a:r>
              <a:rPr lang="tr-TR" sz="8000" dirty="0" smtClean="0"/>
              <a:t>  Alüminyumun Olumlu ve Olumsuz Yönleri</a:t>
            </a:r>
          </a:p>
          <a:p>
            <a:pPr marL="0" indent="0">
              <a:buNone/>
            </a:pPr>
            <a:r>
              <a:rPr lang="tr-TR" sz="8000" dirty="0" smtClean="0"/>
              <a:t>Olumlu;</a:t>
            </a:r>
            <a:endParaRPr lang="tr-TR" sz="8000" dirty="0"/>
          </a:p>
          <a:p>
            <a:pPr marL="0" indent="0">
              <a:buNone/>
            </a:pPr>
            <a:r>
              <a:rPr lang="tr-TR" sz="8000" dirty="0" smtClean="0"/>
              <a:t>-Hafiftir.</a:t>
            </a:r>
          </a:p>
          <a:p>
            <a:pPr marL="0" indent="0">
              <a:buNone/>
            </a:pPr>
            <a:r>
              <a:rPr lang="tr-TR" sz="8000" dirty="0" smtClean="0"/>
              <a:t>-Şekil verilebilir özelliktedir.</a:t>
            </a:r>
          </a:p>
          <a:p>
            <a:pPr marL="0" indent="0">
              <a:buNone/>
            </a:pPr>
            <a:r>
              <a:rPr lang="tr-TR" sz="8000" dirty="0" smtClean="0"/>
              <a:t>-</a:t>
            </a:r>
            <a:r>
              <a:rPr lang="tr-TR" sz="8000" dirty="0" err="1" smtClean="0"/>
              <a:t>Toksik</a:t>
            </a:r>
            <a:r>
              <a:rPr lang="tr-TR" sz="8000" dirty="0" smtClean="0"/>
              <a:t> değildirler.</a:t>
            </a:r>
          </a:p>
          <a:p>
            <a:pPr marL="0" indent="0">
              <a:buNone/>
            </a:pPr>
            <a:r>
              <a:rPr lang="tr-TR" sz="8000" dirty="0" smtClean="0"/>
              <a:t>-Isıyı yansıtma yetenekleri üstündür.</a:t>
            </a:r>
          </a:p>
          <a:p>
            <a:pPr marL="0" indent="0">
              <a:buNone/>
            </a:pPr>
            <a:r>
              <a:rPr lang="tr-TR" sz="8000" dirty="0" smtClean="0"/>
              <a:t>-İyi baskı yapılabilir.</a:t>
            </a:r>
          </a:p>
          <a:p>
            <a:pPr marL="0" indent="0">
              <a:buNone/>
            </a:pPr>
            <a:r>
              <a:rPr lang="tr-TR" sz="8000" dirty="0" smtClean="0"/>
              <a:t>Olumsuz;</a:t>
            </a:r>
          </a:p>
          <a:p>
            <a:pPr marL="0" indent="0">
              <a:buNone/>
            </a:pPr>
            <a:r>
              <a:rPr lang="tr-TR" sz="8000" dirty="0" smtClean="0"/>
              <a:t>-Korozyona duyarlıdır.</a:t>
            </a:r>
          </a:p>
          <a:p>
            <a:pPr marL="0" indent="0">
              <a:buNone/>
            </a:pPr>
            <a:r>
              <a:rPr lang="tr-TR" sz="8000" dirty="0" smtClean="0"/>
              <a:t>-Alüminyum folyolar ısısal işlemlerle birbirine kaynaklanamazlar.</a:t>
            </a:r>
          </a:p>
          <a:p>
            <a:pPr marL="0" indent="0">
              <a:buNone/>
            </a:pPr>
            <a:r>
              <a:rPr lang="tr-TR" sz="8000" dirty="0" smtClean="0"/>
              <a:t>-Gözenekleri açık olan folyolar oksijene ve su buharına duyarlı gıdalar için uygundur.</a:t>
            </a:r>
          </a:p>
          <a:p>
            <a:pPr marL="0" indent="0">
              <a:buNone/>
            </a:pPr>
            <a:endParaRPr lang="tr-TR" sz="8000" dirty="0" smtClean="0"/>
          </a:p>
          <a:p>
            <a:pPr marL="0" indent="0">
              <a:buNone/>
            </a:pPr>
            <a:r>
              <a:rPr lang="tr-TR" sz="8000" dirty="0"/>
              <a:t> Alüminyum Esaslı Gıda Ambalajları</a:t>
            </a:r>
          </a:p>
          <a:p>
            <a:pPr marL="0" indent="0">
              <a:buNone/>
            </a:pPr>
            <a:r>
              <a:rPr lang="tr-TR" sz="8000" dirty="0"/>
              <a:t>-Alüminyum kutu ve fıçılar </a:t>
            </a:r>
          </a:p>
          <a:p>
            <a:pPr marL="0" indent="0">
              <a:buNone/>
            </a:pPr>
            <a:r>
              <a:rPr lang="tr-TR" sz="8000" dirty="0"/>
              <a:t>-Alüminyum folyo ve bantlar</a:t>
            </a:r>
          </a:p>
          <a:p>
            <a:pPr marL="0" indent="0">
              <a:buNone/>
            </a:pPr>
            <a:r>
              <a:rPr lang="tr-TR" sz="8000" dirty="0"/>
              <a:t>-</a:t>
            </a:r>
            <a:r>
              <a:rPr lang="tr-TR" sz="8000" dirty="0" err="1"/>
              <a:t>Metalize</a:t>
            </a:r>
            <a:r>
              <a:rPr lang="tr-TR" sz="8000" dirty="0"/>
              <a:t> filmler</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36868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3805" y="1696836"/>
            <a:ext cx="10515600" cy="4351338"/>
          </a:xfrm>
        </p:spPr>
        <p:txBody>
          <a:bodyPr>
            <a:normAutofit/>
          </a:bodyPr>
          <a:lstStyle/>
          <a:p>
            <a:pPr marL="0" indent="0" algn="ctr">
              <a:buNone/>
            </a:pPr>
            <a:r>
              <a:rPr lang="tr-TR" sz="7200" dirty="0" smtClean="0">
                <a:solidFill>
                  <a:srgbClr val="FF0000"/>
                </a:solidFill>
              </a:rPr>
              <a:t>GIDA KATKI MADDELERİNİN TANIMI VE TARİHÇESİ </a:t>
            </a:r>
            <a:endParaRPr lang="tr-TR" sz="7200" dirty="0">
              <a:solidFill>
                <a:srgbClr val="FF0000"/>
              </a:solidFill>
            </a:endParaRPr>
          </a:p>
        </p:txBody>
      </p:sp>
    </p:spTree>
    <p:extLst>
      <p:ext uri="{BB962C8B-B14F-4D97-AF65-F5344CB8AC3E}">
        <p14:creationId xmlns:p14="http://schemas.microsoft.com/office/powerpoint/2010/main" val="2081430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9411" y="949862"/>
            <a:ext cx="10515600" cy="4351338"/>
          </a:xfrm>
        </p:spPr>
        <p:txBody>
          <a:bodyPr>
            <a:normAutofit fontScale="85000" lnSpcReduction="20000"/>
          </a:bodyPr>
          <a:lstStyle/>
          <a:p>
            <a:r>
              <a:rPr lang="tr-TR" dirty="0" smtClean="0"/>
              <a:t>Gıda katkı maddelerinin birçok tanımı olmakla beraber bu tanımların ortak noktası gıdaların raf ömrünü uzatması, daha dayanıklı hale getirilmesi, albenisinin </a:t>
            </a:r>
            <a:r>
              <a:rPr lang="tr-TR" dirty="0" err="1" smtClean="0"/>
              <a:t>arttırılıması</a:t>
            </a:r>
            <a:r>
              <a:rPr lang="tr-TR" dirty="0" smtClean="0"/>
              <a:t>, daha lezzetli ve çekici kılınması sayılabilir.</a:t>
            </a:r>
          </a:p>
          <a:p>
            <a:endParaRPr lang="tr-TR" dirty="0" smtClean="0"/>
          </a:p>
          <a:p>
            <a:pPr marL="0" indent="0">
              <a:buNone/>
            </a:pPr>
            <a:endParaRPr lang="tr-TR" dirty="0" smtClean="0"/>
          </a:p>
          <a:p>
            <a:pPr marL="0" indent="0">
              <a:buNone/>
            </a:pPr>
            <a:r>
              <a:rPr lang="tr-TR" dirty="0"/>
              <a:t> </a:t>
            </a:r>
            <a:r>
              <a:rPr lang="tr-TR" dirty="0" smtClean="0"/>
              <a:t>           GIDA KATKI MADDELERİNİN KULLANIM AMAÇLARI</a:t>
            </a:r>
          </a:p>
          <a:p>
            <a:pPr marL="0" indent="0">
              <a:buNone/>
            </a:pPr>
            <a:r>
              <a:rPr lang="tr-TR" dirty="0" smtClean="0"/>
              <a:t>-Gıda maddesinin besin değerini yerinde tutarak, korumak ve kalitesini yükseltmek.</a:t>
            </a:r>
          </a:p>
          <a:p>
            <a:pPr marL="0" indent="0">
              <a:buNone/>
            </a:pPr>
            <a:r>
              <a:rPr lang="tr-TR" dirty="0" smtClean="0"/>
              <a:t>-Gıda maddesinin görünüşünü güzelleştirmek, düzeltmek ve korumak. </a:t>
            </a:r>
          </a:p>
          <a:p>
            <a:pPr marL="0" indent="0">
              <a:buNone/>
            </a:pPr>
            <a:r>
              <a:rPr lang="tr-TR" dirty="0" smtClean="0"/>
              <a:t>-Özel beslenmek durumunda olan tüketicilere yönelik gıdalar için gerekli bileşimleri elde etmek.</a:t>
            </a:r>
          </a:p>
          <a:p>
            <a:pPr marL="0" indent="0">
              <a:buNone/>
            </a:pPr>
            <a:r>
              <a:rPr lang="tr-TR" dirty="0" smtClean="0"/>
              <a:t>-Gıda maddesinin işlenmesi, üretimi, hazırlanması, ambalaj, depolama ve taşıma aşamalarına yardımcı olmak.</a:t>
            </a:r>
          </a:p>
          <a:p>
            <a:pPr marL="0" indent="0">
              <a:buNone/>
            </a:pPr>
            <a:endParaRPr lang="tr-TR" dirty="0" smtClean="0"/>
          </a:p>
          <a:p>
            <a:pPr marL="0" indent="0">
              <a:buNone/>
            </a:pPr>
            <a:endParaRPr lang="tr-TR" dirty="0" smtClean="0"/>
          </a:p>
          <a:p>
            <a:endParaRPr lang="tr-TR" dirty="0"/>
          </a:p>
        </p:txBody>
      </p:sp>
    </p:spTree>
    <p:extLst>
      <p:ext uri="{BB962C8B-B14F-4D97-AF65-F5344CB8AC3E}">
        <p14:creationId xmlns:p14="http://schemas.microsoft.com/office/powerpoint/2010/main" val="3961668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4864" y="1040013"/>
            <a:ext cx="10515600" cy="5025935"/>
          </a:xfrm>
        </p:spPr>
        <p:txBody>
          <a:bodyPr>
            <a:normAutofit fontScale="62500" lnSpcReduction="20000"/>
          </a:bodyPr>
          <a:lstStyle/>
          <a:p>
            <a:pPr marL="0" indent="0" algn="ctr">
              <a:buNone/>
            </a:pPr>
            <a:r>
              <a:rPr lang="tr-TR" sz="3800" dirty="0" smtClean="0"/>
              <a:t>    Gıda Katkı Maddeleri</a:t>
            </a:r>
          </a:p>
          <a:p>
            <a:pPr marL="0" indent="0" algn="ctr">
              <a:buNone/>
            </a:pPr>
            <a:endParaRPr lang="tr-TR" sz="3800" dirty="0" smtClean="0"/>
          </a:p>
          <a:p>
            <a:pPr algn="ctr"/>
            <a:r>
              <a:rPr lang="tr-TR" sz="3800" dirty="0" smtClean="0"/>
              <a:t>Asitliği düzenleyiciler</a:t>
            </a:r>
          </a:p>
          <a:p>
            <a:pPr algn="ctr"/>
            <a:r>
              <a:rPr lang="tr-TR" sz="3800" dirty="0" smtClean="0"/>
              <a:t>Topaklanmayı önleyiciler</a:t>
            </a:r>
          </a:p>
          <a:p>
            <a:pPr algn="ctr"/>
            <a:r>
              <a:rPr lang="tr-TR" sz="3800" dirty="0" err="1" smtClean="0"/>
              <a:t>Antioksidantlar</a:t>
            </a:r>
            <a:r>
              <a:rPr lang="tr-TR" sz="3800" dirty="0" smtClean="0"/>
              <a:t> ve antioksidan </a:t>
            </a:r>
            <a:r>
              <a:rPr lang="tr-TR" sz="3800" dirty="0" err="1" smtClean="0"/>
              <a:t>sinerjistleri</a:t>
            </a:r>
            <a:endParaRPr lang="tr-TR" sz="3800" dirty="0" smtClean="0"/>
          </a:p>
          <a:p>
            <a:pPr algn="ctr"/>
            <a:r>
              <a:rPr lang="tr-TR" sz="3800" dirty="0" smtClean="0"/>
              <a:t>Tat ve koku maddeleri</a:t>
            </a:r>
          </a:p>
          <a:p>
            <a:pPr algn="ctr"/>
            <a:r>
              <a:rPr lang="tr-TR" sz="3800" dirty="0" smtClean="0"/>
              <a:t>Tatlandırıcılar</a:t>
            </a:r>
          </a:p>
          <a:p>
            <a:pPr algn="ctr"/>
            <a:r>
              <a:rPr lang="tr-TR" sz="3800" dirty="0" smtClean="0"/>
              <a:t>Renklendiriciler ve boyalar</a:t>
            </a:r>
          </a:p>
          <a:p>
            <a:pPr algn="ctr"/>
            <a:r>
              <a:rPr lang="tr-TR" sz="3800" dirty="0" err="1" smtClean="0"/>
              <a:t>Emülgatörler</a:t>
            </a:r>
            <a:endParaRPr lang="tr-TR" sz="3800" dirty="0" smtClean="0"/>
          </a:p>
          <a:p>
            <a:pPr algn="ctr"/>
            <a:r>
              <a:rPr lang="tr-TR" sz="3800" dirty="0" smtClean="0"/>
              <a:t>Enzimler</a:t>
            </a:r>
          </a:p>
          <a:p>
            <a:pPr algn="ctr"/>
            <a:r>
              <a:rPr lang="tr-TR" sz="3800" dirty="0" err="1" smtClean="0"/>
              <a:t>Starterler</a:t>
            </a:r>
            <a:endParaRPr lang="tr-TR" sz="3800" dirty="0" smtClean="0"/>
          </a:p>
          <a:p>
            <a:pPr algn="ctr"/>
            <a:r>
              <a:rPr lang="tr-TR" sz="3800" dirty="0" smtClean="0"/>
              <a:t>Aroma arttırıcılar</a:t>
            </a:r>
          </a:p>
          <a:p>
            <a:pPr algn="ctr"/>
            <a:r>
              <a:rPr lang="tr-TR" sz="3800" dirty="0" smtClean="0"/>
              <a:t>Kıvam arttırıcılar</a:t>
            </a:r>
          </a:p>
          <a:p>
            <a:endParaRPr lang="tr-TR" dirty="0" smtClean="0"/>
          </a:p>
          <a:p>
            <a:endParaRPr lang="tr-TR" dirty="0"/>
          </a:p>
        </p:txBody>
      </p:sp>
      <p:sp>
        <p:nvSpPr>
          <p:cNvPr id="4" name="AutoShape 2" descr="gÄ±da katkÄ± maddeleri ile ilgili gÃ¶rsel sonucu"/>
          <p:cNvSpPr>
            <a:spLocks noChangeAspect="1" noChangeArrowheads="1"/>
          </p:cNvSpPr>
          <p:nvPr/>
        </p:nvSpPr>
        <p:spPr bwMode="auto">
          <a:xfrm>
            <a:off x="155574" y="-144463"/>
            <a:ext cx="1677043" cy="167704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5" name="Resim 4"/>
          <p:cNvPicPr>
            <a:picLocks noChangeAspect="1"/>
          </p:cNvPicPr>
          <p:nvPr/>
        </p:nvPicPr>
        <p:blipFill>
          <a:blip r:embed="rId2"/>
          <a:stretch>
            <a:fillRect/>
          </a:stretch>
        </p:blipFill>
        <p:spPr>
          <a:xfrm>
            <a:off x="8924321" y="499660"/>
            <a:ext cx="2714625" cy="1685925"/>
          </a:xfrm>
          <a:prstGeom prst="rect">
            <a:avLst/>
          </a:prstGeom>
        </p:spPr>
      </p:pic>
      <p:pic>
        <p:nvPicPr>
          <p:cNvPr id="6" name="Resim 5"/>
          <p:cNvPicPr>
            <a:picLocks noChangeAspect="1"/>
          </p:cNvPicPr>
          <p:nvPr/>
        </p:nvPicPr>
        <p:blipFill>
          <a:blip r:embed="rId3"/>
          <a:stretch>
            <a:fillRect/>
          </a:stretch>
        </p:blipFill>
        <p:spPr>
          <a:xfrm>
            <a:off x="692441" y="4095482"/>
            <a:ext cx="2847975" cy="1872267"/>
          </a:xfrm>
          <a:prstGeom prst="rect">
            <a:avLst/>
          </a:prstGeom>
        </p:spPr>
      </p:pic>
    </p:spTree>
    <p:extLst>
      <p:ext uri="{BB962C8B-B14F-4D97-AF65-F5344CB8AC3E}">
        <p14:creationId xmlns:p14="http://schemas.microsoft.com/office/powerpoint/2010/main" val="864948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35630" y="1403797"/>
            <a:ext cx="4971244" cy="4984124"/>
          </a:xfrm>
        </p:spPr>
        <p:txBody>
          <a:bodyPr/>
          <a:lstStyle/>
          <a:p>
            <a:pPr marL="0" indent="0">
              <a:buNone/>
            </a:pPr>
            <a:r>
              <a:rPr lang="tr-TR" dirty="0" smtClean="0"/>
              <a:t>  Gıda Güvenliği İçin Uygulanan Uluslararası Standartlar</a:t>
            </a:r>
          </a:p>
          <a:p>
            <a:pPr marL="0" indent="0">
              <a:buNone/>
            </a:pPr>
            <a:endParaRPr lang="tr-TR" dirty="0" smtClean="0"/>
          </a:p>
          <a:p>
            <a:r>
              <a:rPr lang="tr-TR" dirty="0" smtClean="0"/>
              <a:t>İyi hijyen uygulamaları (GHP)</a:t>
            </a:r>
          </a:p>
          <a:p>
            <a:r>
              <a:rPr lang="tr-TR" dirty="0" smtClean="0"/>
              <a:t>İyi üretim uygulamaları (GMP)</a:t>
            </a:r>
          </a:p>
          <a:p>
            <a:r>
              <a:rPr lang="tr-TR" dirty="0" smtClean="0"/>
              <a:t>Kritik kontrol noktalarında tehlike analizi (HACCP)</a:t>
            </a:r>
            <a:endParaRPr lang="tr-TR" dirty="0"/>
          </a:p>
        </p:txBody>
      </p:sp>
    </p:spTree>
    <p:extLst>
      <p:ext uri="{BB962C8B-B14F-4D97-AF65-F5344CB8AC3E}">
        <p14:creationId xmlns:p14="http://schemas.microsoft.com/office/powerpoint/2010/main" val="2088071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9411" y="1426380"/>
            <a:ext cx="10515600" cy="4351338"/>
          </a:xfrm>
        </p:spPr>
        <p:txBody>
          <a:bodyPr/>
          <a:lstStyle/>
          <a:p>
            <a:pPr marL="0" indent="0">
              <a:buNone/>
            </a:pPr>
            <a:r>
              <a:rPr lang="tr-TR" dirty="0" smtClean="0"/>
              <a:t> Gıda Katkı Maddeleri Nelerdir?</a:t>
            </a:r>
          </a:p>
          <a:p>
            <a:pPr marL="0" indent="0">
              <a:buNone/>
            </a:pPr>
            <a:r>
              <a:rPr lang="tr-TR" dirty="0" smtClean="0"/>
              <a:t>Gıdaların üretimi sırasında teknolojik işlemlere yardımcı olma, gıdanın raf ömrü denilen üretimden tüketime kadar ki süreçte mikrobiyolojik bozulmayı önleme, dayanıklılığı arttırma, besleyici değeri </a:t>
            </a:r>
            <a:r>
              <a:rPr lang="tr-TR" dirty="0" err="1" smtClean="0"/>
              <a:t>koruma,renk</a:t>
            </a:r>
            <a:r>
              <a:rPr lang="tr-TR" dirty="0" smtClean="0"/>
              <a:t>, görünüş ve lezzet gibi duygusal özellikleri düzeltme gibi fonksiyonları yerine getirmek için kullanılan maddelerdir.</a:t>
            </a:r>
          </a:p>
          <a:p>
            <a:pPr marL="0" indent="0">
              <a:buNone/>
            </a:pPr>
            <a:r>
              <a:rPr lang="tr-TR" dirty="0"/>
              <a:t> </a:t>
            </a:r>
            <a:r>
              <a:rPr lang="tr-TR" dirty="0" smtClean="0"/>
              <a:t>Ekmek ve tuz gibi gıdalarda dahi katkı maddeleri kullanılır. Örneğin, rafine tuzda; sodyum alüminyum </a:t>
            </a:r>
            <a:r>
              <a:rPr lang="tr-TR" dirty="0" err="1" smtClean="0"/>
              <a:t>silkat</a:t>
            </a:r>
            <a:r>
              <a:rPr lang="tr-TR" dirty="0" smtClean="0"/>
              <a:t>, sodyum </a:t>
            </a:r>
            <a:r>
              <a:rPr lang="tr-TR" dirty="0" err="1" smtClean="0"/>
              <a:t>tiosülfat</a:t>
            </a:r>
            <a:r>
              <a:rPr lang="tr-TR" dirty="0" smtClean="0"/>
              <a:t>, potasyum iyodür gibi katkılar bulunur.</a:t>
            </a:r>
            <a:endParaRPr lang="tr-TR" dirty="0"/>
          </a:p>
        </p:txBody>
      </p:sp>
    </p:spTree>
    <p:extLst>
      <p:ext uri="{BB962C8B-B14F-4D97-AF65-F5344CB8AC3E}">
        <p14:creationId xmlns:p14="http://schemas.microsoft.com/office/powerpoint/2010/main" val="641925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927" y="1786989"/>
            <a:ext cx="10515600" cy="4351338"/>
          </a:xfrm>
        </p:spPr>
        <p:txBody>
          <a:bodyPr>
            <a:normAutofit/>
          </a:bodyPr>
          <a:lstStyle/>
          <a:p>
            <a:pPr marL="0" indent="0" algn="ctr">
              <a:buNone/>
            </a:pPr>
            <a:r>
              <a:rPr lang="tr-TR" sz="8000" dirty="0" smtClean="0">
                <a:solidFill>
                  <a:srgbClr val="FF0000"/>
                </a:solidFill>
              </a:rPr>
              <a:t>Sağlıklı Yaşam ve Fiziksel Aktivite</a:t>
            </a:r>
            <a:endParaRPr lang="tr-TR" sz="8000" dirty="0">
              <a:solidFill>
                <a:srgbClr val="FF0000"/>
              </a:solidFill>
            </a:endParaRPr>
          </a:p>
        </p:txBody>
      </p:sp>
    </p:spTree>
    <p:extLst>
      <p:ext uri="{BB962C8B-B14F-4D97-AF65-F5344CB8AC3E}">
        <p14:creationId xmlns:p14="http://schemas.microsoft.com/office/powerpoint/2010/main" val="330022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97591"/>
            <a:ext cx="10515600" cy="4351338"/>
          </a:xfrm>
        </p:spPr>
        <p:txBody>
          <a:bodyPr>
            <a:normAutofit fontScale="92500" lnSpcReduction="10000"/>
          </a:bodyPr>
          <a:lstStyle/>
          <a:p>
            <a:pPr marL="0" indent="0">
              <a:buNone/>
            </a:pPr>
            <a:r>
              <a:rPr lang="tr-TR" dirty="0" smtClean="0"/>
              <a:t>Yaşam kalitesini arttırmak, uzun yaşamak ve sağlıklı yaşlanmak için temel etkenler düzenli beslenmek ve fiziksel aktivitedir.</a:t>
            </a:r>
          </a:p>
          <a:p>
            <a:pPr marL="0" indent="0">
              <a:buNone/>
            </a:pPr>
            <a:r>
              <a:rPr lang="tr-TR" dirty="0"/>
              <a:t> </a:t>
            </a:r>
            <a:r>
              <a:rPr lang="tr-TR" dirty="0" smtClean="0"/>
              <a:t>Fiziksel aktivite; günlük yaşamda kasların kullanımı ile enerji harcatan kalp ve solunum hızını arttıran bedensel hareketlerdir.</a:t>
            </a:r>
          </a:p>
          <a:p>
            <a:pPr marL="0" indent="0">
              <a:buNone/>
            </a:pPr>
            <a:r>
              <a:rPr lang="tr-TR" dirty="0"/>
              <a:t> </a:t>
            </a:r>
            <a:r>
              <a:rPr lang="tr-TR" dirty="0" smtClean="0"/>
              <a:t>Egzersiz; zindeliği ve sağlığı geliştirmek için tasarlanmış düzenli ve tekrarlayan bedensel hareketlerdir.</a:t>
            </a:r>
          </a:p>
          <a:p>
            <a:pPr marL="0" indent="0">
              <a:buNone/>
            </a:pPr>
            <a:r>
              <a:rPr lang="tr-TR" dirty="0"/>
              <a:t> </a:t>
            </a:r>
            <a:r>
              <a:rPr lang="tr-TR" dirty="0" smtClean="0"/>
              <a:t>Spor; belirli kuralları olan, rekabet içeren, bireysel veya takım olarak yapılan fiziksel aktiviteler olarak tanımlanır.</a:t>
            </a:r>
          </a:p>
          <a:p>
            <a:pPr marL="0" indent="0">
              <a:buNone/>
            </a:pPr>
            <a:r>
              <a:rPr lang="tr-TR" dirty="0"/>
              <a:t> </a:t>
            </a:r>
            <a:r>
              <a:rPr lang="tr-TR" dirty="0" smtClean="0"/>
              <a:t>İnsan vücudu fiziksel aktivite için tasarlanmıştır. </a:t>
            </a:r>
            <a:r>
              <a:rPr lang="tr-TR" dirty="0" err="1" smtClean="0"/>
              <a:t>Sedanter</a:t>
            </a:r>
            <a:r>
              <a:rPr lang="tr-TR" dirty="0"/>
              <a:t> </a:t>
            </a:r>
            <a:r>
              <a:rPr lang="tr-TR" dirty="0" smtClean="0"/>
              <a:t>(hareketsiz-durgun) bir yaşamın hastalıklara ve erken ölüme neden olduğu yapılan bilimsel çalışmalar ile kanıtlanmıştır.</a:t>
            </a:r>
          </a:p>
          <a:p>
            <a:pPr marL="0" indent="0">
              <a:buNone/>
            </a:pPr>
            <a:endParaRPr lang="tr-TR" dirty="0" smtClean="0"/>
          </a:p>
        </p:txBody>
      </p:sp>
    </p:spTree>
    <p:extLst>
      <p:ext uri="{BB962C8B-B14F-4D97-AF65-F5344CB8AC3E}">
        <p14:creationId xmlns:p14="http://schemas.microsoft.com/office/powerpoint/2010/main" val="2996902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472" y="875764"/>
            <a:ext cx="6477000" cy="5396248"/>
          </a:xfrm>
        </p:spPr>
        <p:txBody>
          <a:bodyPr>
            <a:normAutofit fontScale="77500" lnSpcReduction="20000"/>
          </a:bodyPr>
          <a:lstStyle/>
          <a:p>
            <a:pPr marL="0" indent="0">
              <a:buNone/>
            </a:pPr>
            <a:r>
              <a:rPr lang="tr-TR" sz="3300" b="1" dirty="0" smtClean="0"/>
              <a:t>Düzenli Yapılan Fiziksel Aktivitenin Sağlık Üzerine Etkileri</a:t>
            </a:r>
          </a:p>
          <a:p>
            <a:pPr marL="0" indent="0">
              <a:buNone/>
            </a:pPr>
            <a:r>
              <a:rPr lang="tr-TR" dirty="0" smtClean="0"/>
              <a:t>-Kas kuvvetinin korunmasını ve arttırılmasını sağlar.</a:t>
            </a:r>
          </a:p>
          <a:p>
            <a:pPr marL="0" indent="0">
              <a:buNone/>
            </a:pPr>
            <a:r>
              <a:rPr lang="tr-TR" dirty="0" smtClean="0"/>
              <a:t>-Kasların ve eklemlerin esnekliğinin korunması ve arttırılmasını sağlar.</a:t>
            </a:r>
          </a:p>
          <a:p>
            <a:pPr marL="0" indent="0">
              <a:buNone/>
            </a:pPr>
            <a:r>
              <a:rPr lang="tr-TR" dirty="0" smtClean="0"/>
              <a:t>-Dengeyi geliştirir.</a:t>
            </a:r>
          </a:p>
          <a:p>
            <a:pPr marL="0" indent="0">
              <a:buNone/>
            </a:pPr>
            <a:r>
              <a:rPr lang="tr-TR" dirty="0" smtClean="0"/>
              <a:t>-Kan basıncını ve kan akışını düzenler.</a:t>
            </a:r>
          </a:p>
          <a:p>
            <a:pPr marL="0" indent="0">
              <a:buNone/>
            </a:pPr>
            <a:r>
              <a:rPr lang="tr-TR" dirty="0" smtClean="0"/>
              <a:t>-Kalp ve damar hastalıkları riskini azaltır.</a:t>
            </a:r>
          </a:p>
          <a:p>
            <a:pPr marL="0" indent="0">
              <a:buNone/>
            </a:pPr>
            <a:r>
              <a:rPr lang="tr-TR" dirty="0" smtClean="0"/>
              <a:t>-Bireyin enerjik olmasını sağlar.</a:t>
            </a:r>
          </a:p>
          <a:p>
            <a:pPr marL="0" indent="0">
              <a:buNone/>
            </a:pPr>
            <a:endParaRPr lang="tr-TR" dirty="0" smtClean="0"/>
          </a:p>
          <a:p>
            <a:pPr marL="0" indent="0">
              <a:buNone/>
            </a:pPr>
            <a:r>
              <a:rPr lang="tr-TR" dirty="0" smtClean="0"/>
              <a:t>Oksijen tüketimini azami bir düzeye ulaştığı noktaya maksimal oksijen tüketimi denir. İstirahat halinde bir insan kalbi dakikada 70-80 kere kasılır.</a:t>
            </a:r>
          </a:p>
          <a:p>
            <a:pPr marL="0" indent="0">
              <a:buNone/>
            </a:pPr>
            <a:r>
              <a:rPr lang="tr-TR" dirty="0" smtClean="0"/>
              <a:t>İstirahat halinde bir kişi dakikada 12-15 kez nefes alıp verirken fiziksel aktivite ve egzersiz sırasında 4-5 katına çıkabilmektedir.</a:t>
            </a:r>
          </a:p>
        </p:txBody>
      </p:sp>
      <p:pic>
        <p:nvPicPr>
          <p:cNvPr id="5" name="Resim 4"/>
          <p:cNvPicPr>
            <a:picLocks noChangeAspect="1"/>
          </p:cNvPicPr>
          <p:nvPr/>
        </p:nvPicPr>
        <p:blipFill>
          <a:blip r:embed="rId2"/>
          <a:stretch>
            <a:fillRect/>
          </a:stretch>
        </p:blipFill>
        <p:spPr>
          <a:xfrm>
            <a:off x="7431446" y="2395471"/>
            <a:ext cx="3541689" cy="2356833"/>
          </a:xfrm>
          <a:prstGeom prst="rect">
            <a:avLst/>
          </a:prstGeom>
        </p:spPr>
      </p:pic>
    </p:spTree>
    <p:extLst>
      <p:ext uri="{BB962C8B-B14F-4D97-AF65-F5344CB8AC3E}">
        <p14:creationId xmlns:p14="http://schemas.microsoft.com/office/powerpoint/2010/main" val="1331666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9563" y="1529411"/>
            <a:ext cx="10515600" cy="4351338"/>
          </a:xfrm>
        </p:spPr>
        <p:txBody>
          <a:bodyPr>
            <a:normAutofit fontScale="92500" lnSpcReduction="20000"/>
          </a:bodyPr>
          <a:lstStyle/>
          <a:p>
            <a:pPr marL="0" indent="0">
              <a:buNone/>
            </a:pPr>
            <a:r>
              <a:rPr lang="tr-TR" sz="3200" dirty="0" smtClean="0"/>
              <a:t>                  Sağlıklı Yaşam İçin Fiziksel Aktivite Önerileri</a:t>
            </a:r>
          </a:p>
          <a:p>
            <a:pPr marL="0" indent="0">
              <a:buNone/>
            </a:pPr>
            <a:endParaRPr lang="tr-TR" sz="3200" dirty="0" smtClean="0"/>
          </a:p>
          <a:p>
            <a:r>
              <a:rPr lang="tr-TR" dirty="0" smtClean="0"/>
              <a:t>Her gün en az 30 dakika tempolu yürümeli</a:t>
            </a:r>
          </a:p>
          <a:p>
            <a:r>
              <a:rPr lang="tr-TR" dirty="0" smtClean="0"/>
              <a:t>Yürüyüş mesafesindeki yerlere araba ile gidilmemeli</a:t>
            </a:r>
          </a:p>
          <a:p>
            <a:r>
              <a:rPr lang="tr-TR" dirty="0" smtClean="0"/>
              <a:t>Asansör yerine 3-4 kata kadar merdivenle çıkılmalı </a:t>
            </a:r>
          </a:p>
          <a:p>
            <a:r>
              <a:rPr lang="tr-TR" dirty="0" smtClean="0"/>
              <a:t>Her fırsatta yürünmeli </a:t>
            </a:r>
          </a:p>
          <a:p>
            <a:r>
              <a:rPr lang="tr-TR" dirty="0" smtClean="0"/>
              <a:t>Susama hissetmeden sıvı tüketilmeli </a:t>
            </a:r>
          </a:p>
          <a:p>
            <a:r>
              <a:rPr lang="tr-TR" dirty="0" smtClean="0"/>
              <a:t>Egzersiz araçları kullanarak yaşa ve sağlık durumuna uygun aktiviteler yapılmalı </a:t>
            </a:r>
          </a:p>
          <a:p>
            <a:r>
              <a:rPr lang="tr-TR" dirty="0" smtClean="0"/>
              <a:t>Egzersiz öncesi ve sonra sıvı tüketimi arttırılmalıdır.</a:t>
            </a:r>
            <a:endParaRPr lang="tr-TR" dirty="0"/>
          </a:p>
        </p:txBody>
      </p:sp>
    </p:spTree>
    <p:extLst>
      <p:ext uri="{BB962C8B-B14F-4D97-AF65-F5344CB8AC3E}">
        <p14:creationId xmlns:p14="http://schemas.microsoft.com/office/powerpoint/2010/main" val="932018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3712290"/>
          </a:xfrm>
        </p:spPr>
        <p:txBody>
          <a:bodyPr/>
          <a:lstStyle/>
          <a:p>
            <a:r>
              <a:rPr lang="tr-TR" dirty="0" smtClean="0"/>
              <a:t>Ambalaj genel olarak elde edilen ürünün bir arada olmasını, kolay taşınma ve hareketini, depolanmasını ve dış etkenlerden korunmasını amaçlar. Pastörize ve sterilize edilmiş ürünlerde ambalaj zorunludur. Ayrıca ürünün reklamını, tanıtımını yapar. Ambalaj seçimi kendisinden beklenilen göreve göre yönlendirilmektedir. Bu görev genel olarak 4 temel işlevle sınırlanmaktadır. </a:t>
            </a:r>
            <a:endParaRPr lang="tr-TR" dirty="0"/>
          </a:p>
        </p:txBody>
      </p:sp>
    </p:spTree>
    <p:extLst>
      <p:ext uri="{BB962C8B-B14F-4D97-AF65-F5344CB8AC3E}">
        <p14:creationId xmlns:p14="http://schemas.microsoft.com/office/powerpoint/2010/main" val="3203387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2691685" y="914400"/>
            <a:ext cx="6658378" cy="4971246"/>
          </a:xfrm>
          <a:prstGeom prst="rect">
            <a:avLst/>
          </a:prstGeom>
        </p:spPr>
      </p:pic>
    </p:spTree>
    <p:extLst>
      <p:ext uri="{BB962C8B-B14F-4D97-AF65-F5344CB8AC3E}">
        <p14:creationId xmlns:p14="http://schemas.microsoft.com/office/powerpoint/2010/main" val="2918171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43944"/>
            <a:ext cx="10515600" cy="5533019"/>
          </a:xfrm>
        </p:spPr>
        <p:txBody>
          <a:bodyPr>
            <a:normAutofit fontScale="85000" lnSpcReduction="20000"/>
          </a:bodyPr>
          <a:lstStyle/>
          <a:p>
            <a:pPr marL="0" indent="0">
              <a:buNone/>
            </a:pPr>
            <a:r>
              <a:rPr lang="tr-TR" dirty="0"/>
              <a:t> </a:t>
            </a:r>
            <a:r>
              <a:rPr lang="tr-TR" dirty="0" smtClean="0"/>
              <a:t>İÇERME</a:t>
            </a:r>
          </a:p>
          <a:p>
            <a:pPr marL="0" indent="0">
              <a:buNone/>
            </a:pPr>
            <a:r>
              <a:rPr lang="tr-TR" dirty="0" smtClean="0"/>
              <a:t>-</a:t>
            </a:r>
            <a:r>
              <a:rPr lang="tr-TR" sz="2400" dirty="0" smtClean="0"/>
              <a:t>Ürünün kullanılma amacına uygun durumda tutulması </a:t>
            </a:r>
          </a:p>
          <a:p>
            <a:pPr marL="0" indent="0">
              <a:buNone/>
            </a:pPr>
            <a:r>
              <a:rPr lang="tr-TR" sz="2400" dirty="0" smtClean="0"/>
              <a:t>-Ürüne hareket sağlanması</a:t>
            </a:r>
          </a:p>
          <a:p>
            <a:pPr marL="0" indent="0">
              <a:buNone/>
            </a:pPr>
            <a:r>
              <a:rPr lang="tr-TR" dirty="0" smtClean="0"/>
              <a:t> KORUMA</a:t>
            </a:r>
          </a:p>
          <a:p>
            <a:pPr marL="0" indent="0">
              <a:buNone/>
            </a:pPr>
            <a:r>
              <a:rPr lang="tr-TR" dirty="0" smtClean="0"/>
              <a:t>-</a:t>
            </a:r>
            <a:r>
              <a:rPr lang="tr-TR" sz="2400" dirty="0" err="1" smtClean="0"/>
              <a:t>Klimatik</a:t>
            </a:r>
            <a:r>
              <a:rPr lang="tr-TR" sz="2400" dirty="0" smtClean="0"/>
              <a:t> etkilerden koruma</a:t>
            </a:r>
          </a:p>
          <a:p>
            <a:pPr marL="0" indent="0">
              <a:buNone/>
            </a:pPr>
            <a:r>
              <a:rPr lang="tr-TR" sz="2400" dirty="0" smtClean="0"/>
              <a:t>-Mekanik etkilerden koruma</a:t>
            </a:r>
          </a:p>
          <a:p>
            <a:pPr marL="0" indent="0">
              <a:buNone/>
            </a:pPr>
            <a:r>
              <a:rPr lang="tr-TR" sz="2400" dirty="0" smtClean="0"/>
              <a:t>-Böcek, mikroorganizma </a:t>
            </a:r>
            <a:r>
              <a:rPr lang="tr-TR" sz="2400" dirty="0" err="1" smtClean="0"/>
              <a:t>vb</a:t>
            </a:r>
            <a:r>
              <a:rPr lang="tr-TR" sz="2400" dirty="0" smtClean="0"/>
              <a:t> den koruma</a:t>
            </a:r>
          </a:p>
          <a:p>
            <a:pPr marL="0" indent="0">
              <a:buNone/>
            </a:pPr>
            <a:r>
              <a:rPr lang="tr-TR" sz="2400" dirty="0"/>
              <a:t> </a:t>
            </a:r>
            <a:r>
              <a:rPr lang="tr-TR" dirty="0" smtClean="0"/>
              <a:t>PERFORMANS</a:t>
            </a:r>
          </a:p>
          <a:p>
            <a:pPr marL="0" indent="0">
              <a:buNone/>
            </a:pPr>
            <a:r>
              <a:rPr lang="tr-TR" dirty="0" smtClean="0"/>
              <a:t>-</a:t>
            </a:r>
            <a:r>
              <a:rPr lang="tr-TR" sz="2600" dirty="0" smtClean="0"/>
              <a:t>Depolamadaki kolaylık </a:t>
            </a:r>
          </a:p>
          <a:p>
            <a:pPr marL="0" indent="0">
              <a:buNone/>
            </a:pPr>
            <a:r>
              <a:rPr lang="tr-TR" sz="2600" dirty="0" smtClean="0"/>
              <a:t>-Taşımada kolaylık </a:t>
            </a:r>
          </a:p>
          <a:p>
            <a:pPr marL="0" indent="0">
              <a:buNone/>
            </a:pPr>
            <a:r>
              <a:rPr lang="tr-TR" sz="2600" dirty="0" smtClean="0"/>
              <a:t>-Kullanmada kolaylık </a:t>
            </a:r>
          </a:p>
          <a:p>
            <a:pPr marL="0" indent="0">
              <a:buNone/>
            </a:pPr>
            <a:r>
              <a:rPr lang="tr-TR" sz="2600" dirty="0" smtClean="0"/>
              <a:t>BİLGİLENDİRME </a:t>
            </a:r>
          </a:p>
          <a:p>
            <a:pPr marL="0" indent="0">
              <a:buNone/>
            </a:pPr>
            <a:r>
              <a:rPr lang="tr-TR" sz="2600" dirty="0" smtClean="0"/>
              <a:t>-Ürünün bileşimi hakkında bilgi</a:t>
            </a:r>
          </a:p>
          <a:p>
            <a:pPr marL="0" indent="0">
              <a:buNone/>
            </a:pPr>
            <a:r>
              <a:rPr lang="tr-TR" sz="2600" dirty="0" smtClean="0"/>
              <a:t>-Ürünün kullanımı hakkında bilgi</a:t>
            </a:r>
          </a:p>
          <a:p>
            <a:pPr marL="0" indent="0">
              <a:buNone/>
            </a:pPr>
            <a:r>
              <a:rPr lang="tr-TR" sz="2600" dirty="0" smtClean="0"/>
              <a:t>-Tüketici motivasyon </a:t>
            </a:r>
          </a:p>
          <a:p>
            <a:pPr marL="0" indent="0">
              <a:buNone/>
            </a:pPr>
            <a:endParaRPr lang="tr-TR" sz="2600" dirty="0"/>
          </a:p>
        </p:txBody>
      </p:sp>
      <p:pic>
        <p:nvPicPr>
          <p:cNvPr id="1026" name="Picture 2" descr="ambalaj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2589" y="1908722"/>
            <a:ext cx="4290659" cy="3003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8320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2291" y="785611"/>
            <a:ext cx="10515600" cy="5004986"/>
          </a:xfrm>
        </p:spPr>
        <p:txBody>
          <a:bodyPr>
            <a:normAutofit fontScale="70000" lnSpcReduction="20000"/>
          </a:bodyPr>
          <a:lstStyle/>
          <a:p>
            <a:r>
              <a:rPr lang="tr-TR" dirty="0" smtClean="0"/>
              <a:t>AMBALAJ MALZEMELERİ</a:t>
            </a:r>
          </a:p>
          <a:p>
            <a:pPr marL="0" indent="0">
              <a:buNone/>
            </a:pPr>
            <a:r>
              <a:rPr lang="tr-TR" dirty="0"/>
              <a:t> </a:t>
            </a:r>
            <a:r>
              <a:rPr lang="tr-TR" dirty="0" smtClean="0"/>
              <a:t>Kağıt ambalajlar: Genellikle kuru gıdaların paketlenmesinde kullanılan malzemelerdir.</a:t>
            </a:r>
          </a:p>
          <a:p>
            <a:pPr marL="0" indent="0">
              <a:buNone/>
            </a:pPr>
            <a:r>
              <a:rPr lang="tr-TR" dirty="0" smtClean="0"/>
              <a:t> Cam ambalajlar: Kimyasal olarak nötr olmaları, çekici görünme ve yeniden kullanabilme niteliğinde şişe ve kavanoz şeklinde malzemelerdir.</a:t>
            </a:r>
          </a:p>
          <a:p>
            <a:pPr marL="0" indent="0">
              <a:buNone/>
            </a:pPr>
            <a:r>
              <a:rPr lang="tr-TR" dirty="0" smtClean="0"/>
              <a:t> Teneke ambalajlar: Soğuk </a:t>
            </a:r>
            <a:r>
              <a:rPr lang="tr-TR" dirty="0" err="1" smtClean="0"/>
              <a:t>maddelenmiş</a:t>
            </a:r>
            <a:r>
              <a:rPr lang="tr-TR" dirty="0" smtClean="0"/>
              <a:t>, yumuşak çelik saçların her iki yüzünün eşit yada değişik miktarda olmak üzere sıcak daldırma yöntemlerinden biri kullanılarak kolay kaplanmasıyla elde edilir. </a:t>
            </a:r>
          </a:p>
          <a:p>
            <a:pPr marL="0" indent="0">
              <a:buNone/>
            </a:pPr>
            <a:r>
              <a:rPr lang="tr-TR" dirty="0"/>
              <a:t> </a:t>
            </a:r>
            <a:r>
              <a:rPr lang="tr-TR" dirty="0" smtClean="0"/>
              <a:t>Plastik ambalajlar: Hafif, transparan, kimyasaldan etkilenmeyen, dayanıklı, korozyona dirençli, kırılmayan, sıcaktan etkilenmeyen ambalaj materyalleridir. </a:t>
            </a:r>
          </a:p>
          <a:p>
            <a:pPr marL="0" indent="0">
              <a:buNone/>
            </a:pPr>
            <a:r>
              <a:rPr lang="tr-TR" dirty="0"/>
              <a:t> </a:t>
            </a:r>
            <a:r>
              <a:rPr lang="tr-TR" dirty="0" err="1" smtClean="0"/>
              <a:t>Melamin</a:t>
            </a:r>
            <a:r>
              <a:rPr lang="tr-TR" dirty="0" smtClean="0"/>
              <a:t>: Formaldehitle işlem görerek plastik materyallerin yapımında kullanılan organik bileşiktir. </a:t>
            </a:r>
          </a:p>
          <a:p>
            <a:pPr marL="0" indent="0">
              <a:buNone/>
            </a:pPr>
            <a:r>
              <a:rPr lang="tr-TR" dirty="0"/>
              <a:t> </a:t>
            </a:r>
            <a:r>
              <a:rPr lang="tr-TR" dirty="0" err="1" smtClean="0"/>
              <a:t>Bisfenol</a:t>
            </a:r>
            <a:r>
              <a:rPr lang="tr-TR" dirty="0" smtClean="0"/>
              <a:t>: Plastik şişe ve saklama kaplarının yapımında kullanılan bir maddedir.</a:t>
            </a:r>
          </a:p>
          <a:p>
            <a:pPr marL="0" indent="0">
              <a:buNone/>
            </a:pPr>
            <a:r>
              <a:rPr lang="tr-TR" dirty="0"/>
              <a:t> </a:t>
            </a:r>
            <a:r>
              <a:rPr lang="tr-TR" dirty="0" smtClean="0"/>
              <a:t>Plastik filmler: Gaz ve nem geçirgenliklerinin düşük olması kimyasal etkilerden zarar görmemesi nedeniyle yaygın olarak kullanılan materyallerdir. (yüksek yoğunluklu polietilen)</a:t>
            </a:r>
          </a:p>
          <a:p>
            <a:pPr marL="0" indent="0">
              <a:buNone/>
            </a:pPr>
            <a:r>
              <a:rPr lang="tr-TR" dirty="0"/>
              <a:t> </a:t>
            </a:r>
            <a:r>
              <a:rPr lang="tr-TR" dirty="0" smtClean="0"/>
              <a:t>Diğer ambalajlar: Ahşap ve torba-çuvallar olarak ikiye ayrılır.</a:t>
            </a:r>
          </a:p>
          <a:p>
            <a:pPr marL="0" indent="0">
              <a:buNone/>
            </a:pPr>
            <a:r>
              <a:rPr lang="tr-TR" dirty="0" smtClean="0"/>
              <a:t>Ahşap: Kereste ve </a:t>
            </a:r>
            <a:r>
              <a:rPr lang="tr-TR" dirty="0" err="1" smtClean="0"/>
              <a:t>kontraplaktan</a:t>
            </a:r>
            <a:r>
              <a:rPr lang="tr-TR" dirty="0" smtClean="0"/>
              <a:t> yapılmak üzere en fazla sandık, kutu, fıçı şeklinde kullanılır.</a:t>
            </a:r>
          </a:p>
          <a:p>
            <a:pPr marL="0" indent="0">
              <a:buNone/>
            </a:pPr>
            <a:r>
              <a:rPr lang="tr-TR" dirty="0" smtClean="0"/>
              <a:t>Torba- çuvallar: Fındık, şeker, ceviz gibi ürünlerin paketlenmesinde kullanılır. </a:t>
            </a:r>
            <a:endParaRPr lang="tr-TR" dirty="0"/>
          </a:p>
        </p:txBody>
      </p:sp>
    </p:spTree>
    <p:extLst>
      <p:ext uri="{BB962C8B-B14F-4D97-AF65-F5344CB8AC3E}">
        <p14:creationId xmlns:p14="http://schemas.microsoft.com/office/powerpoint/2010/main" val="2334816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326524"/>
            <a:ext cx="10515600" cy="4850439"/>
          </a:xfrm>
        </p:spPr>
        <p:txBody>
          <a:bodyPr>
            <a:normAutofit fontScale="85000" lnSpcReduction="20000"/>
          </a:bodyPr>
          <a:lstStyle/>
          <a:p>
            <a:pPr marL="0" indent="0">
              <a:buNone/>
            </a:pPr>
            <a:r>
              <a:rPr lang="tr-TR" dirty="0" smtClean="0"/>
              <a:t>   Gıda Ambalajlanmasında Vakum ve Koruyucu Gaz Uygulanması </a:t>
            </a:r>
          </a:p>
          <a:p>
            <a:pPr marL="0" indent="0">
              <a:buNone/>
            </a:pPr>
            <a:r>
              <a:rPr lang="tr-TR" dirty="0" smtClean="0"/>
              <a:t>Gıda maddeleri üretiminden itibaren bozulmaya başlarlar. Koruma </a:t>
            </a:r>
            <a:r>
              <a:rPr lang="tr-TR" dirty="0" err="1" smtClean="0"/>
              <a:t>metodları</a:t>
            </a:r>
            <a:r>
              <a:rPr lang="tr-TR" dirty="0" smtClean="0"/>
              <a:t> gıda maddelerinin bozulmalarını önlemekte ve kalitesini korumak amacıyla kullanılmaktadır. Gıdaların ilk tazeliğini kaybetmemesi için vakum veya gaz ambalajlama uygulanır.</a:t>
            </a:r>
          </a:p>
          <a:p>
            <a:pPr marL="0" indent="0">
              <a:buNone/>
            </a:pPr>
            <a:r>
              <a:rPr lang="tr-TR" dirty="0"/>
              <a:t> </a:t>
            </a:r>
            <a:r>
              <a:rPr lang="tr-TR" dirty="0" smtClean="0"/>
              <a:t>   Vakumlu Ambalajlamanın Avantajları</a:t>
            </a:r>
          </a:p>
          <a:p>
            <a:pPr marL="0" indent="0">
              <a:buNone/>
            </a:pPr>
            <a:r>
              <a:rPr lang="tr-TR" dirty="0" smtClean="0"/>
              <a:t>-Gıdaların oksijen etkisinden korunduğunu gösterir.</a:t>
            </a:r>
          </a:p>
          <a:p>
            <a:pPr marL="0" indent="0">
              <a:buNone/>
            </a:pPr>
            <a:r>
              <a:rPr lang="tr-TR" dirty="0" smtClean="0"/>
              <a:t>-Gıda ambalaj içinde sabitlendiği için ufalanma önlenir.</a:t>
            </a:r>
          </a:p>
          <a:p>
            <a:pPr marL="0" indent="0">
              <a:buNone/>
            </a:pPr>
            <a:r>
              <a:rPr lang="tr-TR" dirty="0" smtClean="0"/>
              <a:t>-Taşınma sırasındaki sarsıntılar ile kırınması önlenir.</a:t>
            </a:r>
          </a:p>
          <a:p>
            <a:pPr marL="0" indent="0">
              <a:buNone/>
            </a:pPr>
            <a:r>
              <a:rPr lang="tr-TR" dirty="0"/>
              <a:t> </a:t>
            </a:r>
            <a:r>
              <a:rPr lang="tr-TR" dirty="0" smtClean="0"/>
              <a:t>   Vakumlu Ambalajlamanın Dezavantajları</a:t>
            </a:r>
          </a:p>
          <a:p>
            <a:pPr>
              <a:buFontTx/>
              <a:buChar char="-"/>
            </a:pPr>
            <a:r>
              <a:rPr lang="tr-TR" dirty="0" smtClean="0"/>
              <a:t>Ambalajda oluşan köşeler ve katlamalar taşıma sırasında sakınca oluşturabilir.</a:t>
            </a:r>
          </a:p>
          <a:p>
            <a:pPr>
              <a:buFontTx/>
              <a:buChar char="-"/>
            </a:pPr>
            <a:r>
              <a:rPr lang="tr-TR" dirty="0" smtClean="0"/>
              <a:t>Vakum ambalaj açıldığında gıdanın en derinliğine işleyen hava olumsuz sonuçlar oluşturabilir.</a:t>
            </a:r>
          </a:p>
          <a:p>
            <a:pPr marL="0" indent="0">
              <a:buNone/>
            </a:pPr>
            <a:endParaRPr lang="tr-TR" dirty="0"/>
          </a:p>
        </p:txBody>
      </p:sp>
    </p:spTree>
    <p:extLst>
      <p:ext uri="{BB962C8B-B14F-4D97-AF65-F5344CB8AC3E}">
        <p14:creationId xmlns:p14="http://schemas.microsoft.com/office/powerpoint/2010/main" val="816026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9107" y="862885"/>
            <a:ext cx="10515600" cy="4824681"/>
          </a:xfrm>
        </p:spPr>
        <p:txBody>
          <a:bodyPr/>
          <a:lstStyle/>
          <a:p>
            <a:pPr marL="0" indent="0" algn="ctr">
              <a:buNone/>
            </a:pPr>
            <a:r>
              <a:rPr lang="tr-TR" dirty="0" smtClean="0"/>
              <a:t> Gıda Ambalajının Fonksiyonları</a:t>
            </a:r>
          </a:p>
          <a:p>
            <a:pPr marL="0" indent="0" algn="ctr">
              <a:buNone/>
            </a:pPr>
            <a:r>
              <a:rPr lang="tr-TR" dirty="0" smtClean="0"/>
              <a:t>-Koruma</a:t>
            </a:r>
          </a:p>
          <a:p>
            <a:pPr marL="0" indent="0" algn="ctr">
              <a:buNone/>
            </a:pPr>
            <a:r>
              <a:rPr lang="tr-TR" dirty="0" smtClean="0"/>
              <a:t>-Depolama</a:t>
            </a:r>
          </a:p>
          <a:p>
            <a:pPr marL="0" indent="0" algn="ctr">
              <a:buNone/>
            </a:pPr>
            <a:r>
              <a:rPr lang="tr-TR" dirty="0" smtClean="0"/>
              <a:t>-Taşıma</a:t>
            </a:r>
          </a:p>
          <a:p>
            <a:pPr marL="0" indent="0" algn="ctr">
              <a:buNone/>
            </a:pPr>
            <a:r>
              <a:rPr lang="tr-TR" dirty="0" smtClean="0"/>
              <a:t>-Kalite</a:t>
            </a:r>
          </a:p>
          <a:p>
            <a:pPr marL="0" indent="0" algn="ctr">
              <a:buNone/>
            </a:pPr>
            <a:r>
              <a:rPr lang="tr-TR" dirty="0" smtClean="0"/>
              <a:t>-Reklam</a:t>
            </a:r>
          </a:p>
          <a:p>
            <a:pPr marL="0" indent="0" algn="ctr">
              <a:buNone/>
            </a:pPr>
            <a:r>
              <a:rPr lang="tr-TR" dirty="0" smtClean="0"/>
              <a:t>-Bilgi verme</a:t>
            </a:r>
          </a:p>
          <a:p>
            <a:pPr marL="0" indent="0" algn="ctr">
              <a:buNone/>
            </a:pPr>
            <a:r>
              <a:rPr lang="tr-TR" dirty="0" smtClean="0"/>
              <a:t>-Marketing</a:t>
            </a:r>
          </a:p>
        </p:txBody>
      </p:sp>
    </p:spTree>
    <p:extLst>
      <p:ext uri="{BB962C8B-B14F-4D97-AF65-F5344CB8AC3E}">
        <p14:creationId xmlns:p14="http://schemas.microsoft.com/office/powerpoint/2010/main" val="579306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5170" y="3657599"/>
            <a:ext cx="10515600" cy="3034519"/>
          </a:xfrm>
        </p:spPr>
        <p:txBody>
          <a:bodyPr/>
          <a:lstStyle/>
          <a:p>
            <a:pPr marL="0" indent="0">
              <a:buNone/>
            </a:pPr>
            <a:r>
              <a:rPr lang="tr-TR" dirty="0" smtClean="0"/>
              <a:t>                                       Çevre Sağlığı İle İlgili </a:t>
            </a:r>
          </a:p>
          <a:p>
            <a:pPr marL="0" indent="0">
              <a:buNone/>
            </a:pPr>
            <a:r>
              <a:rPr lang="tr-TR" dirty="0"/>
              <a:t> </a:t>
            </a:r>
            <a:r>
              <a:rPr lang="tr-TR" dirty="0" smtClean="0"/>
              <a:t>Ambalaj malzemesi biyolojik açıdan güven sağlamalı yani </a:t>
            </a:r>
            <a:r>
              <a:rPr lang="tr-TR" dirty="0" err="1" smtClean="0"/>
              <a:t>toksik</a:t>
            </a:r>
            <a:r>
              <a:rPr lang="tr-TR" dirty="0" smtClean="0"/>
              <a:t> olmamalı. Kullanıldıktan sonra atılan ambalajlar çok büyük çevre sorunu yarattığı için atık ve çevre arasında sıkı bir ilişki vardır. Ekonomik kayıp ve çevre sorunu için çalışmalar yapılmaktadır. Tekrar kullanılabilir duruma getirilen ambalaj çevreye zarar vermez ve ekonomik kaybı önler.</a:t>
            </a:r>
          </a:p>
        </p:txBody>
      </p:sp>
      <p:pic>
        <p:nvPicPr>
          <p:cNvPr id="2050" name="Picture 2" descr="ambalaj ve Ã§evre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6505" y="251663"/>
            <a:ext cx="4762500" cy="3067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8233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9563" y="1194560"/>
            <a:ext cx="10515600" cy="4351338"/>
          </a:xfrm>
        </p:spPr>
        <p:txBody>
          <a:bodyPr>
            <a:normAutofit fontScale="92500" lnSpcReduction="20000"/>
          </a:bodyPr>
          <a:lstStyle/>
          <a:p>
            <a:r>
              <a:rPr lang="tr-TR" dirty="0" smtClean="0"/>
              <a:t>Cam Ambalajların Olumlu Özellikleri</a:t>
            </a:r>
          </a:p>
          <a:p>
            <a:r>
              <a:rPr lang="tr-TR" dirty="0" smtClean="0"/>
              <a:t>Sert ve sağlam bir malzemedir, gıdayla etkileşim olmaz, bozulmaz.</a:t>
            </a:r>
          </a:p>
          <a:p>
            <a:r>
              <a:rPr lang="tr-TR" dirty="0" smtClean="0"/>
              <a:t>Renkli camlar ürünü ışık etkisinden korur.</a:t>
            </a:r>
          </a:p>
          <a:p>
            <a:r>
              <a:rPr lang="tr-TR" dirty="0" smtClean="0"/>
              <a:t>Isıl dayanımı yüksektir.</a:t>
            </a:r>
          </a:p>
          <a:p>
            <a:r>
              <a:rPr lang="tr-TR" dirty="0" smtClean="0"/>
              <a:t>Biçim değiştirmez.</a:t>
            </a:r>
          </a:p>
          <a:p>
            <a:r>
              <a:rPr lang="tr-TR" dirty="0" smtClean="0"/>
              <a:t>Kolay açılabilir.</a:t>
            </a:r>
          </a:p>
          <a:p>
            <a:r>
              <a:rPr lang="tr-TR" dirty="0" smtClean="0"/>
              <a:t>Cam Ambalajların Olumsuz Özellikleri</a:t>
            </a:r>
          </a:p>
          <a:p>
            <a:r>
              <a:rPr lang="tr-TR" dirty="0" smtClean="0"/>
              <a:t>Ağırdır, taşımada sorunlara yol açabilir.</a:t>
            </a:r>
          </a:p>
          <a:p>
            <a:r>
              <a:rPr lang="tr-TR" dirty="0" smtClean="0"/>
              <a:t>Kırılgandır.</a:t>
            </a:r>
          </a:p>
          <a:p>
            <a:r>
              <a:rPr lang="tr-TR" dirty="0" smtClean="0"/>
              <a:t>İçini gösterdiği için üreticinin ayıklama, sınıflandırma ve doldurma gibi işlemlerde çok özenli olması gerekir.</a:t>
            </a:r>
          </a:p>
          <a:p>
            <a:pPr marL="0" indent="0">
              <a:buNone/>
            </a:pPr>
            <a:endParaRPr lang="tr-TR" dirty="0" smtClean="0"/>
          </a:p>
        </p:txBody>
      </p:sp>
    </p:spTree>
    <p:extLst>
      <p:ext uri="{BB962C8B-B14F-4D97-AF65-F5344CB8AC3E}">
        <p14:creationId xmlns:p14="http://schemas.microsoft.com/office/powerpoint/2010/main" val="2974583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048" y="1439259"/>
            <a:ext cx="10515600" cy="4351338"/>
          </a:xfrm>
        </p:spPr>
        <p:txBody>
          <a:bodyPr/>
          <a:lstStyle/>
          <a:p>
            <a:r>
              <a:rPr lang="tr-TR" dirty="0" smtClean="0"/>
              <a:t>Cam Ambalaj Tipleri ve Kullanım Alanları</a:t>
            </a:r>
          </a:p>
          <a:p>
            <a:r>
              <a:rPr lang="tr-TR" dirty="0" smtClean="0"/>
              <a:t>Şişeler: Sıvı ve yarı sıvı gıdalar için idealdir.</a:t>
            </a:r>
          </a:p>
          <a:p>
            <a:r>
              <a:rPr lang="tr-TR" dirty="0" smtClean="0"/>
              <a:t>Kavanozlar: Sıvı, küçük parçalı, toz deterjanlar için kullanılır.</a:t>
            </a:r>
          </a:p>
          <a:p>
            <a:r>
              <a:rPr lang="tr-TR" dirty="0" smtClean="0"/>
              <a:t>Bardak tipi düz ağızlı kaplar: Reçel, marmelat, ezme gibi gıdalar için kullanılır.</a:t>
            </a:r>
          </a:p>
          <a:p>
            <a:r>
              <a:rPr lang="tr-TR" dirty="0" smtClean="0"/>
              <a:t>Damacanalar: Büyük hacimli şişelerdir. Kapasite 3-15 </a:t>
            </a:r>
            <a:r>
              <a:rPr lang="tr-TR" dirty="0" err="1" smtClean="0"/>
              <a:t>lt</a:t>
            </a:r>
            <a:r>
              <a:rPr lang="tr-TR" dirty="0" smtClean="0"/>
              <a:t> arasıdır.</a:t>
            </a:r>
          </a:p>
          <a:p>
            <a:r>
              <a:rPr lang="tr-TR" dirty="0" smtClean="0"/>
              <a:t>Ampul ve kapsüller: Küçük hacimli, vitamin, baharat gibi gıdalarda kullanılır.</a:t>
            </a:r>
          </a:p>
          <a:p>
            <a:pPr marL="0" indent="0">
              <a:buNone/>
            </a:pPr>
            <a:endParaRPr lang="tr-TR" dirty="0" smtClean="0"/>
          </a:p>
        </p:txBody>
      </p:sp>
    </p:spTree>
    <p:extLst>
      <p:ext uri="{BB962C8B-B14F-4D97-AF65-F5344CB8AC3E}">
        <p14:creationId xmlns:p14="http://schemas.microsoft.com/office/powerpoint/2010/main" val="2825182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106</TotalTime>
  <Words>1142</Words>
  <Application>Microsoft Office PowerPoint</Application>
  <PresentationFormat>Geniş ekran</PresentationFormat>
  <Paragraphs>135</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Calibri</vt:lpstr>
      <vt:lpstr>Calibri Light</vt:lpstr>
      <vt:lpstr>Office Theme</vt:lpstr>
      <vt:lpstr>AMBALAJ</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AMBALAJ</dc:title>
  <dc:creator>HP</dc:creator>
  <cp:lastModifiedBy>HP</cp:lastModifiedBy>
  <cp:revision>12</cp:revision>
  <dcterms:created xsi:type="dcterms:W3CDTF">2018-05-07T19:57:38Z</dcterms:created>
  <dcterms:modified xsi:type="dcterms:W3CDTF">2018-05-07T21:44:09Z</dcterms:modified>
</cp:coreProperties>
</file>