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6" r:id="rId142"/>
    <p:sldId id="397" r:id="rId143"/>
    <p:sldId id="398" r:id="rId144"/>
    <p:sldId id="399" r:id="rId145"/>
    <p:sldId id="400" r:id="rId146"/>
    <p:sldId id="401" r:id="rId147"/>
    <p:sldId id="402" r:id="rId148"/>
    <p:sldId id="403" r:id="rId149"/>
    <p:sldId id="404" r:id="rId150"/>
    <p:sldId id="405" r:id="rId151"/>
    <p:sldId id="406" r:id="rId152"/>
    <p:sldId id="407" r:id="rId153"/>
    <p:sldId id="408" r:id="rId154"/>
    <p:sldId id="409" r:id="rId155"/>
    <p:sldId id="410" r:id="rId156"/>
    <p:sldId id="411" r:id="rId157"/>
    <p:sldId id="412" r:id="rId158"/>
    <p:sldId id="413" r:id="rId159"/>
    <p:sldId id="414" r:id="rId160"/>
    <p:sldId id="415" r:id="rId161"/>
    <p:sldId id="416" r:id="rId162"/>
    <p:sldId id="417" r:id="rId163"/>
    <p:sldId id="418" r:id="rId164"/>
    <p:sldId id="419" r:id="rId165"/>
    <p:sldId id="420" r:id="rId166"/>
    <p:sldId id="421" r:id="rId167"/>
    <p:sldId id="422" r:id="rId168"/>
    <p:sldId id="423" r:id="rId169"/>
    <p:sldId id="424" r:id="rId170"/>
    <p:sldId id="425" r:id="rId171"/>
    <p:sldId id="426" r:id="rId172"/>
    <p:sldId id="427" r:id="rId173"/>
    <p:sldId id="428" r:id="rId174"/>
    <p:sldId id="429" r:id="rId175"/>
    <p:sldId id="430" r:id="rId176"/>
    <p:sldId id="431" r:id="rId177"/>
    <p:sldId id="432" r:id="rId178"/>
    <p:sldId id="433" r:id="rId179"/>
    <p:sldId id="434" r:id="rId180"/>
    <p:sldId id="435" r:id="rId181"/>
    <p:sldId id="436" r:id="rId182"/>
    <p:sldId id="437" r:id="rId183"/>
    <p:sldId id="438" r:id="rId184"/>
    <p:sldId id="439" r:id="rId185"/>
    <p:sldId id="440" r:id="rId186"/>
    <p:sldId id="441" r:id="rId187"/>
    <p:sldId id="442" r:id="rId188"/>
    <p:sldId id="443" r:id="rId189"/>
    <p:sldId id="444" r:id="rId190"/>
    <p:sldId id="445" r:id="rId191"/>
    <p:sldId id="446" r:id="rId192"/>
    <p:sldId id="447" r:id="rId193"/>
    <p:sldId id="448" r:id="rId194"/>
    <p:sldId id="449" r:id="rId195"/>
    <p:sldId id="450" r:id="rId196"/>
    <p:sldId id="451" r:id="rId197"/>
    <p:sldId id="452" r:id="rId198"/>
    <p:sldId id="453" r:id="rId199"/>
    <p:sldId id="454" r:id="rId200"/>
    <p:sldId id="455" r:id="rId201"/>
    <p:sldId id="456" r:id="rId202"/>
    <p:sldId id="457" r:id="rId203"/>
    <p:sldId id="458" r:id="rId204"/>
    <p:sldId id="459" r:id="rId205"/>
    <p:sldId id="460" r:id="rId206"/>
    <p:sldId id="461" r:id="rId207"/>
    <p:sldId id="462" r:id="rId208"/>
    <p:sldId id="463" r:id="rId209"/>
    <p:sldId id="464" r:id="rId210"/>
    <p:sldId id="465" r:id="rId211"/>
    <p:sldId id="466" r:id="rId212"/>
    <p:sldId id="467" r:id="rId213"/>
    <p:sldId id="468" r:id="rId214"/>
    <p:sldId id="469" r:id="rId215"/>
    <p:sldId id="470" r:id="rId216"/>
    <p:sldId id="471" r:id="rId217"/>
    <p:sldId id="472" r:id="rId218"/>
    <p:sldId id="473" r:id="rId219"/>
    <p:sldId id="474" r:id="rId220"/>
    <p:sldId id="475" r:id="rId221"/>
    <p:sldId id="476" r:id="rId222"/>
    <p:sldId id="477" r:id="rId223"/>
    <p:sldId id="478" r:id="rId224"/>
    <p:sldId id="479" r:id="rId225"/>
    <p:sldId id="480" r:id="rId226"/>
    <p:sldId id="481" r:id="rId227"/>
    <p:sldId id="482" r:id="rId228"/>
    <p:sldId id="483" r:id="rId229"/>
    <p:sldId id="484" r:id="rId230"/>
    <p:sldId id="485" r:id="rId231"/>
    <p:sldId id="486" r:id="rId232"/>
    <p:sldId id="487" r:id="rId233"/>
    <p:sldId id="488" r:id="rId234"/>
    <p:sldId id="489" r:id="rId235"/>
    <p:sldId id="490" r:id="rId236"/>
    <p:sldId id="491" r:id="rId237"/>
    <p:sldId id="492" r:id="rId238"/>
    <p:sldId id="493" r:id="rId239"/>
    <p:sldId id="494" r:id="rId240"/>
    <p:sldId id="495" r:id="rId241"/>
    <p:sldId id="496" r:id="rId242"/>
    <p:sldId id="497" r:id="rId243"/>
    <p:sldId id="498" r:id="rId244"/>
    <p:sldId id="499" r:id="rId245"/>
    <p:sldId id="500" r:id="rId246"/>
    <p:sldId id="501" r:id="rId247"/>
    <p:sldId id="502" r:id="rId248"/>
    <p:sldId id="503" r:id="rId249"/>
    <p:sldId id="504" r:id="rId250"/>
    <p:sldId id="505" r:id="rId251"/>
    <p:sldId id="506" r:id="rId252"/>
    <p:sldId id="507" r:id="rId253"/>
    <p:sldId id="509" r:id="rId254"/>
    <p:sldId id="510" r:id="rId255"/>
    <p:sldId id="511" r:id="rId256"/>
    <p:sldId id="512" r:id="rId257"/>
    <p:sldId id="513" r:id="rId258"/>
    <p:sldId id="514" r:id="rId259"/>
    <p:sldId id="515" r:id="rId260"/>
    <p:sldId id="516" r:id="rId261"/>
    <p:sldId id="517" r:id="rId262"/>
    <p:sldId id="518" r:id="rId263"/>
    <p:sldId id="519" r:id="rId264"/>
    <p:sldId id="520" r:id="rId265"/>
    <p:sldId id="521" r:id="rId266"/>
    <p:sldId id="522" r:id="rId267"/>
    <p:sldId id="523" r:id="rId268"/>
    <p:sldId id="524" r:id="rId269"/>
    <p:sldId id="525" r:id="rId270"/>
    <p:sldId id="526" r:id="rId271"/>
    <p:sldId id="527" r:id="rId272"/>
    <p:sldId id="528" r:id="rId273"/>
    <p:sldId id="529" r:id="rId274"/>
    <p:sldId id="530" r:id="rId275"/>
    <p:sldId id="531" r:id="rId276"/>
    <p:sldId id="532" r:id="rId277"/>
    <p:sldId id="533" r:id="rId278"/>
    <p:sldId id="534" r:id="rId279"/>
    <p:sldId id="535" r:id="rId280"/>
    <p:sldId id="536" r:id="rId281"/>
    <p:sldId id="537" r:id="rId282"/>
    <p:sldId id="538" r:id="rId283"/>
    <p:sldId id="539" r:id="rId284"/>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Constantia" pitchFamily="18" charset="0"/>
        <a:ea typeface="+mn-ea"/>
        <a:cs typeface="+mn-cs"/>
      </a:defRPr>
    </a:lvl1pPr>
    <a:lvl2pPr marL="457200" algn="l" rtl="0" eaLnBrk="0" fontAlgn="base" hangingPunct="0">
      <a:spcBef>
        <a:spcPct val="0"/>
      </a:spcBef>
      <a:spcAft>
        <a:spcPct val="0"/>
      </a:spcAft>
      <a:defRPr kern="1200">
        <a:solidFill>
          <a:schemeClr val="tx1"/>
        </a:solidFill>
        <a:latin typeface="Constantia" pitchFamily="18" charset="0"/>
        <a:ea typeface="+mn-ea"/>
        <a:cs typeface="+mn-cs"/>
      </a:defRPr>
    </a:lvl2pPr>
    <a:lvl3pPr marL="914400" algn="l" rtl="0" eaLnBrk="0" fontAlgn="base" hangingPunct="0">
      <a:spcBef>
        <a:spcPct val="0"/>
      </a:spcBef>
      <a:spcAft>
        <a:spcPct val="0"/>
      </a:spcAft>
      <a:defRPr kern="1200">
        <a:solidFill>
          <a:schemeClr val="tx1"/>
        </a:solidFill>
        <a:latin typeface="Constantia" pitchFamily="18" charset="0"/>
        <a:ea typeface="+mn-ea"/>
        <a:cs typeface="+mn-cs"/>
      </a:defRPr>
    </a:lvl3pPr>
    <a:lvl4pPr marL="1371600" algn="l" rtl="0" eaLnBrk="0" fontAlgn="base" hangingPunct="0">
      <a:spcBef>
        <a:spcPct val="0"/>
      </a:spcBef>
      <a:spcAft>
        <a:spcPct val="0"/>
      </a:spcAft>
      <a:defRPr kern="1200">
        <a:solidFill>
          <a:schemeClr val="tx1"/>
        </a:solidFill>
        <a:latin typeface="Constantia" pitchFamily="18" charset="0"/>
        <a:ea typeface="+mn-ea"/>
        <a:cs typeface="+mn-cs"/>
      </a:defRPr>
    </a:lvl4pPr>
    <a:lvl5pPr marL="1828800" algn="l" rtl="0" eaLnBrk="0" fontAlgn="base" hangingPunct="0">
      <a:spcBef>
        <a:spcPct val="0"/>
      </a:spcBef>
      <a:spcAft>
        <a:spcPct val="0"/>
      </a:spcAft>
      <a:defRPr kern="1200">
        <a:solidFill>
          <a:schemeClr val="tx1"/>
        </a:solidFill>
        <a:latin typeface="Constantia" pitchFamily="18" charset="0"/>
        <a:ea typeface="+mn-ea"/>
        <a:cs typeface="+mn-cs"/>
      </a:defRPr>
    </a:lvl5pPr>
    <a:lvl6pPr marL="2286000" algn="l" defTabSz="914400" rtl="0" eaLnBrk="1" latinLnBrk="0" hangingPunct="1">
      <a:defRPr kern="1200">
        <a:solidFill>
          <a:schemeClr val="tx1"/>
        </a:solidFill>
        <a:latin typeface="Constantia" pitchFamily="18" charset="0"/>
        <a:ea typeface="+mn-ea"/>
        <a:cs typeface="+mn-cs"/>
      </a:defRPr>
    </a:lvl6pPr>
    <a:lvl7pPr marL="2743200" algn="l" defTabSz="914400" rtl="0" eaLnBrk="1" latinLnBrk="0" hangingPunct="1">
      <a:defRPr kern="1200">
        <a:solidFill>
          <a:schemeClr val="tx1"/>
        </a:solidFill>
        <a:latin typeface="Constantia" pitchFamily="18" charset="0"/>
        <a:ea typeface="+mn-ea"/>
        <a:cs typeface="+mn-cs"/>
      </a:defRPr>
    </a:lvl7pPr>
    <a:lvl8pPr marL="3200400" algn="l" defTabSz="914400" rtl="0" eaLnBrk="1" latinLnBrk="0" hangingPunct="1">
      <a:defRPr kern="1200">
        <a:solidFill>
          <a:schemeClr val="tx1"/>
        </a:solidFill>
        <a:latin typeface="Constantia" pitchFamily="18" charset="0"/>
        <a:ea typeface="+mn-ea"/>
        <a:cs typeface="+mn-cs"/>
      </a:defRPr>
    </a:lvl8pPr>
    <a:lvl9pPr marL="3657600" algn="l" defTabSz="914400" rtl="0" eaLnBrk="1" latinLnBrk="0" hangingPunct="1">
      <a:defRPr kern="1200">
        <a:solidFill>
          <a:schemeClr val="tx1"/>
        </a:solidFill>
        <a:latin typeface="Constantia"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63" Type="http://schemas.openxmlformats.org/officeDocument/2006/relationships/slide" Target="slides/slide62.xml"/><Relationship Id="rId159" Type="http://schemas.openxmlformats.org/officeDocument/2006/relationships/slide" Target="slides/slide158.xml"/><Relationship Id="rId170" Type="http://schemas.openxmlformats.org/officeDocument/2006/relationships/slide" Target="slides/slide169.xml"/><Relationship Id="rId226" Type="http://schemas.openxmlformats.org/officeDocument/2006/relationships/slide" Target="slides/slide225.xml"/><Relationship Id="rId268" Type="http://schemas.openxmlformats.org/officeDocument/2006/relationships/slide" Target="slides/slide267.xml"/><Relationship Id="rId32" Type="http://schemas.openxmlformats.org/officeDocument/2006/relationships/slide" Target="slides/slide31.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181" Type="http://schemas.openxmlformats.org/officeDocument/2006/relationships/slide" Target="slides/slide180.xml"/><Relationship Id="rId237" Type="http://schemas.openxmlformats.org/officeDocument/2006/relationships/slide" Target="slides/slide236.xml"/><Relationship Id="rId279" Type="http://schemas.openxmlformats.org/officeDocument/2006/relationships/slide" Target="slides/slide278.xml"/><Relationship Id="rId43" Type="http://schemas.openxmlformats.org/officeDocument/2006/relationships/slide" Target="slides/slide42.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269" Type="http://schemas.openxmlformats.org/officeDocument/2006/relationships/slide" Target="slides/slide268.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280" Type="http://schemas.openxmlformats.org/officeDocument/2006/relationships/slide" Target="slides/slide279.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slide" Target="slides/slide258.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249" Type="http://schemas.openxmlformats.org/officeDocument/2006/relationships/slide" Target="slides/slide248.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281" Type="http://schemas.openxmlformats.org/officeDocument/2006/relationships/slide" Target="slides/slide280.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39" Type="http://schemas.openxmlformats.org/officeDocument/2006/relationships/slide" Target="slides/slide238.xml"/><Relationship Id="rId250" Type="http://schemas.openxmlformats.org/officeDocument/2006/relationships/slide" Target="slides/slide249.xml"/><Relationship Id="rId271" Type="http://schemas.openxmlformats.org/officeDocument/2006/relationships/slide" Target="slides/slide270.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slide" Target="slides/slide228.xml"/><Relationship Id="rId240" Type="http://schemas.openxmlformats.org/officeDocument/2006/relationships/slide" Target="slides/slide239.xml"/><Relationship Id="rId261" Type="http://schemas.openxmlformats.org/officeDocument/2006/relationships/slide" Target="slides/slide260.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282" Type="http://schemas.openxmlformats.org/officeDocument/2006/relationships/slide" Target="slides/slide281.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230" Type="http://schemas.openxmlformats.org/officeDocument/2006/relationships/slide" Target="slides/slide229.xml"/><Relationship Id="rId251" Type="http://schemas.openxmlformats.org/officeDocument/2006/relationships/slide" Target="slides/slide250.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72" Type="http://schemas.openxmlformats.org/officeDocument/2006/relationships/slide" Target="slides/slide271.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95" Type="http://schemas.openxmlformats.org/officeDocument/2006/relationships/slide" Target="slides/slide194.xml"/><Relationship Id="rId209" Type="http://schemas.openxmlformats.org/officeDocument/2006/relationships/slide" Target="slides/slide208.xml"/><Relationship Id="rId220" Type="http://schemas.openxmlformats.org/officeDocument/2006/relationships/slide" Target="slides/slide219.xml"/><Relationship Id="rId241" Type="http://schemas.openxmlformats.org/officeDocument/2006/relationships/slide" Target="slides/slide24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262" Type="http://schemas.openxmlformats.org/officeDocument/2006/relationships/slide" Target="slides/slide261.xml"/><Relationship Id="rId283" Type="http://schemas.openxmlformats.org/officeDocument/2006/relationships/slide" Target="slides/slide282.xml"/><Relationship Id="rId78" Type="http://schemas.openxmlformats.org/officeDocument/2006/relationships/slide" Target="slides/slide77.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64" Type="http://schemas.openxmlformats.org/officeDocument/2006/relationships/slide" Target="slides/slide163.xml"/><Relationship Id="rId185" Type="http://schemas.openxmlformats.org/officeDocument/2006/relationships/slide" Target="slides/slide184.xml"/><Relationship Id="rId9" Type="http://schemas.openxmlformats.org/officeDocument/2006/relationships/slide" Target="slides/slide8.xml"/><Relationship Id="rId210" Type="http://schemas.openxmlformats.org/officeDocument/2006/relationships/slide" Target="slides/slide209.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273" Type="http://schemas.openxmlformats.org/officeDocument/2006/relationships/slide" Target="slides/slide272.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284" Type="http://schemas.openxmlformats.org/officeDocument/2006/relationships/slide" Target="slides/slide283.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4" Type="http://schemas.openxmlformats.org/officeDocument/2006/relationships/slide" Target="slides/slide273.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285" Type="http://schemas.openxmlformats.org/officeDocument/2006/relationships/presProps" Target="presProps.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275" Type="http://schemas.openxmlformats.org/officeDocument/2006/relationships/slide" Target="slides/slide274.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265" Type="http://schemas.openxmlformats.org/officeDocument/2006/relationships/slide" Target="slides/slide264.xml"/><Relationship Id="rId286" Type="http://schemas.openxmlformats.org/officeDocument/2006/relationships/viewProps" Target="viewProps.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255" Type="http://schemas.openxmlformats.org/officeDocument/2006/relationships/slide" Target="slides/slide254.xml"/><Relationship Id="rId276" Type="http://schemas.openxmlformats.org/officeDocument/2006/relationships/slide" Target="slides/slide275.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245" Type="http://schemas.openxmlformats.org/officeDocument/2006/relationships/slide" Target="slides/slide244.xml"/><Relationship Id="rId266" Type="http://schemas.openxmlformats.org/officeDocument/2006/relationships/slide" Target="slides/slide265.xml"/><Relationship Id="rId287" Type="http://schemas.openxmlformats.org/officeDocument/2006/relationships/theme" Target="theme/theme1.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256" Type="http://schemas.openxmlformats.org/officeDocument/2006/relationships/slide" Target="slides/slide255.xml"/><Relationship Id="rId277" Type="http://schemas.openxmlformats.org/officeDocument/2006/relationships/slide" Target="slides/slide27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 Id="rId190" Type="http://schemas.openxmlformats.org/officeDocument/2006/relationships/slide" Target="slides/slide189.xml"/><Relationship Id="rId204" Type="http://schemas.openxmlformats.org/officeDocument/2006/relationships/slide" Target="slides/slide203.xml"/><Relationship Id="rId225" Type="http://schemas.openxmlformats.org/officeDocument/2006/relationships/slide" Target="slides/slide224.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tableStyles" Target="tableStyles.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94" Type="http://schemas.openxmlformats.org/officeDocument/2006/relationships/slide" Target="slides/slide93.xml"/><Relationship Id="rId148" Type="http://schemas.openxmlformats.org/officeDocument/2006/relationships/slide" Target="slides/slide147.xml"/><Relationship Id="rId169" Type="http://schemas.openxmlformats.org/officeDocument/2006/relationships/slide" Target="slides/slide168.xml"/><Relationship Id="rId4" Type="http://schemas.openxmlformats.org/officeDocument/2006/relationships/slide" Target="slides/slide3.xml"/><Relationship Id="rId180" Type="http://schemas.openxmlformats.org/officeDocument/2006/relationships/slide" Target="slides/slide17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 Id="rId42" Type="http://schemas.openxmlformats.org/officeDocument/2006/relationships/slide" Target="slides/slide41.xml"/><Relationship Id="rId84" Type="http://schemas.openxmlformats.org/officeDocument/2006/relationships/slide" Target="slides/slide83.xml"/><Relationship Id="rId138" Type="http://schemas.openxmlformats.org/officeDocument/2006/relationships/slide" Target="slides/slide137.xml"/><Relationship Id="rId191" Type="http://schemas.openxmlformats.org/officeDocument/2006/relationships/slide" Target="slides/slide190.xml"/><Relationship Id="rId205" Type="http://schemas.openxmlformats.org/officeDocument/2006/relationships/slide" Target="slides/slide204.xml"/><Relationship Id="rId247" Type="http://schemas.openxmlformats.org/officeDocument/2006/relationships/slide" Target="slides/slide246.xml"/><Relationship Id="rId107" Type="http://schemas.openxmlformats.org/officeDocument/2006/relationships/slide" Target="slides/slide106.xml"/><Relationship Id="rId11" Type="http://schemas.openxmlformats.org/officeDocument/2006/relationships/slide" Target="slides/slide10.xml"/><Relationship Id="rId53" Type="http://schemas.openxmlformats.org/officeDocument/2006/relationships/slide" Target="slides/slide52.xml"/><Relationship Id="rId149" Type="http://schemas.openxmlformats.org/officeDocument/2006/relationships/slide" Target="slides/slide148.xml"/><Relationship Id="rId95" Type="http://schemas.openxmlformats.org/officeDocument/2006/relationships/slide" Target="slides/slide94.xml"/><Relationship Id="rId160" Type="http://schemas.openxmlformats.org/officeDocument/2006/relationships/slide" Target="slides/slide159.xml"/><Relationship Id="rId216" Type="http://schemas.openxmlformats.org/officeDocument/2006/relationships/slide" Target="slides/slide215.xml"/><Relationship Id="rId258" Type="http://schemas.openxmlformats.org/officeDocument/2006/relationships/slide" Target="slides/slide257.xml"/><Relationship Id="rId22" Type="http://schemas.openxmlformats.org/officeDocument/2006/relationships/slide" Target="slides/slide21.xml"/><Relationship Id="rId64" Type="http://schemas.openxmlformats.org/officeDocument/2006/relationships/slide" Target="slides/slide63.xml"/><Relationship Id="rId118" Type="http://schemas.openxmlformats.org/officeDocument/2006/relationships/slide" Target="slides/slide117.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fld id="{44AC53CF-9A19-4655-BA7B-4A462582AC4A}" type="datetimeFigureOut">
              <a:rPr lang="tr-TR"/>
              <a:pPr>
                <a:defRPr/>
              </a:pPr>
              <a:t>26.10.2017</a:t>
            </a:fld>
            <a:endParaRPr lang="tr-TR"/>
          </a:p>
        </p:txBody>
      </p:sp>
      <p:sp>
        <p:nvSpPr>
          <p:cNvPr id="5" name="18 Altbilgi Yer Tutucusu"/>
          <p:cNvSpPr>
            <a:spLocks noGrp="1"/>
          </p:cNvSpPr>
          <p:nvPr>
            <p:ph type="ftr" sz="quarter" idx="11"/>
          </p:nvPr>
        </p:nvSpPr>
        <p:spPr/>
        <p:txBody>
          <a:bodyPr/>
          <a:lstStyle>
            <a:lvl1pPr>
              <a:defRPr/>
            </a:lvl1pPr>
          </a:lstStyle>
          <a:p>
            <a:pPr>
              <a:defRPr/>
            </a:pPr>
            <a:endParaRPr lang="tr-T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fld id="{079DACF5-088F-4B09-A5A2-A5942D73D928}" type="slidenum">
              <a:rPr lang="tr-T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68FC1160-0005-4B9F-991B-654E0F8D8C9D}" type="datetimeFigureOut">
              <a:rPr lang="tr-TR"/>
              <a:pPr>
                <a:defRPr/>
              </a:pPr>
              <a:t>26.10.2017</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fld id="{E3285354-C8A6-4532-BB48-FF5ECE9DC04F}" type="slidenum">
              <a:rPr lang="tr-T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44E15D73-E9AE-4E3A-A2DE-8AF02D893C1F}" type="datetimeFigureOut">
              <a:rPr lang="tr-TR"/>
              <a:pPr>
                <a:defRPr/>
              </a:pPr>
              <a:t>26.10.2017</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fld id="{B98AB460-C5A0-4958-9EAD-5CFDAD400BD4}"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A5BC0865-A95F-4936-BDD3-2AB065E7BA90}" type="datetimeFigureOut">
              <a:rPr lang="tr-TR"/>
              <a:pPr>
                <a:defRPr/>
              </a:pPr>
              <a:t>26.10.2017</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fld id="{3BCCD5DD-3E19-4389-9366-085E92745092}" type="slidenum">
              <a:rPr lang="tr-T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D8A82972-03B0-4763-ACD8-1A061236A5D3}" type="datetimeFigureOut">
              <a:rPr lang="tr-TR"/>
              <a:pPr>
                <a:defRPr/>
              </a:pPr>
              <a:t>26.10.2017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fld id="{E68B93CE-B923-475E-966A-C46891A542A8}" type="slidenum">
              <a:rPr lang="tr-T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9437D912-4842-4EC9-8361-FF65B4EF3721}" type="datetimeFigureOut">
              <a:rPr lang="tr-TR"/>
              <a:pPr>
                <a:defRPr/>
              </a:pPr>
              <a:t>26.10.2017</a:t>
            </a:fld>
            <a:endParaRPr lang="tr-TR"/>
          </a:p>
        </p:txBody>
      </p:sp>
      <p:sp>
        <p:nvSpPr>
          <p:cNvPr id="6" name="21 Altbilgi Yer Tutucusu"/>
          <p:cNvSpPr>
            <a:spLocks noGrp="1"/>
          </p:cNvSpPr>
          <p:nvPr>
            <p:ph type="ftr" sz="quarter" idx="11"/>
          </p:nvPr>
        </p:nvSpPr>
        <p:spPr/>
        <p:txBody>
          <a:bodyPr/>
          <a:lstStyle>
            <a:lvl1pPr>
              <a:defRPr/>
            </a:lvl1pPr>
          </a:lstStyle>
          <a:p>
            <a:pPr>
              <a:defRPr/>
            </a:pPr>
            <a:endParaRPr lang="tr-TR"/>
          </a:p>
        </p:txBody>
      </p:sp>
      <p:sp>
        <p:nvSpPr>
          <p:cNvPr id="7" name="17 Slayt Numarası Yer Tutucusu"/>
          <p:cNvSpPr>
            <a:spLocks noGrp="1"/>
          </p:cNvSpPr>
          <p:nvPr>
            <p:ph type="sldNum" sz="quarter" idx="12"/>
          </p:nvPr>
        </p:nvSpPr>
        <p:spPr/>
        <p:txBody>
          <a:bodyPr/>
          <a:lstStyle>
            <a:lvl1pPr>
              <a:defRPr/>
            </a:lvl1pPr>
          </a:lstStyle>
          <a:p>
            <a:fld id="{7B4A42A1-387B-4407-8984-1F7C6F396CA2}" type="slidenum">
              <a:rPr lang="tr-T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fld id="{A0D2C343-6416-42A2-916F-E2CD24CEEDAF}" type="datetimeFigureOut">
              <a:rPr lang="tr-TR"/>
              <a:pPr>
                <a:defRPr/>
              </a:pPr>
              <a:t>26.10.2017</a:t>
            </a:fld>
            <a:endParaRPr lang="tr-TR"/>
          </a:p>
        </p:txBody>
      </p:sp>
      <p:sp>
        <p:nvSpPr>
          <p:cNvPr id="8" name="21 Altbilgi Yer Tutucusu"/>
          <p:cNvSpPr>
            <a:spLocks noGrp="1"/>
          </p:cNvSpPr>
          <p:nvPr>
            <p:ph type="ftr" sz="quarter" idx="11"/>
          </p:nvPr>
        </p:nvSpPr>
        <p:spPr/>
        <p:txBody>
          <a:bodyPr/>
          <a:lstStyle>
            <a:lvl1pPr>
              <a:defRPr/>
            </a:lvl1pPr>
          </a:lstStyle>
          <a:p>
            <a:pPr>
              <a:defRPr/>
            </a:pPr>
            <a:endParaRPr lang="tr-TR"/>
          </a:p>
        </p:txBody>
      </p:sp>
      <p:sp>
        <p:nvSpPr>
          <p:cNvPr id="9" name="17 Slayt Numarası Yer Tutucusu"/>
          <p:cNvSpPr>
            <a:spLocks noGrp="1"/>
          </p:cNvSpPr>
          <p:nvPr>
            <p:ph type="sldNum" sz="quarter" idx="12"/>
          </p:nvPr>
        </p:nvSpPr>
        <p:spPr/>
        <p:txBody>
          <a:bodyPr/>
          <a:lstStyle>
            <a:lvl1pPr>
              <a:defRPr/>
            </a:lvl1pPr>
          </a:lstStyle>
          <a:p>
            <a:fld id="{AB8E8049-A9A4-40AC-8A7E-5E3B6791E90F}" type="slidenum">
              <a:rPr lang="tr-T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fld id="{DDC1F43E-46E4-467A-95F8-3BD2660BF397}" type="datetimeFigureOut">
              <a:rPr lang="tr-TR"/>
              <a:pPr>
                <a:defRPr/>
              </a:pPr>
              <a:t>26.10.2017</a:t>
            </a:fld>
            <a:endParaRPr lang="tr-TR"/>
          </a:p>
        </p:txBody>
      </p:sp>
      <p:sp>
        <p:nvSpPr>
          <p:cNvPr id="4" name="21 Altbilgi Yer Tutucusu"/>
          <p:cNvSpPr>
            <a:spLocks noGrp="1"/>
          </p:cNvSpPr>
          <p:nvPr>
            <p:ph type="ftr" sz="quarter" idx="11"/>
          </p:nvPr>
        </p:nvSpPr>
        <p:spPr/>
        <p:txBody>
          <a:bodyPr/>
          <a:lstStyle>
            <a:lvl1pPr>
              <a:defRPr/>
            </a:lvl1pPr>
          </a:lstStyle>
          <a:p>
            <a:pPr>
              <a:defRPr/>
            </a:pPr>
            <a:endParaRPr lang="tr-TR"/>
          </a:p>
        </p:txBody>
      </p:sp>
      <p:sp>
        <p:nvSpPr>
          <p:cNvPr id="5" name="17 Slayt Numarası Yer Tutucusu"/>
          <p:cNvSpPr>
            <a:spLocks noGrp="1"/>
          </p:cNvSpPr>
          <p:nvPr>
            <p:ph type="sldNum" sz="quarter" idx="12"/>
          </p:nvPr>
        </p:nvSpPr>
        <p:spPr/>
        <p:txBody>
          <a:bodyPr/>
          <a:lstStyle>
            <a:lvl1pPr>
              <a:defRPr/>
            </a:lvl1pPr>
          </a:lstStyle>
          <a:p>
            <a:fld id="{DD25ECCF-57EE-4659-9B33-F1068C5A8424}" type="slidenum">
              <a:rPr lang="tr-T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7972AD6F-C29F-4492-A38E-4EBADB8A288E}" type="datetimeFigureOut">
              <a:rPr lang="tr-TR"/>
              <a:pPr>
                <a:defRPr/>
              </a:pPr>
              <a:t>26.10.2017</a:t>
            </a:fld>
            <a:endParaRPr lang="tr-TR"/>
          </a:p>
        </p:txBody>
      </p:sp>
      <p:sp>
        <p:nvSpPr>
          <p:cNvPr id="3" name="21 Altbilgi Yer Tutucusu"/>
          <p:cNvSpPr>
            <a:spLocks noGrp="1"/>
          </p:cNvSpPr>
          <p:nvPr>
            <p:ph type="ftr" sz="quarter" idx="11"/>
          </p:nvPr>
        </p:nvSpPr>
        <p:spPr/>
        <p:txBody>
          <a:bodyPr/>
          <a:lstStyle>
            <a:lvl1pPr>
              <a:defRPr/>
            </a:lvl1pPr>
          </a:lstStyle>
          <a:p>
            <a:pPr>
              <a:defRPr/>
            </a:pPr>
            <a:endParaRPr lang="tr-TR"/>
          </a:p>
        </p:txBody>
      </p:sp>
      <p:sp>
        <p:nvSpPr>
          <p:cNvPr id="4" name="17 Slayt Numarası Yer Tutucusu"/>
          <p:cNvSpPr>
            <a:spLocks noGrp="1"/>
          </p:cNvSpPr>
          <p:nvPr>
            <p:ph type="sldNum" sz="quarter" idx="12"/>
          </p:nvPr>
        </p:nvSpPr>
        <p:spPr/>
        <p:txBody>
          <a:bodyPr/>
          <a:lstStyle>
            <a:lvl1pPr>
              <a:defRPr/>
            </a:lvl1pPr>
          </a:lstStyle>
          <a:p>
            <a:fld id="{19A1D5D1-996A-4733-A546-A4F796FC4788}" type="slidenum">
              <a:rPr lang="tr-T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9F37E4C6-AD52-4DFE-988E-F330E637B287}" type="datetimeFigureOut">
              <a:rPr lang="tr-TR"/>
              <a:pPr>
                <a:defRPr/>
              </a:pPr>
              <a:t>26.10.2017</a:t>
            </a:fld>
            <a:endParaRPr lang="tr-TR"/>
          </a:p>
        </p:txBody>
      </p:sp>
      <p:sp>
        <p:nvSpPr>
          <p:cNvPr id="6" name="21 Altbilgi Yer Tutucusu"/>
          <p:cNvSpPr>
            <a:spLocks noGrp="1"/>
          </p:cNvSpPr>
          <p:nvPr>
            <p:ph type="ftr" sz="quarter" idx="11"/>
          </p:nvPr>
        </p:nvSpPr>
        <p:spPr/>
        <p:txBody>
          <a:bodyPr/>
          <a:lstStyle>
            <a:lvl1pPr>
              <a:defRPr/>
            </a:lvl1pPr>
          </a:lstStyle>
          <a:p>
            <a:pPr>
              <a:defRPr/>
            </a:pPr>
            <a:endParaRPr lang="tr-TR"/>
          </a:p>
        </p:txBody>
      </p:sp>
      <p:sp>
        <p:nvSpPr>
          <p:cNvPr id="7" name="17 Slayt Numarası Yer Tutucusu"/>
          <p:cNvSpPr>
            <a:spLocks noGrp="1"/>
          </p:cNvSpPr>
          <p:nvPr>
            <p:ph type="sldNum" sz="quarter" idx="12"/>
          </p:nvPr>
        </p:nvSpPr>
        <p:spPr/>
        <p:txBody>
          <a:bodyPr/>
          <a:lstStyle>
            <a:lvl1pPr>
              <a:defRPr/>
            </a:lvl1pPr>
          </a:lstStyle>
          <a:p>
            <a:fld id="{5C577AFB-52FB-432E-BB6A-A089D5B11E21}" type="slidenum">
              <a:rPr lang="tr-T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8 Tek Köşesi Kesik ve Yuvarlatılmış Dikdörtgen"/>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11 Dik Üçgen"/>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8"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2" name="1 Başlık"/>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fld id="{E0A7C4D0-0E48-4CE8-9D81-6F856F9C98C2}" type="datetimeFigureOut">
              <a:rPr lang="tr-TR"/>
              <a:pPr>
                <a:defRPr/>
              </a:pPr>
              <a:t>26.10.2017</a:t>
            </a:fld>
            <a:endParaRPr lang="tr-TR"/>
          </a:p>
        </p:txBody>
      </p:sp>
      <p:sp>
        <p:nvSpPr>
          <p:cNvPr id="10" name="5 Altbilgi Yer Tutucusu"/>
          <p:cNvSpPr>
            <a:spLocks noGrp="1"/>
          </p:cNvSpPr>
          <p:nvPr>
            <p:ph type="ftr" sz="quarter" idx="11"/>
          </p:nvPr>
        </p:nvSpPr>
        <p:spPr/>
        <p:txBody>
          <a:bodyPr/>
          <a:lstStyle>
            <a:lvl1pPr>
              <a:defRPr/>
            </a:lvl1pPr>
          </a:lstStyle>
          <a:p>
            <a:pPr>
              <a:defRPr/>
            </a:pPr>
            <a:endParaRPr lang="tr-TR"/>
          </a:p>
        </p:txBody>
      </p:sp>
      <p:sp>
        <p:nvSpPr>
          <p:cNvPr id="11" name="6 Slayt Numarası Yer Tutucusu"/>
          <p:cNvSpPr>
            <a:spLocks noGrp="1"/>
          </p:cNvSpPr>
          <p:nvPr>
            <p:ph type="sldNum" sz="quarter" idx="12"/>
          </p:nvPr>
        </p:nvSpPr>
        <p:spPr>
          <a:xfrm>
            <a:off x="8077200" y="6356350"/>
            <a:ext cx="609600" cy="365125"/>
          </a:xfrm>
        </p:spPr>
        <p:txBody>
          <a:bodyPr/>
          <a:lstStyle>
            <a:lvl1pPr>
              <a:defRPr/>
            </a:lvl1pPr>
          </a:lstStyle>
          <a:p>
            <a:fld id="{B2EC5C19-DD19-4E49-AA35-BD6283126CAA}" type="slidenum">
              <a:rPr lang="tr-T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8" name="7 Serbest Form"/>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28" name="8 Başlık Yer Tutucusu"/>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tr-TR" smtClean="0"/>
              <a:t>Asıl başlık stili için tıklatın</a:t>
            </a:r>
            <a:endParaRPr lang="en-US" smtClean="0"/>
          </a:p>
        </p:txBody>
      </p:sp>
      <p:sp>
        <p:nvSpPr>
          <p:cNvPr id="1029" name="29 Metin Yer Tutucusu"/>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D09A6C52-A4CD-477F-8A30-930C9D6EC085}" type="datetimeFigureOut">
              <a:rPr lang="tr-TR"/>
              <a:pPr>
                <a:defRPr/>
              </a:pPr>
              <a:t>26.10.2017</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fld id="{E2CD7573-44A8-4A75-8E56-02FC0D7CB54F}" type="slidenum">
              <a:rPr lang="tr-TR"/>
              <a:pPr/>
              <a:t>‹#›</a:t>
            </a:fld>
            <a:endParaRPr lang="tr-TR"/>
          </a:p>
        </p:txBody>
      </p:sp>
      <p:grpSp>
        <p:nvGrpSpPr>
          <p:cNvPr id="1033" name="1 Grup"/>
          <p:cNvGrpSpPr>
            <a:grpSpLocks/>
          </p:cNvGrpSpPr>
          <p:nvPr/>
        </p:nvGrpSpPr>
        <p:grpSpPr bwMode="auto">
          <a:xfrm>
            <a:off x="-19050" y="203200"/>
            <a:ext cx="9180513"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83" r:id="rId1"/>
    <p:sldLayoutId id="2147483675" r:id="rId2"/>
    <p:sldLayoutId id="2147483684" r:id="rId3"/>
    <p:sldLayoutId id="2147483676" r:id="rId4"/>
    <p:sldLayoutId id="2147483677" r:id="rId5"/>
    <p:sldLayoutId id="2147483678" r:id="rId6"/>
    <p:sldLayoutId id="2147483679" r:id="rId7"/>
    <p:sldLayoutId id="2147483680" r:id="rId8"/>
    <p:sldLayoutId id="2147483685" r:id="rId9"/>
    <p:sldLayoutId id="2147483681" r:id="rId10"/>
    <p:sldLayoutId id="2147483682"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gn="ctr" fontAlgn="auto">
              <a:spcAft>
                <a:spcPts val="0"/>
              </a:spcAft>
              <a:defRPr/>
            </a:pPr>
            <a:r>
              <a:rPr lang="tr-TR" dirty="0" smtClean="0"/>
              <a:t>Pazarlama Slaytları</a:t>
            </a:r>
            <a:endParaRPr lang="tr-TR" dirty="0"/>
          </a:p>
        </p:txBody>
      </p:sp>
      <p:sp>
        <p:nvSpPr>
          <p:cNvPr id="5123" name="2 Alt Başlık"/>
          <p:cNvSpPr>
            <a:spLocks noGrp="1"/>
          </p:cNvSpPr>
          <p:nvPr>
            <p:ph type="subTitle" idx="1"/>
          </p:nvPr>
        </p:nvSpPr>
        <p:spPr>
          <a:xfrm>
            <a:off x="533400" y="3228975"/>
            <a:ext cx="7854950" cy="1752600"/>
          </a:xfrm>
        </p:spPr>
        <p:txBody>
          <a:bodyPr/>
          <a:lstStyle/>
          <a:p>
            <a:pPr marR="0" algn="ctr"/>
            <a:r>
              <a:rPr lang="tr-TR" smtClean="0"/>
              <a:t>Hazırlayan: B. Türker PALAMUTÇUOĞLU</a:t>
            </a:r>
          </a:p>
          <a:p>
            <a:pPr marR="0" algn="ctr"/>
            <a:r>
              <a:rPr lang="tr-TR" smtClean="0"/>
              <a:t>KAYNAK: Mucuk, 2012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388" y="274638"/>
            <a:ext cx="8785225" cy="1143000"/>
          </a:xfrm>
        </p:spPr>
        <p:txBody>
          <a:bodyPr>
            <a:normAutofit fontScale="90000"/>
          </a:bodyPr>
          <a:lstStyle/>
          <a:p>
            <a:pPr fontAlgn="auto">
              <a:spcAft>
                <a:spcPts val="0"/>
              </a:spcAft>
              <a:defRPr/>
            </a:pPr>
            <a:r>
              <a:rPr lang="tr-TR" b="1" i="1" dirty="0" smtClean="0"/>
              <a:t>Modern Pazarlama </a:t>
            </a:r>
            <a:r>
              <a:rPr lang="tr-TR" b="1" i="1" smtClean="0"/>
              <a:t>Anlayışı Dönemi</a:t>
            </a:r>
            <a:endParaRPr lang="tr-TR" dirty="0"/>
          </a:p>
        </p:txBody>
      </p:sp>
      <p:sp>
        <p:nvSpPr>
          <p:cNvPr id="14339" name="2 İçerik Yer Tutucusu"/>
          <p:cNvSpPr>
            <a:spLocks noGrp="1"/>
          </p:cNvSpPr>
          <p:nvPr>
            <p:ph idx="1"/>
          </p:nvPr>
        </p:nvSpPr>
        <p:spPr>
          <a:xfrm>
            <a:off x="179388" y="1600200"/>
            <a:ext cx="8785225" cy="4525963"/>
          </a:xfrm>
        </p:spPr>
        <p:txBody>
          <a:bodyPr/>
          <a:lstStyle/>
          <a:p>
            <a:pPr marL="0" indent="531813" algn="just">
              <a:buFont typeface="Wingdings 2" pitchFamily="18" charset="2"/>
              <a:buNone/>
            </a:pPr>
            <a:r>
              <a:rPr lang="tr-TR" smtClean="0"/>
              <a:t>Modern pazarlama anlayışı, mal ve hizmetlerin pazarlanmasında </a:t>
            </a:r>
            <a:r>
              <a:rPr lang="tr-TR" b="1" smtClean="0"/>
              <a:t>tüketiciyi ve tüketici tatminini</a:t>
            </a:r>
            <a:r>
              <a:rPr lang="tr-TR" smtClean="0"/>
              <a:t> ön plana çıkartan bir yönetim felsefesidir. </a:t>
            </a:r>
          </a:p>
          <a:p>
            <a:pPr marL="0" indent="531813" algn="just">
              <a:buFont typeface="Wingdings 2" pitchFamily="18" charset="2"/>
              <a:buNone/>
            </a:pPr>
            <a:r>
              <a:rPr lang="tr-TR" smtClean="0"/>
              <a:t>Modern pazarlama anlayışına göre, bir işletme tüketici ihtiyaç ve isteklerini koordineli  veya birbirleriyle bütünleşmiş pazarlama çabalarıyla tatmin etmeli ve bu yoldan kendi amaçlarına ulaşmalıdır. </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1 Başlık"/>
          <p:cNvSpPr>
            <a:spLocks noGrp="1"/>
          </p:cNvSpPr>
          <p:nvPr>
            <p:ph type="title"/>
          </p:nvPr>
        </p:nvSpPr>
        <p:spPr/>
        <p:txBody>
          <a:bodyPr/>
          <a:lstStyle/>
          <a:p>
            <a:pPr algn="ctr"/>
            <a:r>
              <a:rPr lang="tr-TR" sz="3200" smtClean="0"/>
              <a:t>Bugünkü ve gelecekte oluşabilecek kültürel ve yapısal sorunlara ilişkin gözden geçirme</a:t>
            </a:r>
          </a:p>
        </p:txBody>
      </p:sp>
      <p:sp>
        <p:nvSpPr>
          <p:cNvPr id="106499" name="2 İçerik Yer Tutucusu"/>
          <p:cNvSpPr>
            <a:spLocks noGrp="1"/>
          </p:cNvSpPr>
          <p:nvPr>
            <p:ph idx="1"/>
          </p:nvPr>
        </p:nvSpPr>
        <p:spPr>
          <a:xfrm>
            <a:off x="179388" y="2133600"/>
            <a:ext cx="8785225" cy="4535488"/>
          </a:xfrm>
        </p:spPr>
        <p:txBody>
          <a:bodyPr/>
          <a:lstStyle/>
          <a:p>
            <a:r>
              <a:rPr lang="tr-TR" sz="1600" smtClean="0"/>
              <a:t>Firmanın bugünkü ve geleceğe ilişkin kültüründe gördüğünüz olumlu ve olumsuz manzara nasıl? </a:t>
            </a:r>
          </a:p>
          <a:p>
            <a:r>
              <a:rPr lang="tr-TR" sz="1600" smtClean="0"/>
              <a:t>Örgüt içindeki; iç politikalar ve güç çatışmaları, firmanın pazarlama faaliyetleri üzerinde ne gibi problemler oluşturabilir veya böyle bir durum söz konusu mu? </a:t>
            </a:r>
          </a:p>
          <a:p>
            <a:r>
              <a:rPr lang="tr-TR" sz="1600" smtClean="0"/>
              <a:t>Genel duruma bakıldığında, işletmenin pazarlama fonksiyonu diğer işletme fonksiyonlarına kıyasla ne durumda ve bir sıralama yapmak gerekirse pazarlama fonksiyonu ne düzeyde önemlidir? Pazarlama fonksiyonunun önemini ve yerini yükseltmek için ne gibi önlemler ve çalışmalar düşünülüyor?  </a:t>
            </a:r>
          </a:p>
          <a:p>
            <a:r>
              <a:rPr lang="tr-TR" sz="1600" smtClean="0"/>
              <a:t>Firmanın, tüm müşterilerine ilişkin yaptığı bilgilendirme ve bilinçlendirme çalışmaları(orientation) pazarlama faaliyetlerinizi nasıl etkiliyor?</a:t>
            </a:r>
          </a:p>
          <a:p>
            <a:r>
              <a:rPr lang="tr-TR" sz="1600" smtClean="0"/>
              <a:t>Firma uzun dönemli mi yoksa kısa dönemli mi planlama faaliyetlerini tercih ediyor? Bu tercihin pazarlama faaliyetleri üzerine etkisi nasıl olmaktadır?</a:t>
            </a:r>
          </a:p>
          <a:p>
            <a:r>
              <a:rPr lang="tr-TR" sz="1600" smtClean="0"/>
              <a:t>Şu anda, özellikle müşteri ile direkt kontakt halinde olan(satış elemanları,müşteri hizmetleri departmanı elemanları gibi) personelin motivasyonu ile ilgili olarak olumlu-olumsuz sonuçlar ve karşılaşılan problemler nelerdir?</a:t>
            </a:r>
          </a:p>
          <a:p>
            <a:endParaRPr lang="tr-TR" sz="1600" smtClean="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1 Başlık"/>
          <p:cNvSpPr>
            <a:spLocks noGrp="1"/>
          </p:cNvSpPr>
          <p:nvPr>
            <p:ph type="title"/>
          </p:nvPr>
        </p:nvSpPr>
        <p:spPr/>
        <p:txBody>
          <a:bodyPr/>
          <a:lstStyle/>
          <a:p>
            <a:pPr algn="ctr"/>
            <a:r>
              <a:rPr lang="tr-TR" smtClean="0"/>
              <a:t>Durum Analizi (SWOT Analizi)</a:t>
            </a:r>
          </a:p>
        </p:txBody>
      </p:sp>
      <p:sp>
        <p:nvSpPr>
          <p:cNvPr id="55298" name="2 İçerik Yer Tutucusu"/>
          <p:cNvSpPr>
            <a:spLocks noGrp="1"/>
          </p:cNvSpPr>
          <p:nvPr>
            <p:ph idx="1"/>
          </p:nvPr>
        </p:nvSpPr>
        <p:spPr/>
        <p:txBody>
          <a:bodyPr>
            <a:normAutofit fontScale="92500"/>
          </a:bodyPr>
          <a:lstStyle/>
          <a:p>
            <a:pPr marL="1588" indent="639763" algn="just" fontAlgn="auto">
              <a:spcAft>
                <a:spcPts val="0"/>
              </a:spcAft>
              <a:buClr>
                <a:schemeClr val="accent3"/>
              </a:buClr>
              <a:buFont typeface="Arial" charset="0"/>
              <a:buNone/>
              <a:defRPr/>
            </a:pPr>
            <a:r>
              <a:rPr lang="tr-TR" sz="2400" b="1" dirty="0" err="1" smtClean="0"/>
              <a:t>Strength</a:t>
            </a:r>
            <a:r>
              <a:rPr lang="tr-TR" sz="2400" b="1" dirty="0" smtClean="0"/>
              <a:t>, </a:t>
            </a:r>
            <a:r>
              <a:rPr lang="tr-TR" sz="2400" b="1" dirty="0" err="1" smtClean="0"/>
              <a:t>Weaknesses</a:t>
            </a:r>
            <a:r>
              <a:rPr lang="tr-TR" sz="2400" b="1" dirty="0" smtClean="0"/>
              <a:t>, </a:t>
            </a:r>
            <a:r>
              <a:rPr lang="tr-TR" sz="2400" b="1" dirty="0" err="1" smtClean="0"/>
              <a:t>Opportunities</a:t>
            </a:r>
            <a:r>
              <a:rPr lang="tr-TR" sz="2400" b="1" dirty="0" smtClean="0"/>
              <a:t>, </a:t>
            </a:r>
            <a:r>
              <a:rPr lang="tr-TR" sz="2400" b="1" dirty="0" err="1" smtClean="0"/>
              <a:t>Threats</a:t>
            </a:r>
            <a:r>
              <a:rPr lang="tr-TR" sz="2400" b="1" dirty="0" smtClean="0"/>
              <a:t> (SWOT)</a:t>
            </a:r>
          </a:p>
          <a:p>
            <a:pPr marL="1588" indent="639763" algn="just" fontAlgn="auto">
              <a:spcAft>
                <a:spcPts val="0"/>
              </a:spcAft>
              <a:buClr>
                <a:schemeClr val="accent3"/>
              </a:buClr>
              <a:buFont typeface="Arial" charset="0"/>
              <a:buNone/>
              <a:defRPr/>
            </a:pPr>
            <a:r>
              <a:rPr lang="tr-TR" sz="2400" dirty="0" smtClean="0"/>
              <a:t>Durum analizi işletmenin güçlü ve zayıf olduğu hususların tespit edilmesi ve dış çevreden kaynaklanan fırsat ve tehditlerin incelenmesidir. Pazarlama planlamasında önemli bir yeri vardır. </a:t>
            </a:r>
          </a:p>
          <a:p>
            <a:pPr marL="1588" indent="639763" algn="just" fontAlgn="auto">
              <a:spcAft>
                <a:spcPts val="0"/>
              </a:spcAft>
              <a:buClr>
                <a:schemeClr val="accent3"/>
              </a:buClr>
              <a:buFont typeface="Arial" charset="0"/>
              <a:buNone/>
              <a:defRPr/>
            </a:pPr>
            <a:r>
              <a:rPr lang="tr-TR" sz="2400" dirty="0" smtClean="0"/>
              <a:t>İşletmenin güçlü yönleri bilinirse bu yönler öne çıkartılarak rekabet avantajı sağlanabilir. Ayrıca, işletmenin zayıf yönleri bilinirse bu zayıflıkları giderecek önlemler düşünülebilir. </a:t>
            </a:r>
          </a:p>
          <a:p>
            <a:pPr marL="1588" indent="639763" algn="just" fontAlgn="auto">
              <a:spcAft>
                <a:spcPts val="0"/>
              </a:spcAft>
              <a:buClr>
                <a:schemeClr val="accent3"/>
              </a:buClr>
              <a:buFont typeface="Arial" charset="0"/>
              <a:buNone/>
              <a:defRPr/>
            </a:pPr>
            <a:r>
              <a:rPr lang="tr-TR" sz="2400" dirty="0" smtClean="0"/>
              <a:t>Dış çevrenin bize sunabileceği fırsatları tespit edebilirsek, bu fırsatları kazanca çevirebilir, işletme amaçlarına daha kolay ulaşabiliriz. Tehditleri bilmemiz de önlem alabilmek için son derece gereklidir.</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1 Başlık"/>
          <p:cNvSpPr>
            <a:spLocks noGrp="1"/>
          </p:cNvSpPr>
          <p:nvPr>
            <p:ph type="title"/>
          </p:nvPr>
        </p:nvSpPr>
        <p:spPr/>
        <p:txBody>
          <a:bodyPr/>
          <a:lstStyle/>
          <a:p>
            <a:pPr algn="ctr"/>
            <a:r>
              <a:rPr lang="tr-TR" smtClean="0"/>
              <a:t>Olası Güçlü (</a:t>
            </a:r>
            <a:r>
              <a:rPr lang="tr-TR" b="1" smtClean="0"/>
              <a:t>Strengths)</a:t>
            </a:r>
            <a:r>
              <a:rPr lang="tr-TR" smtClean="0"/>
              <a:t> Yönler</a:t>
            </a:r>
          </a:p>
        </p:txBody>
      </p:sp>
      <p:sp>
        <p:nvSpPr>
          <p:cNvPr id="56322" name="2 İçerik Yer Tutucusu"/>
          <p:cNvSpPr>
            <a:spLocks noGrp="1"/>
          </p:cNvSpPr>
          <p:nvPr>
            <p:ph idx="1"/>
          </p:nvPr>
        </p:nvSpPr>
        <p:spPr/>
        <p:txBody>
          <a:bodyPr>
            <a:normAutofit fontScale="92500" lnSpcReduction="20000"/>
          </a:bodyPr>
          <a:lstStyle/>
          <a:p>
            <a:pPr marL="274320" indent="-274320" algn="just" fontAlgn="auto">
              <a:spcAft>
                <a:spcPts val="0"/>
              </a:spcAft>
              <a:buClr>
                <a:schemeClr val="accent3"/>
              </a:buClr>
              <a:buFont typeface="Wingdings 2"/>
              <a:buChar char=""/>
              <a:defRPr/>
            </a:pPr>
            <a:r>
              <a:rPr lang="tr-TR" sz="2000" smtClean="0"/>
              <a:t>Finansal kaynakların bolluğu </a:t>
            </a:r>
          </a:p>
          <a:p>
            <a:pPr marL="274320" indent="-274320" algn="just" fontAlgn="auto">
              <a:spcAft>
                <a:spcPts val="0"/>
              </a:spcAft>
              <a:buClr>
                <a:schemeClr val="accent3"/>
              </a:buClr>
              <a:buFont typeface="Wingdings 2"/>
              <a:buChar char=""/>
              <a:defRPr/>
            </a:pPr>
            <a:r>
              <a:rPr lang="tr-TR" sz="2000" smtClean="0"/>
              <a:t>Rakiplerden farklı kılan yeterlilikler </a:t>
            </a:r>
          </a:p>
          <a:p>
            <a:pPr marL="274320" indent="-274320" algn="just" fontAlgn="auto">
              <a:spcAft>
                <a:spcPts val="0"/>
              </a:spcAft>
              <a:buClr>
                <a:schemeClr val="accent3"/>
              </a:buClr>
              <a:buFont typeface="Wingdings 2"/>
              <a:buChar char=""/>
              <a:defRPr/>
            </a:pPr>
            <a:r>
              <a:rPr lang="tr-TR" sz="2000" smtClean="0"/>
              <a:t>Pazarda lider olarak bilinme </a:t>
            </a:r>
          </a:p>
          <a:p>
            <a:pPr marL="274320" indent="-274320" algn="just" fontAlgn="auto">
              <a:spcAft>
                <a:spcPts val="0"/>
              </a:spcAft>
              <a:buClr>
                <a:schemeClr val="accent3"/>
              </a:buClr>
              <a:buFont typeface="Wingdings 2"/>
              <a:buChar char=""/>
              <a:defRPr/>
            </a:pPr>
            <a:r>
              <a:rPr lang="tr-TR" sz="2000" smtClean="0"/>
              <a:t>Ölçek ekonomileri </a:t>
            </a:r>
          </a:p>
          <a:p>
            <a:pPr marL="274320" indent="-274320" algn="just" fontAlgn="auto">
              <a:spcAft>
                <a:spcPts val="0"/>
              </a:spcAft>
              <a:buClr>
                <a:schemeClr val="accent3"/>
              </a:buClr>
              <a:buFont typeface="Wingdings 2"/>
              <a:buChar char=""/>
              <a:defRPr/>
            </a:pPr>
            <a:r>
              <a:rPr lang="tr-TR" sz="2000" smtClean="0"/>
              <a:t>Yeterli (Üstün) teknolojik olanaklar </a:t>
            </a:r>
          </a:p>
          <a:p>
            <a:pPr marL="274320" indent="-274320" algn="just" fontAlgn="auto">
              <a:spcAft>
                <a:spcPts val="0"/>
              </a:spcAft>
              <a:buClr>
                <a:schemeClr val="accent3"/>
              </a:buClr>
              <a:buFont typeface="Wingdings 2"/>
              <a:buChar char=""/>
              <a:defRPr/>
            </a:pPr>
            <a:r>
              <a:rPr lang="tr-TR" sz="2000" smtClean="0"/>
              <a:t>Düşük maliyet </a:t>
            </a:r>
          </a:p>
          <a:p>
            <a:pPr marL="274320" indent="-274320" algn="just" fontAlgn="auto">
              <a:spcAft>
                <a:spcPts val="0"/>
              </a:spcAft>
              <a:buClr>
                <a:schemeClr val="accent3"/>
              </a:buClr>
              <a:buFont typeface="Wingdings 2"/>
              <a:buChar char=""/>
              <a:defRPr/>
            </a:pPr>
            <a:r>
              <a:rPr lang="tr-TR" sz="2000" smtClean="0"/>
              <a:t>Kuvvetli pazar imajı </a:t>
            </a:r>
          </a:p>
          <a:p>
            <a:pPr marL="274320" indent="-274320" algn="just" fontAlgn="auto">
              <a:spcAft>
                <a:spcPts val="0"/>
              </a:spcAft>
              <a:buClr>
                <a:schemeClr val="accent3"/>
              </a:buClr>
              <a:buFont typeface="Wingdings 2"/>
              <a:buChar char=""/>
              <a:defRPr/>
            </a:pPr>
            <a:r>
              <a:rPr lang="tr-TR" sz="2000" smtClean="0"/>
              <a:t>Yöneticilerin üstün yetenekleri </a:t>
            </a:r>
          </a:p>
          <a:p>
            <a:pPr marL="274320" indent="-274320" algn="just" fontAlgn="auto">
              <a:spcAft>
                <a:spcPts val="0"/>
              </a:spcAft>
              <a:buClr>
                <a:schemeClr val="accent3"/>
              </a:buClr>
              <a:buFont typeface="Wingdings 2"/>
              <a:buChar char=""/>
              <a:defRPr/>
            </a:pPr>
            <a:r>
              <a:rPr lang="tr-TR" sz="2000" smtClean="0"/>
              <a:t>Daha iyi pazarlama yetenekleri </a:t>
            </a:r>
          </a:p>
          <a:p>
            <a:pPr marL="274320" indent="-274320" algn="just" fontAlgn="auto">
              <a:spcAft>
                <a:spcPts val="0"/>
              </a:spcAft>
              <a:buClr>
                <a:schemeClr val="accent3"/>
              </a:buClr>
              <a:buFont typeface="Wingdings 2"/>
              <a:buChar char=""/>
              <a:defRPr/>
            </a:pPr>
            <a:r>
              <a:rPr lang="tr-TR" sz="2000" smtClean="0"/>
              <a:t>Dikkat çeken ürün kalitesi </a:t>
            </a:r>
          </a:p>
          <a:p>
            <a:pPr marL="274320" indent="-274320" algn="just" fontAlgn="auto">
              <a:spcAft>
                <a:spcPts val="0"/>
              </a:spcAft>
              <a:buClr>
                <a:schemeClr val="accent3"/>
              </a:buClr>
              <a:buFont typeface="Wingdings 2"/>
              <a:buChar char=""/>
              <a:defRPr/>
            </a:pPr>
            <a:r>
              <a:rPr lang="tr-TR" sz="2000" smtClean="0"/>
              <a:t>Diğer firmalarla yapılan işbirliktelikleri </a:t>
            </a:r>
          </a:p>
          <a:p>
            <a:pPr marL="274320" indent="-274320" algn="just" fontAlgn="auto">
              <a:spcAft>
                <a:spcPts val="0"/>
              </a:spcAft>
              <a:buClr>
                <a:schemeClr val="accent3"/>
              </a:buClr>
              <a:buFont typeface="Wingdings 2"/>
              <a:buChar char=""/>
              <a:defRPr/>
            </a:pPr>
            <a:r>
              <a:rPr lang="tr-TR" sz="2000" smtClean="0"/>
              <a:t>Etkin dağıtım sistemi </a:t>
            </a:r>
          </a:p>
          <a:p>
            <a:pPr marL="274320" indent="-274320" algn="just" fontAlgn="auto">
              <a:spcAft>
                <a:spcPts val="0"/>
              </a:spcAft>
              <a:buClr>
                <a:schemeClr val="accent3"/>
              </a:buClr>
              <a:buFont typeface="Wingdings 2"/>
              <a:buChar char=""/>
              <a:defRPr/>
            </a:pPr>
            <a:r>
              <a:rPr lang="tr-TR" sz="2000" smtClean="0"/>
              <a:t>Çalışanların firmaya bağlılıkları </a:t>
            </a:r>
          </a:p>
          <a:p>
            <a:pPr marL="274320" indent="-274320" algn="just" fontAlgn="auto">
              <a:spcAft>
                <a:spcPts val="0"/>
              </a:spcAft>
              <a:buClr>
                <a:schemeClr val="accent3"/>
              </a:buClr>
              <a:buFont typeface="Arial" charset="0"/>
              <a:buNone/>
              <a:defRPr/>
            </a:pPr>
            <a:r>
              <a:rPr lang="tr-TR" sz="2000" smtClean="0"/>
              <a:t/>
            </a:r>
            <a:br>
              <a:rPr lang="tr-TR" sz="2000" smtClean="0"/>
            </a:br>
            <a:endParaRPr lang="tr-TR" sz="2000" smtClean="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1 Başlık"/>
          <p:cNvSpPr>
            <a:spLocks noGrp="1"/>
          </p:cNvSpPr>
          <p:nvPr>
            <p:ph type="title"/>
          </p:nvPr>
        </p:nvSpPr>
        <p:spPr/>
        <p:txBody>
          <a:bodyPr/>
          <a:lstStyle/>
          <a:p>
            <a:pPr algn="ctr"/>
            <a:r>
              <a:rPr lang="tr-TR" smtClean="0"/>
              <a:t>Olası Zayıf </a:t>
            </a:r>
            <a:r>
              <a:rPr lang="tr-TR" b="1" smtClean="0"/>
              <a:t>(Weaknesses) </a:t>
            </a:r>
            <a:r>
              <a:rPr lang="tr-TR" smtClean="0"/>
              <a:t>Yönler</a:t>
            </a:r>
          </a:p>
        </p:txBody>
      </p:sp>
      <p:sp>
        <p:nvSpPr>
          <p:cNvPr id="57346" name="2 İçerik Yer Tutucusu"/>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tr-TR" sz="2400" smtClean="0"/>
              <a:t>Stratejik istikamet yokluğu(olmayışı) </a:t>
            </a:r>
          </a:p>
          <a:p>
            <a:pPr marL="274320" indent="-274320" fontAlgn="auto">
              <a:spcAft>
                <a:spcPts val="0"/>
              </a:spcAft>
              <a:buClr>
                <a:schemeClr val="accent3"/>
              </a:buClr>
              <a:buFont typeface="Wingdings 2"/>
              <a:buChar char=""/>
              <a:defRPr/>
            </a:pPr>
            <a:r>
              <a:rPr lang="tr-TR" sz="2400" smtClean="0"/>
              <a:t>AR-GE için kısıtlı zaman ve bütçe ayrılması </a:t>
            </a:r>
          </a:p>
          <a:p>
            <a:pPr marL="274320" indent="-274320" fontAlgn="auto">
              <a:spcAft>
                <a:spcPts val="0"/>
              </a:spcAft>
              <a:buClr>
                <a:schemeClr val="accent3"/>
              </a:buClr>
              <a:buFont typeface="Wingdings 2"/>
              <a:buChar char=""/>
              <a:defRPr/>
            </a:pPr>
            <a:r>
              <a:rPr lang="tr-TR" sz="2400" smtClean="0"/>
              <a:t>Ürün hattı darlığı </a:t>
            </a:r>
          </a:p>
          <a:p>
            <a:pPr marL="274320" indent="-274320" fontAlgn="auto">
              <a:spcAft>
                <a:spcPts val="0"/>
              </a:spcAft>
              <a:buClr>
                <a:schemeClr val="accent3"/>
              </a:buClr>
              <a:buFont typeface="Wingdings 2"/>
              <a:buChar char=""/>
              <a:defRPr/>
            </a:pPr>
            <a:r>
              <a:rPr lang="tr-TR" sz="2400" smtClean="0"/>
              <a:t>Sınırlı dağıtım olanakları </a:t>
            </a:r>
          </a:p>
          <a:p>
            <a:pPr marL="274320" indent="-274320" fontAlgn="auto">
              <a:spcAft>
                <a:spcPts val="0"/>
              </a:spcAft>
              <a:buClr>
                <a:schemeClr val="accent3"/>
              </a:buClr>
              <a:buFont typeface="Wingdings 2"/>
              <a:buChar char=""/>
              <a:defRPr/>
            </a:pPr>
            <a:r>
              <a:rPr lang="tr-TR" sz="2400" smtClean="0"/>
              <a:t>Yüksek maliyet </a:t>
            </a:r>
          </a:p>
          <a:p>
            <a:pPr marL="274320" indent="-274320" fontAlgn="auto">
              <a:spcAft>
                <a:spcPts val="0"/>
              </a:spcAft>
              <a:buClr>
                <a:schemeClr val="accent3"/>
              </a:buClr>
              <a:buFont typeface="Wingdings 2"/>
              <a:buChar char=""/>
              <a:defRPr/>
            </a:pPr>
            <a:r>
              <a:rPr lang="tr-TR" sz="2400" smtClean="0"/>
              <a:t>Modası geçmiş ürünler </a:t>
            </a:r>
          </a:p>
          <a:p>
            <a:pPr marL="274320" indent="-274320" fontAlgn="auto">
              <a:spcAft>
                <a:spcPts val="0"/>
              </a:spcAft>
              <a:buClr>
                <a:schemeClr val="accent3"/>
              </a:buClr>
              <a:buFont typeface="Wingdings 2"/>
              <a:buChar char=""/>
              <a:defRPr/>
            </a:pPr>
            <a:r>
              <a:rPr lang="tr-TR" sz="2400" smtClean="0"/>
              <a:t>İçsel işletme faaliyetleri problemleri </a:t>
            </a:r>
          </a:p>
          <a:p>
            <a:pPr marL="274320" indent="-274320" fontAlgn="auto">
              <a:spcAft>
                <a:spcPts val="0"/>
              </a:spcAft>
              <a:buClr>
                <a:schemeClr val="accent3"/>
              </a:buClr>
              <a:buFont typeface="Wingdings 2"/>
              <a:buChar char=""/>
              <a:defRPr/>
            </a:pPr>
            <a:r>
              <a:rPr lang="tr-TR" sz="2400" smtClean="0"/>
              <a:t>Zayıf pazar imajı </a:t>
            </a:r>
          </a:p>
          <a:p>
            <a:pPr marL="274320" indent="-274320" fontAlgn="auto">
              <a:spcAft>
                <a:spcPts val="0"/>
              </a:spcAft>
              <a:buClr>
                <a:schemeClr val="accent3"/>
              </a:buClr>
              <a:buFont typeface="Wingdings 2"/>
              <a:buChar char=""/>
              <a:defRPr/>
            </a:pPr>
            <a:r>
              <a:rPr lang="tr-TR" sz="2400" smtClean="0"/>
              <a:t>Sınırlı pazarlama yetenekleri </a:t>
            </a:r>
          </a:p>
          <a:p>
            <a:pPr marL="274320" indent="-274320" fontAlgn="auto">
              <a:spcAft>
                <a:spcPts val="0"/>
              </a:spcAft>
              <a:buClr>
                <a:schemeClr val="accent3"/>
              </a:buClr>
              <a:buFont typeface="Wingdings 2"/>
              <a:buChar char=""/>
              <a:defRPr/>
            </a:pPr>
            <a:r>
              <a:rPr lang="tr-TR" sz="2400" smtClean="0"/>
              <a:t>Eğitimsiz çalışanlar</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1 Başlık"/>
          <p:cNvSpPr>
            <a:spLocks noGrp="1"/>
          </p:cNvSpPr>
          <p:nvPr>
            <p:ph type="title"/>
          </p:nvPr>
        </p:nvSpPr>
        <p:spPr/>
        <p:txBody>
          <a:bodyPr/>
          <a:lstStyle/>
          <a:p>
            <a:pPr algn="ctr"/>
            <a:r>
              <a:rPr lang="tr-TR" smtClean="0"/>
              <a:t>Olası Fırsatlar </a:t>
            </a:r>
            <a:r>
              <a:rPr lang="tr-TR" b="1" smtClean="0"/>
              <a:t>(Opportunities)</a:t>
            </a:r>
            <a:endParaRPr lang="tr-TR" smtClean="0"/>
          </a:p>
        </p:txBody>
      </p:sp>
      <p:sp>
        <p:nvSpPr>
          <p:cNvPr id="58370" name="2 İçerik Yer Tutucusu"/>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tr-TR" sz="2000" smtClean="0"/>
              <a:t>Hızlı büyüyen pazar </a:t>
            </a:r>
          </a:p>
          <a:p>
            <a:pPr marL="274320" indent="-274320" fontAlgn="auto">
              <a:spcAft>
                <a:spcPts val="0"/>
              </a:spcAft>
              <a:buClr>
                <a:schemeClr val="accent3"/>
              </a:buClr>
              <a:buFont typeface="Wingdings 2"/>
              <a:buChar char=""/>
              <a:defRPr/>
            </a:pPr>
            <a:r>
              <a:rPr lang="tr-TR" sz="2000" smtClean="0"/>
              <a:t>Rakip firmaların kendini beğenmişlikleri </a:t>
            </a:r>
          </a:p>
          <a:p>
            <a:pPr marL="274320" indent="-274320" fontAlgn="auto">
              <a:spcAft>
                <a:spcPts val="0"/>
              </a:spcAft>
              <a:buClr>
                <a:schemeClr val="accent3"/>
              </a:buClr>
              <a:buFont typeface="Wingdings 2"/>
              <a:buChar char=""/>
              <a:defRPr/>
            </a:pPr>
            <a:r>
              <a:rPr lang="tr-TR" sz="2000" smtClean="0"/>
              <a:t>Tüketici istek ve ihtiyaçlarındaki değişimler </a:t>
            </a:r>
          </a:p>
          <a:p>
            <a:pPr marL="274320" indent="-274320" fontAlgn="auto">
              <a:spcAft>
                <a:spcPts val="0"/>
              </a:spcAft>
              <a:buClr>
                <a:schemeClr val="accent3"/>
              </a:buClr>
              <a:buFont typeface="Wingdings 2"/>
              <a:buChar char=""/>
              <a:defRPr/>
            </a:pPr>
            <a:r>
              <a:rPr lang="tr-TR" sz="2000" smtClean="0"/>
              <a:t>Yabancı pazarların açılması </a:t>
            </a:r>
          </a:p>
          <a:p>
            <a:pPr marL="274320" indent="-274320" fontAlgn="auto">
              <a:spcAft>
                <a:spcPts val="0"/>
              </a:spcAft>
              <a:buClr>
                <a:schemeClr val="accent3"/>
              </a:buClr>
              <a:buFont typeface="Wingdings 2"/>
              <a:buChar char=""/>
              <a:defRPr/>
            </a:pPr>
            <a:r>
              <a:rPr lang="tr-TR" sz="2000" smtClean="0"/>
              <a:t>Rakip firmaların yaşadıkları aksilikler </a:t>
            </a:r>
          </a:p>
          <a:p>
            <a:pPr marL="274320" indent="-274320" fontAlgn="auto">
              <a:spcAft>
                <a:spcPts val="0"/>
              </a:spcAft>
              <a:buClr>
                <a:schemeClr val="accent3"/>
              </a:buClr>
              <a:buFont typeface="Wingdings 2"/>
              <a:buChar char=""/>
              <a:defRPr/>
            </a:pPr>
            <a:r>
              <a:rPr lang="tr-TR" sz="2000" smtClean="0"/>
              <a:t>Mevcut ürünlerin, yeni kulanım alanlarının keşfedilmesi </a:t>
            </a:r>
          </a:p>
          <a:p>
            <a:pPr marL="274320" indent="-274320" fontAlgn="auto">
              <a:spcAft>
                <a:spcPts val="0"/>
              </a:spcAft>
              <a:buClr>
                <a:schemeClr val="accent3"/>
              </a:buClr>
              <a:buFont typeface="Wingdings 2"/>
              <a:buChar char=""/>
              <a:defRPr/>
            </a:pPr>
            <a:r>
              <a:rPr lang="tr-TR" sz="2000" smtClean="0"/>
              <a:t>Ekonomik patlama </a:t>
            </a:r>
          </a:p>
          <a:p>
            <a:pPr marL="274320" indent="-274320" fontAlgn="auto">
              <a:spcAft>
                <a:spcPts val="0"/>
              </a:spcAft>
              <a:buClr>
                <a:schemeClr val="accent3"/>
              </a:buClr>
              <a:buFont typeface="Wingdings 2"/>
              <a:buChar char=""/>
              <a:defRPr/>
            </a:pPr>
            <a:r>
              <a:rPr lang="tr-TR" sz="2000" smtClean="0"/>
              <a:t>Demografik değişiklikler </a:t>
            </a:r>
          </a:p>
          <a:p>
            <a:pPr marL="274320" indent="-274320" fontAlgn="auto">
              <a:spcAft>
                <a:spcPts val="0"/>
              </a:spcAft>
              <a:buClr>
                <a:schemeClr val="accent3"/>
              </a:buClr>
              <a:buFont typeface="Wingdings 2"/>
              <a:buChar char=""/>
              <a:defRPr/>
            </a:pPr>
            <a:r>
              <a:rPr lang="tr-TR" sz="2000" smtClean="0"/>
              <a:t>İşbirliği arzusundaki diğer firmalar </a:t>
            </a:r>
          </a:p>
          <a:p>
            <a:pPr marL="274320" indent="-274320" fontAlgn="auto">
              <a:spcAft>
                <a:spcPts val="0"/>
              </a:spcAft>
              <a:buClr>
                <a:schemeClr val="accent3"/>
              </a:buClr>
              <a:buFont typeface="Wingdings 2"/>
              <a:buChar char=""/>
              <a:defRPr/>
            </a:pPr>
            <a:r>
              <a:rPr lang="tr-TR" sz="2000" smtClean="0"/>
              <a:t>Müşterinin markalar arasında gidip gelmeleri </a:t>
            </a:r>
          </a:p>
          <a:p>
            <a:pPr marL="274320" indent="-274320" fontAlgn="auto">
              <a:spcAft>
                <a:spcPts val="0"/>
              </a:spcAft>
              <a:buClr>
                <a:schemeClr val="accent3"/>
              </a:buClr>
              <a:buFont typeface="Wingdings 2"/>
              <a:buChar char=""/>
              <a:defRPr/>
            </a:pPr>
            <a:r>
              <a:rPr lang="tr-TR" sz="2000" smtClean="0"/>
              <a:t>İkame ürünlerin satışlarının düşmesi </a:t>
            </a:r>
          </a:p>
          <a:p>
            <a:pPr marL="274320" indent="-274320" fontAlgn="auto">
              <a:spcAft>
                <a:spcPts val="0"/>
              </a:spcAft>
              <a:buClr>
                <a:schemeClr val="accent3"/>
              </a:buClr>
              <a:buFont typeface="Wingdings 2"/>
              <a:buChar char=""/>
              <a:defRPr/>
            </a:pPr>
            <a:r>
              <a:rPr lang="tr-TR" sz="2000" smtClean="0"/>
              <a:t>Yeni dağıtım kanalları</a:t>
            </a:r>
          </a:p>
          <a:p>
            <a:pPr marL="274320" indent="-274320" fontAlgn="auto">
              <a:spcAft>
                <a:spcPts val="0"/>
              </a:spcAft>
              <a:buClr>
                <a:schemeClr val="accent3"/>
              </a:buClr>
              <a:buFont typeface="Wingdings 2"/>
              <a:buChar char=""/>
              <a:defRPr/>
            </a:pPr>
            <a:endParaRPr lang="tr-TR" sz="2000" smtClean="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1 Başlık"/>
          <p:cNvSpPr>
            <a:spLocks noGrp="1"/>
          </p:cNvSpPr>
          <p:nvPr>
            <p:ph type="title"/>
          </p:nvPr>
        </p:nvSpPr>
        <p:spPr/>
        <p:txBody>
          <a:bodyPr/>
          <a:lstStyle/>
          <a:p>
            <a:pPr algn="ctr"/>
            <a:r>
              <a:rPr lang="tr-TR" smtClean="0"/>
              <a:t>Olası Tehditler </a:t>
            </a:r>
            <a:r>
              <a:rPr lang="tr-TR" b="1" smtClean="0"/>
              <a:t>(Threats)</a:t>
            </a:r>
          </a:p>
        </p:txBody>
      </p:sp>
      <p:sp>
        <p:nvSpPr>
          <p:cNvPr id="59394" name="2 İçerik Yer Tutucusu"/>
          <p:cNvSpPr>
            <a:spLocks noGrp="1"/>
          </p:cNvSpPr>
          <p:nvPr>
            <p:ph idx="1"/>
          </p:nvPr>
        </p:nvSpPr>
        <p:spPr/>
        <p:txBody>
          <a:bodyPr>
            <a:normAutofit fontScale="92500" lnSpcReduction="10000"/>
          </a:bodyPr>
          <a:lstStyle/>
          <a:p>
            <a:pPr marL="274320" indent="-274320" fontAlgn="auto">
              <a:spcAft>
                <a:spcPts val="0"/>
              </a:spcAft>
              <a:buClr>
                <a:schemeClr val="accent3"/>
              </a:buClr>
              <a:buFont typeface="Wingdings 2"/>
              <a:buChar char=""/>
              <a:defRPr/>
            </a:pPr>
            <a:r>
              <a:rPr lang="tr-TR" sz="2400" smtClean="0"/>
              <a:t>Yabancı rakiplerin pazara girmesi </a:t>
            </a:r>
          </a:p>
          <a:p>
            <a:pPr marL="274320" indent="-274320" fontAlgn="auto">
              <a:spcAft>
                <a:spcPts val="0"/>
              </a:spcAft>
              <a:buClr>
                <a:schemeClr val="accent3"/>
              </a:buClr>
              <a:buFont typeface="Wingdings 2"/>
              <a:buChar char=""/>
              <a:defRPr/>
            </a:pPr>
            <a:r>
              <a:rPr lang="tr-TR" sz="2400" smtClean="0"/>
              <a:t>Yeni ikamelerin girişi </a:t>
            </a:r>
          </a:p>
          <a:p>
            <a:pPr marL="274320" indent="-274320" fontAlgn="auto">
              <a:spcAft>
                <a:spcPts val="0"/>
              </a:spcAft>
              <a:buClr>
                <a:schemeClr val="accent3"/>
              </a:buClr>
              <a:buFont typeface="Wingdings 2"/>
              <a:buChar char=""/>
              <a:defRPr/>
            </a:pPr>
            <a:r>
              <a:rPr lang="tr-TR" sz="2400" smtClean="0"/>
              <a:t>Ürün hayat seyrindeki düşüşler </a:t>
            </a:r>
          </a:p>
          <a:p>
            <a:pPr marL="274320" indent="-274320" fontAlgn="auto">
              <a:spcAft>
                <a:spcPts val="0"/>
              </a:spcAft>
              <a:buClr>
                <a:schemeClr val="accent3"/>
              </a:buClr>
              <a:buFont typeface="Wingdings 2"/>
              <a:buChar char=""/>
              <a:defRPr/>
            </a:pPr>
            <a:r>
              <a:rPr lang="tr-TR" sz="2400" smtClean="0"/>
              <a:t>Değişen müşteri istek ve ihtiyaçları </a:t>
            </a:r>
          </a:p>
          <a:p>
            <a:pPr marL="274320" indent="-274320" fontAlgn="auto">
              <a:spcAft>
                <a:spcPts val="0"/>
              </a:spcAft>
              <a:buClr>
                <a:schemeClr val="accent3"/>
              </a:buClr>
              <a:buFont typeface="Wingdings 2"/>
              <a:buChar char=""/>
              <a:defRPr/>
            </a:pPr>
            <a:r>
              <a:rPr lang="tr-TR" sz="2400" smtClean="0"/>
              <a:t>Rakip firmaların yeni stratejiler geliştirmeleri </a:t>
            </a:r>
          </a:p>
          <a:p>
            <a:pPr marL="274320" indent="-274320" fontAlgn="auto">
              <a:spcAft>
                <a:spcPts val="0"/>
              </a:spcAft>
              <a:buClr>
                <a:schemeClr val="accent3"/>
              </a:buClr>
              <a:buFont typeface="Wingdings 2"/>
              <a:buChar char=""/>
              <a:defRPr/>
            </a:pPr>
            <a:r>
              <a:rPr lang="tr-TR" sz="2400" smtClean="0"/>
              <a:t>Yeni yasal düzenlemelerin çıkması </a:t>
            </a:r>
          </a:p>
          <a:p>
            <a:pPr marL="274320" indent="-274320" fontAlgn="auto">
              <a:spcAft>
                <a:spcPts val="0"/>
              </a:spcAft>
              <a:buClr>
                <a:schemeClr val="accent3"/>
              </a:buClr>
              <a:buFont typeface="Wingdings 2"/>
              <a:buChar char=""/>
              <a:defRPr/>
            </a:pPr>
            <a:r>
              <a:rPr lang="tr-TR" sz="2400" smtClean="0"/>
              <a:t>Ekonomik durgunluk </a:t>
            </a:r>
          </a:p>
          <a:p>
            <a:pPr marL="274320" indent="-274320" fontAlgn="auto">
              <a:spcAft>
                <a:spcPts val="0"/>
              </a:spcAft>
              <a:buClr>
                <a:schemeClr val="accent3"/>
              </a:buClr>
              <a:buFont typeface="Wingdings 2"/>
              <a:buChar char=""/>
              <a:defRPr/>
            </a:pPr>
            <a:r>
              <a:rPr lang="tr-TR" sz="2400" smtClean="0"/>
              <a:t>Yeni teknolojiler </a:t>
            </a:r>
          </a:p>
          <a:p>
            <a:pPr marL="274320" indent="-274320" fontAlgn="auto">
              <a:spcAft>
                <a:spcPts val="0"/>
              </a:spcAft>
              <a:buClr>
                <a:schemeClr val="accent3"/>
              </a:buClr>
              <a:buFont typeface="Wingdings 2"/>
              <a:buChar char=""/>
              <a:defRPr/>
            </a:pPr>
            <a:r>
              <a:rPr lang="tr-TR" sz="2400" smtClean="0"/>
              <a:t>Demografik değişiklikler </a:t>
            </a:r>
          </a:p>
          <a:p>
            <a:pPr marL="274320" indent="-274320" fontAlgn="auto">
              <a:spcAft>
                <a:spcPts val="0"/>
              </a:spcAft>
              <a:buClr>
                <a:schemeClr val="accent3"/>
              </a:buClr>
              <a:buFont typeface="Wingdings 2"/>
              <a:buChar char=""/>
              <a:defRPr/>
            </a:pPr>
            <a:r>
              <a:rPr lang="tr-TR" sz="2400" smtClean="0"/>
              <a:t>Dış ticaret engelleri </a:t>
            </a:r>
          </a:p>
          <a:p>
            <a:pPr marL="274320" indent="-274320" fontAlgn="auto">
              <a:spcAft>
                <a:spcPts val="0"/>
              </a:spcAft>
              <a:buClr>
                <a:schemeClr val="accent3"/>
              </a:buClr>
              <a:buFont typeface="Wingdings 2"/>
              <a:buChar char=""/>
              <a:defRPr/>
            </a:pPr>
            <a:r>
              <a:rPr lang="tr-TR" sz="2400" smtClean="0"/>
              <a:t>İşbirliği yapılan firmanın zayıf performansı </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1 Başlık"/>
          <p:cNvSpPr>
            <a:spLocks noGrp="1"/>
          </p:cNvSpPr>
          <p:nvPr>
            <p:ph type="title"/>
          </p:nvPr>
        </p:nvSpPr>
        <p:spPr/>
        <p:txBody>
          <a:bodyPr/>
          <a:lstStyle/>
          <a:p>
            <a:pPr algn="ctr"/>
            <a:r>
              <a:rPr lang="tr-TR" smtClean="0"/>
              <a:t>Pazarlama Amaçları (Hedefleri)</a:t>
            </a:r>
          </a:p>
        </p:txBody>
      </p:sp>
      <p:sp>
        <p:nvSpPr>
          <p:cNvPr id="60418" name="2 İçerik Yer Tutucusu"/>
          <p:cNvSpPr>
            <a:spLocks noGrp="1"/>
          </p:cNvSpPr>
          <p:nvPr>
            <p:ph idx="1"/>
          </p:nvPr>
        </p:nvSpPr>
        <p:spPr/>
        <p:txBody>
          <a:bodyPr>
            <a:normAutofit lnSpcReduction="10000"/>
          </a:bodyPr>
          <a:lstStyle/>
          <a:p>
            <a:pPr marL="1588" indent="639763" algn="just" fontAlgn="auto">
              <a:spcAft>
                <a:spcPts val="0"/>
              </a:spcAft>
              <a:buClr>
                <a:schemeClr val="accent3"/>
              </a:buClr>
              <a:buFont typeface="Arial" charset="0"/>
              <a:buNone/>
              <a:defRPr/>
            </a:pPr>
            <a:r>
              <a:rPr lang="tr-TR" sz="2800" smtClean="0"/>
              <a:t>Durum analizi, işletmenin bugünkü durumunu ve “nereye gitmesi” gerektiğini gösterir. Hedefler zaman ve kaynaklar açısından ulaşılabilir hedefler olmalıdır. </a:t>
            </a:r>
          </a:p>
          <a:p>
            <a:pPr marL="1588" indent="639763" algn="just" fontAlgn="auto">
              <a:spcAft>
                <a:spcPts val="0"/>
              </a:spcAft>
              <a:buClr>
                <a:schemeClr val="accent3"/>
              </a:buClr>
              <a:buFont typeface="Arial" charset="0"/>
              <a:buNone/>
              <a:defRPr/>
            </a:pPr>
            <a:r>
              <a:rPr lang="tr-TR" sz="2800" smtClean="0"/>
              <a:t>Kuşkusuz, hedefler belirlenirken üst yönetimin benimsediği hedefler göz önünde tutulur.</a:t>
            </a:r>
          </a:p>
          <a:p>
            <a:pPr marL="1588" indent="639763" algn="just" fontAlgn="auto">
              <a:spcAft>
                <a:spcPts val="0"/>
              </a:spcAft>
              <a:buClr>
                <a:schemeClr val="accent3"/>
              </a:buClr>
              <a:buFont typeface="Arial" charset="0"/>
              <a:buNone/>
              <a:defRPr/>
            </a:pPr>
            <a:r>
              <a:rPr lang="tr-TR" sz="2800" smtClean="0"/>
              <a:t>Planda bir çok hedef belirlenebilir yada çok önemli birkaç hedefin belirlenmesiyle yetinilebilir. Örneğin, “gelecek yılda satışlar %15, giderler %8 arttırılacak ve yatırım yapılmayacaktır” gibi.</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1 Başlık"/>
          <p:cNvSpPr>
            <a:spLocks noGrp="1"/>
          </p:cNvSpPr>
          <p:nvPr>
            <p:ph type="title"/>
          </p:nvPr>
        </p:nvSpPr>
        <p:spPr/>
        <p:txBody>
          <a:bodyPr/>
          <a:lstStyle/>
          <a:p>
            <a:pPr algn="ctr"/>
            <a:r>
              <a:rPr lang="tr-TR" smtClean="0"/>
              <a:t>Pazarlama Stratejileri</a:t>
            </a:r>
          </a:p>
        </p:txBody>
      </p:sp>
      <p:sp>
        <p:nvSpPr>
          <p:cNvPr id="113667" name="2 İçerik Yer Tutucusu"/>
          <p:cNvSpPr>
            <a:spLocks noGrp="1"/>
          </p:cNvSpPr>
          <p:nvPr>
            <p:ph idx="1"/>
          </p:nvPr>
        </p:nvSpPr>
        <p:spPr/>
        <p:txBody>
          <a:bodyPr/>
          <a:lstStyle/>
          <a:p>
            <a:r>
              <a:rPr lang="tr-TR" sz="2400" smtClean="0"/>
              <a:t>Hedef Pazarların Belirlenmesi</a:t>
            </a:r>
          </a:p>
          <a:p>
            <a:r>
              <a:rPr lang="tr-TR" sz="2400" smtClean="0"/>
              <a:t>Pazarlama Karmasına İlişkin Stratejiler</a:t>
            </a:r>
          </a:p>
          <a:p>
            <a:pPr lvl="1"/>
            <a:r>
              <a:rPr lang="tr-TR" smtClean="0"/>
              <a:t>Ürün</a:t>
            </a:r>
          </a:p>
          <a:p>
            <a:pPr lvl="1"/>
            <a:r>
              <a:rPr lang="tr-TR" smtClean="0"/>
              <a:t>Fiyat</a:t>
            </a:r>
          </a:p>
          <a:p>
            <a:pPr lvl="1"/>
            <a:r>
              <a:rPr lang="tr-TR" smtClean="0"/>
              <a:t>Tutundurma</a:t>
            </a:r>
          </a:p>
          <a:p>
            <a:pPr lvl="1"/>
            <a:r>
              <a:rPr lang="tr-TR" smtClean="0"/>
              <a:t>Dağıtım</a:t>
            </a:r>
          </a:p>
          <a:p>
            <a:r>
              <a:rPr lang="tr-TR" sz="2400" smtClean="0"/>
              <a:t>Önemli Olabilecek Tüketici Tepkileri ve Rekabetçi Tepkiler</a:t>
            </a:r>
          </a:p>
          <a:p>
            <a:r>
              <a:rPr lang="tr-TR" sz="2400" smtClean="0"/>
              <a:t>Pazarlama Giderlerinin Belirlenmesi</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1 Başlık"/>
          <p:cNvSpPr>
            <a:spLocks noGrp="1"/>
          </p:cNvSpPr>
          <p:nvPr>
            <p:ph type="title"/>
          </p:nvPr>
        </p:nvSpPr>
        <p:spPr/>
        <p:txBody>
          <a:bodyPr/>
          <a:lstStyle/>
          <a:p>
            <a:pPr algn="ctr"/>
            <a:r>
              <a:rPr lang="tr-TR" smtClean="0"/>
              <a:t>Hedef Pazarların Belirlenmesi</a:t>
            </a:r>
          </a:p>
        </p:txBody>
      </p:sp>
      <p:sp>
        <p:nvSpPr>
          <p:cNvPr id="3" name="2 İçerik Yer Tutucusu"/>
          <p:cNvSpPr>
            <a:spLocks noGrp="1"/>
          </p:cNvSpPr>
          <p:nvPr>
            <p:ph idx="1"/>
          </p:nvPr>
        </p:nvSpPr>
        <p:spPr>
          <a:xfrm>
            <a:off x="179388" y="1989138"/>
            <a:ext cx="8785225" cy="4137025"/>
          </a:xfrm>
        </p:spPr>
        <p:txBody>
          <a:bodyPr>
            <a:normAutofit/>
          </a:bodyPr>
          <a:lstStyle/>
          <a:p>
            <a:pPr marL="1588" indent="639763" algn="just" fontAlgn="auto">
              <a:spcAft>
                <a:spcPts val="0"/>
              </a:spcAft>
              <a:buClr>
                <a:schemeClr val="accent3"/>
              </a:buClr>
              <a:buFont typeface="Arial" charset="0"/>
              <a:buNone/>
              <a:defRPr/>
            </a:pPr>
            <a:r>
              <a:rPr lang="tr-TR" sz="1800" dirty="0" smtClean="0"/>
              <a:t>Her pazarın ve pazar diliminin analizi sonucunda faaliyet gösterilecek hedef Pazar yada hedef pazarlar belirlenir. </a:t>
            </a:r>
          </a:p>
          <a:p>
            <a:pPr marL="1588" indent="639763" algn="just" fontAlgn="auto">
              <a:spcAft>
                <a:spcPts val="0"/>
              </a:spcAft>
              <a:buClr>
                <a:schemeClr val="accent3"/>
              </a:buClr>
              <a:buFont typeface="Arial" charset="0"/>
              <a:buNone/>
              <a:defRPr/>
            </a:pPr>
            <a:r>
              <a:rPr lang="tr-TR" sz="1800" dirty="0" smtClean="0"/>
              <a:t>Seçilen hedef pazarların çeşitli özelliklerine pazarlama planında yer verilmesi gerekir :</a:t>
            </a:r>
          </a:p>
          <a:p>
            <a:pPr marL="274320" indent="-274320" fontAlgn="auto">
              <a:spcAft>
                <a:spcPts val="0"/>
              </a:spcAft>
              <a:buClr>
                <a:schemeClr val="accent3"/>
              </a:buClr>
              <a:buFont typeface="Wingdings 2"/>
              <a:buChar char=""/>
              <a:defRPr/>
            </a:pPr>
            <a:r>
              <a:rPr lang="tr-TR" sz="1800" dirty="0" smtClean="0"/>
              <a:t>Demografik özellikler </a:t>
            </a:r>
          </a:p>
          <a:p>
            <a:pPr marL="274320" indent="-274320" fontAlgn="auto">
              <a:spcAft>
                <a:spcPts val="0"/>
              </a:spcAft>
              <a:buClr>
                <a:schemeClr val="accent3"/>
              </a:buClr>
              <a:buFont typeface="Wingdings 2"/>
              <a:buChar char=""/>
              <a:defRPr/>
            </a:pPr>
            <a:r>
              <a:rPr lang="tr-TR" sz="1800" dirty="0" smtClean="0"/>
              <a:t>Coğrafi özellikler </a:t>
            </a:r>
          </a:p>
          <a:p>
            <a:pPr marL="274320" indent="-274320" fontAlgn="auto">
              <a:spcAft>
                <a:spcPts val="0"/>
              </a:spcAft>
              <a:buClr>
                <a:schemeClr val="accent3"/>
              </a:buClr>
              <a:buFont typeface="Wingdings 2"/>
              <a:buChar char=""/>
              <a:defRPr/>
            </a:pPr>
            <a:r>
              <a:rPr lang="tr-TR" sz="1800" dirty="0" smtClean="0"/>
              <a:t>Psikolojik özellikler  </a:t>
            </a:r>
          </a:p>
          <a:p>
            <a:pPr marL="274320" indent="-274320" fontAlgn="auto">
              <a:spcAft>
                <a:spcPts val="0"/>
              </a:spcAft>
              <a:buClr>
                <a:schemeClr val="accent3"/>
              </a:buClr>
              <a:buFont typeface="Wingdings 2"/>
              <a:buChar char=""/>
              <a:defRPr/>
            </a:pPr>
            <a:r>
              <a:rPr lang="tr-TR" sz="1800" dirty="0" smtClean="0"/>
              <a:t>Temel ihtiyaçlar ve fayda araştırması </a:t>
            </a:r>
          </a:p>
          <a:p>
            <a:pPr marL="274320" indent="-274320" fontAlgn="auto">
              <a:spcAft>
                <a:spcPts val="0"/>
              </a:spcAft>
              <a:buClr>
                <a:schemeClr val="accent3"/>
              </a:buClr>
              <a:buFont typeface="Wingdings 2"/>
              <a:buChar char=""/>
              <a:defRPr/>
            </a:pPr>
            <a:r>
              <a:rPr lang="tr-TR" sz="1800" dirty="0" err="1" smtClean="0"/>
              <a:t>Satınalma</a:t>
            </a:r>
            <a:r>
              <a:rPr lang="tr-TR" sz="1800" dirty="0" smtClean="0"/>
              <a:t>/alışveriş özellikleri </a:t>
            </a:r>
          </a:p>
          <a:p>
            <a:pPr marL="274320" indent="-274320" fontAlgn="auto">
              <a:spcAft>
                <a:spcPts val="0"/>
              </a:spcAft>
              <a:buClr>
                <a:schemeClr val="accent3"/>
              </a:buClr>
              <a:buFont typeface="Wingdings 2"/>
              <a:buChar char=""/>
              <a:defRPr/>
            </a:pPr>
            <a:r>
              <a:rPr lang="tr-TR" sz="1800" dirty="0" smtClean="0"/>
              <a:t>Tüketim/kullanım özellikleri </a:t>
            </a:r>
          </a:p>
          <a:p>
            <a:pPr marL="1588" indent="639763" algn="just" fontAlgn="auto">
              <a:spcAft>
                <a:spcPts val="0"/>
              </a:spcAft>
              <a:buClr>
                <a:schemeClr val="accent3"/>
              </a:buClr>
              <a:buFont typeface="Arial" charset="0"/>
              <a:buNone/>
              <a:defRPr/>
            </a:pPr>
            <a:endParaRPr lang="tr-TR" sz="1800"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1 Başlık"/>
          <p:cNvSpPr>
            <a:spLocks noGrp="1"/>
          </p:cNvSpPr>
          <p:nvPr>
            <p:ph type="title"/>
          </p:nvPr>
        </p:nvSpPr>
        <p:spPr>
          <a:xfrm>
            <a:off x="457200" y="704850"/>
            <a:ext cx="8229600" cy="852488"/>
          </a:xfrm>
        </p:spPr>
        <p:txBody>
          <a:bodyPr/>
          <a:lstStyle/>
          <a:p>
            <a:pPr algn="ctr"/>
            <a:r>
              <a:rPr lang="tr-TR" smtClean="0"/>
              <a:t>Pazarlama Karması</a:t>
            </a:r>
          </a:p>
        </p:txBody>
      </p:sp>
      <p:sp>
        <p:nvSpPr>
          <p:cNvPr id="3" name="2 İçerik Yer Tutucusu"/>
          <p:cNvSpPr>
            <a:spLocks noGrp="1"/>
          </p:cNvSpPr>
          <p:nvPr>
            <p:ph idx="1"/>
          </p:nvPr>
        </p:nvSpPr>
        <p:spPr>
          <a:xfrm>
            <a:off x="179388" y="1600200"/>
            <a:ext cx="8713787" cy="4525963"/>
          </a:xfrm>
        </p:spPr>
        <p:txBody>
          <a:bodyPr>
            <a:normAutofit/>
          </a:bodyPr>
          <a:lstStyle/>
          <a:p>
            <a:pPr marL="1588" indent="557213" algn="just" fontAlgn="auto">
              <a:spcAft>
                <a:spcPts val="0"/>
              </a:spcAft>
              <a:buClr>
                <a:schemeClr val="accent3"/>
              </a:buClr>
              <a:buFont typeface="Arial" charset="0"/>
              <a:buNone/>
              <a:defRPr/>
            </a:pPr>
            <a:r>
              <a:rPr lang="tr-TR" sz="2400" dirty="0" smtClean="0"/>
              <a:t>Seçilen her hedef pazar için, tüketici ihtiyacını karşılayacak bir pazarlama karması oluşturulur.</a:t>
            </a:r>
          </a:p>
          <a:p>
            <a:pPr marL="1588" indent="557213" algn="just" fontAlgn="auto">
              <a:spcAft>
                <a:spcPts val="0"/>
              </a:spcAft>
              <a:buClr>
                <a:schemeClr val="accent3"/>
              </a:buClr>
              <a:buFont typeface="Arial" charset="0"/>
              <a:buNone/>
              <a:defRPr/>
            </a:pPr>
            <a:endParaRPr lang="tr-TR" sz="2400" dirty="0" smtClean="0"/>
          </a:p>
          <a:p>
            <a:pPr marL="274320" indent="-274320" fontAlgn="auto">
              <a:spcAft>
                <a:spcPts val="0"/>
              </a:spcAft>
              <a:buClr>
                <a:schemeClr val="accent3"/>
              </a:buClr>
              <a:buFont typeface="Wingdings 2"/>
              <a:buChar char=""/>
              <a:defRPr/>
            </a:pPr>
            <a:r>
              <a:rPr lang="tr-TR" sz="2400" dirty="0" smtClean="0"/>
              <a:t>Ürün (</a:t>
            </a:r>
            <a:r>
              <a:rPr lang="tr-TR" sz="2400" dirty="0" err="1" smtClean="0"/>
              <a:t>Product</a:t>
            </a:r>
            <a:r>
              <a:rPr lang="tr-TR" sz="2400" dirty="0" smtClean="0"/>
              <a:t>)</a:t>
            </a:r>
            <a:br>
              <a:rPr lang="tr-TR" sz="2400" dirty="0" smtClean="0"/>
            </a:br>
            <a:endParaRPr lang="tr-TR" sz="2400" dirty="0" smtClean="0"/>
          </a:p>
          <a:p>
            <a:pPr marL="274320" indent="-274320" fontAlgn="auto">
              <a:spcAft>
                <a:spcPts val="0"/>
              </a:spcAft>
              <a:buClr>
                <a:schemeClr val="accent3"/>
              </a:buClr>
              <a:buFont typeface="Wingdings 2"/>
              <a:buChar char=""/>
              <a:defRPr/>
            </a:pPr>
            <a:r>
              <a:rPr lang="tr-TR" sz="2400" dirty="0" smtClean="0"/>
              <a:t>Fiyatlandırma (</a:t>
            </a:r>
            <a:r>
              <a:rPr lang="tr-TR" sz="2400" dirty="0" err="1" smtClean="0"/>
              <a:t>Price</a:t>
            </a:r>
            <a:r>
              <a:rPr lang="tr-TR" sz="2400" dirty="0" smtClean="0"/>
              <a:t>)</a:t>
            </a:r>
            <a:br>
              <a:rPr lang="tr-TR" sz="2400" dirty="0" smtClean="0"/>
            </a:br>
            <a:endParaRPr lang="tr-TR" sz="2400" dirty="0" smtClean="0"/>
          </a:p>
          <a:p>
            <a:pPr marL="274320" indent="-274320" fontAlgn="auto">
              <a:spcAft>
                <a:spcPts val="0"/>
              </a:spcAft>
              <a:buClr>
                <a:schemeClr val="accent3"/>
              </a:buClr>
              <a:buFont typeface="Wingdings 2"/>
              <a:buChar char=""/>
              <a:defRPr/>
            </a:pPr>
            <a:r>
              <a:rPr lang="tr-TR" sz="2400" dirty="0" smtClean="0"/>
              <a:t>Tutundurma (</a:t>
            </a:r>
            <a:r>
              <a:rPr lang="tr-TR" sz="2400" dirty="0" err="1" smtClean="0"/>
              <a:t>Promotion</a:t>
            </a:r>
            <a:r>
              <a:rPr lang="tr-TR" sz="2400" dirty="0" smtClean="0"/>
              <a:t>)</a:t>
            </a:r>
          </a:p>
          <a:p>
            <a:pPr marL="274320" indent="-274320" fontAlgn="auto">
              <a:spcAft>
                <a:spcPts val="0"/>
              </a:spcAft>
              <a:buClr>
                <a:schemeClr val="accent3"/>
              </a:buClr>
              <a:buFont typeface="Wingdings 2"/>
              <a:buChar char=""/>
              <a:defRPr/>
            </a:pPr>
            <a:endParaRPr lang="tr-TR" sz="2400" dirty="0" smtClean="0"/>
          </a:p>
          <a:p>
            <a:pPr marL="274320" indent="-274320" fontAlgn="auto">
              <a:spcAft>
                <a:spcPts val="0"/>
              </a:spcAft>
              <a:buClr>
                <a:schemeClr val="accent3"/>
              </a:buClr>
              <a:buFont typeface="Wingdings 2"/>
              <a:buChar char=""/>
              <a:defRPr/>
            </a:pPr>
            <a:r>
              <a:rPr lang="tr-TR" sz="2400" dirty="0" smtClean="0"/>
              <a:t>Dağıtım (</a:t>
            </a:r>
            <a:r>
              <a:rPr lang="tr-TR" sz="2400" dirty="0" err="1" smtClean="0"/>
              <a:t>Place</a:t>
            </a:r>
            <a:r>
              <a:rPr lang="tr-TR" sz="2400" dirty="0" smtClean="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Modern Pazarlama Anlayışının Unsurları</a:t>
            </a:r>
            <a:endParaRPr lang="tr-TR" dirty="0"/>
          </a:p>
        </p:txBody>
      </p:sp>
      <p:sp>
        <p:nvSpPr>
          <p:cNvPr id="15363" name="2 İçerik Yer Tutucusu"/>
          <p:cNvSpPr>
            <a:spLocks noGrp="1"/>
          </p:cNvSpPr>
          <p:nvPr>
            <p:ph idx="1"/>
          </p:nvPr>
        </p:nvSpPr>
        <p:spPr/>
        <p:txBody>
          <a:bodyPr/>
          <a:lstStyle/>
          <a:p>
            <a:r>
              <a:rPr lang="tr-TR" smtClean="0"/>
              <a:t>Tüketiciye yönelik tutum</a:t>
            </a:r>
          </a:p>
          <a:p>
            <a:r>
              <a:rPr lang="tr-TR" smtClean="0"/>
              <a:t>Bütünleşmiş (koordineli) pazarlama çabaları</a:t>
            </a:r>
          </a:p>
          <a:p>
            <a:r>
              <a:rPr lang="tr-TR" smtClean="0"/>
              <a:t>Uzun dönemde kârlılık</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1 Başlık"/>
          <p:cNvSpPr>
            <a:spLocks noGrp="1"/>
          </p:cNvSpPr>
          <p:nvPr>
            <p:ph type="title"/>
          </p:nvPr>
        </p:nvSpPr>
        <p:spPr>
          <a:xfrm>
            <a:off x="457200" y="704850"/>
            <a:ext cx="8229600" cy="852488"/>
          </a:xfrm>
        </p:spPr>
        <p:txBody>
          <a:bodyPr/>
          <a:lstStyle/>
          <a:p>
            <a:pPr algn="ctr"/>
            <a:r>
              <a:rPr lang="tr-TR" smtClean="0"/>
              <a:t>Ürün (Product)</a:t>
            </a:r>
          </a:p>
        </p:txBody>
      </p:sp>
      <p:sp>
        <p:nvSpPr>
          <p:cNvPr id="116739" name="2 İçerik Yer Tutucusu"/>
          <p:cNvSpPr>
            <a:spLocks noGrp="1"/>
          </p:cNvSpPr>
          <p:nvPr>
            <p:ph idx="1"/>
          </p:nvPr>
        </p:nvSpPr>
        <p:spPr>
          <a:xfrm>
            <a:off x="179388" y="1600200"/>
            <a:ext cx="8713787" cy="4525963"/>
          </a:xfrm>
        </p:spPr>
        <p:txBody>
          <a:bodyPr/>
          <a:lstStyle/>
          <a:p>
            <a:pPr algn="just"/>
            <a:r>
              <a:rPr lang="tr-TR" smtClean="0"/>
              <a:t>En belirgin özelliklerin ve yararların belirlenmesi </a:t>
            </a:r>
          </a:p>
          <a:p>
            <a:r>
              <a:rPr lang="tr-TR" smtClean="0"/>
              <a:t>Rekabetçi ürünlerden ayırt etme</a:t>
            </a:r>
          </a:p>
          <a:p>
            <a:r>
              <a:rPr lang="tr-TR" smtClean="0"/>
              <a:t>Müşteri servis stratejilerinin elemanları </a:t>
            </a:r>
          </a:p>
          <a:p>
            <a:r>
              <a:rPr lang="tr-TR" smtClean="0"/>
              <a:t>Marka adı ve paketleme </a:t>
            </a:r>
          </a:p>
          <a:p>
            <a:r>
              <a:rPr lang="tr-TR" smtClean="0"/>
              <a:t>Tamamlayıcı ürünler </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1 Başlık"/>
          <p:cNvSpPr>
            <a:spLocks noGrp="1"/>
          </p:cNvSpPr>
          <p:nvPr>
            <p:ph type="title"/>
          </p:nvPr>
        </p:nvSpPr>
        <p:spPr/>
        <p:txBody>
          <a:bodyPr/>
          <a:lstStyle/>
          <a:p>
            <a:pPr algn="ctr"/>
            <a:r>
              <a:rPr lang="tr-TR" smtClean="0"/>
              <a:t>Fiyatlandırma (Price)</a:t>
            </a:r>
          </a:p>
        </p:txBody>
      </p:sp>
      <p:sp>
        <p:nvSpPr>
          <p:cNvPr id="117763" name="2 İçerik Yer Tutucusu"/>
          <p:cNvSpPr>
            <a:spLocks noGrp="1"/>
          </p:cNvSpPr>
          <p:nvPr>
            <p:ph idx="1"/>
          </p:nvPr>
        </p:nvSpPr>
        <p:spPr/>
        <p:txBody>
          <a:bodyPr/>
          <a:lstStyle/>
          <a:p>
            <a:r>
              <a:rPr lang="tr-TR" smtClean="0"/>
              <a:t>Birim başına maliyetin tanımı </a:t>
            </a:r>
          </a:p>
          <a:p>
            <a:r>
              <a:rPr lang="tr-TR" smtClean="0"/>
              <a:t>Fiyatlandırmanın amaçları </a:t>
            </a:r>
          </a:p>
          <a:p>
            <a:r>
              <a:rPr lang="tr-TR" smtClean="0"/>
              <a:t>İndirim politikası </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1 Başlık"/>
          <p:cNvSpPr>
            <a:spLocks noGrp="1"/>
          </p:cNvSpPr>
          <p:nvPr>
            <p:ph type="title"/>
          </p:nvPr>
        </p:nvSpPr>
        <p:spPr>
          <a:xfrm>
            <a:off x="457200" y="704850"/>
            <a:ext cx="8229600" cy="852488"/>
          </a:xfrm>
        </p:spPr>
        <p:txBody>
          <a:bodyPr/>
          <a:lstStyle/>
          <a:p>
            <a:pPr algn="ctr"/>
            <a:r>
              <a:rPr lang="tr-TR" smtClean="0"/>
              <a:t>Tutundurma (Promotion)</a:t>
            </a:r>
          </a:p>
        </p:txBody>
      </p:sp>
      <p:sp>
        <p:nvSpPr>
          <p:cNvPr id="118787" name="2 İçerik Yer Tutucusu"/>
          <p:cNvSpPr>
            <a:spLocks noGrp="1"/>
          </p:cNvSpPr>
          <p:nvPr>
            <p:ph idx="1"/>
          </p:nvPr>
        </p:nvSpPr>
        <p:spPr>
          <a:xfrm>
            <a:off x="179388" y="1600200"/>
            <a:ext cx="8785225" cy="4525963"/>
          </a:xfrm>
        </p:spPr>
        <p:txBody>
          <a:bodyPr/>
          <a:lstStyle/>
          <a:p>
            <a:r>
              <a:rPr lang="tr-TR" smtClean="0"/>
              <a:t>Genel promosyon stratejisinin özeti </a:t>
            </a:r>
          </a:p>
          <a:p>
            <a:r>
              <a:rPr lang="tr-TR" smtClean="0"/>
              <a:t>Ürün ve şirket pozisyonu için temeller </a:t>
            </a:r>
          </a:p>
          <a:p>
            <a:r>
              <a:rPr lang="tr-TR" smtClean="0"/>
              <a:t>Reklam/kamu araçları ve bütçe </a:t>
            </a:r>
          </a:p>
          <a:p>
            <a:r>
              <a:rPr lang="tr-TR" smtClean="0"/>
              <a:t>Reklam kampanyasının öğeleri </a:t>
            </a:r>
          </a:p>
          <a:p>
            <a:r>
              <a:rPr lang="tr-TR" smtClean="0"/>
              <a:t>Kişisel satış amaçları ve bütçe </a:t>
            </a:r>
          </a:p>
          <a:p>
            <a:r>
              <a:rPr lang="tr-TR" smtClean="0"/>
              <a:t>Satış promosyonunun amaçları ve bütçe </a:t>
            </a:r>
          </a:p>
          <a:p>
            <a:r>
              <a:rPr lang="tr-TR" smtClean="0"/>
              <a:t>Ticari satış promosyonunun öğeleri (itici)</a:t>
            </a:r>
          </a:p>
          <a:p>
            <a:r>
              <a:rPr lang="tr-TR" smtClean="0"/>
              <a:t>Tüketici satış promosyonunun öğeleri (çekici) </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1 Başlık"/>
          <p:cNvSpPr>
            <a:spLocks noGrp="1"/>
          </p:cNvSpPr>
          <p:nvPr>
            <p:ph type="title"/>
          </p:nvPr>
        </p:nvSpPr>
        <p:spPr/>
        <p:txBody>
          <a:bodyPr/>
          <a:lstStyle/>
          <a:p>
            <a:pPr algn="ctr"/>
            <a:r>
              <a:rPr lang="tr-TR" smtClean="0"/>
              <a:t>Dağıtım (Place)</a:t>
            </a:r>
          </a:p>
        </p:txBody>
      </p:sp>
      <p:sp>
        <p:nvSpPr>
          <p:cNvPr id="119811" name="2 İçerik Yer Tutucusu"/>
          <p:cNvSpPr>
            <a:spLocks noGrp="1"/>
          </p:cNvSpPr>
          <p:nvPr>
            <p:ph idx="1"/>
          </p:nvPr>
        </p:nvSpPr>
        <p:spPr/>
        <p:txBody>
          <a:bodyPr/>
          <a:lstStyle/>
          <a:p>
            <a:r>
              <a:rPr lang="tr-TR" smtClean="0"/>
              <a:t>Genel dağıtım stratejisi </a:t>
            </a:r>
          </a:p>
          <a:p>
            <a:r>
              <a:rPr lang="tr-TR" smtClean="0"/>
              <a:t>Aracılar ve diğer kanal üyeleri </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1 Başlık"/>
          <p:cNvSpPr>
            <a:spLocks noGrp="1"/>
          </p:cNvSpPr>
          <p:nvPr>
            <p:ph type="title"/>
          </p:nvPr>
        </p:nvSpPr>
        <p:spPr>
          <a:xfrm>
            <a:off x="457200" y="704850"/>
            <a:ext cx="8229600" cy="852488"/>
          </a:xfrm>
        </p:spPr>
        <p:txBody>
          <a:bodyPr/>
          <a:lstStyle/>
          <a:p>
            <a:pPr algn="ctr"/>
            <a:r>
              <a:rPr lang="tr-TR" sz="4000" b="1" smtClean="0"/>
              <a:t>Önemli Tüketici ve Rekabetçi Tepkileri</a:t>
            </a:r>
            <a:endParaRPr lang="tr-TR" sz="4000" smtClean="0"/>
          </a:p>
        </p:txBody>
      </p:sp>
      <p:sp>
        <p:nvSpPr>
          <p:cNvPr id="120835" name="2 İçerik Yer Tutucusu"/>
          <p:cNvSpPr>
            <a:spLocks noGrp="1"/>
          </p:cNvSpPr>
          <p:nvPr>
            <p:ph idx="1"/>
          </p:nvPr>
        </p:nvSpPr>
        <p:spPr>
          <a:xfrm>
            <a:off x="179388" y="1600200"/>
            <a:ext cx="8713787" cy="4525963"/>
          </a:xfrm>
        </p:spPr>
        <p:txBody>
          <a:bodyPr/>
          <a:lstStyle/>
          <a:p>
            <a:pPr algn="just"/>
            <a:r>
              <a:rPr lang="tr-TR" sz="2000" smtClean="0"/>
              <a:t>Müşterilerin ve rekabetçilerin A pazarlama karmasına olası tepkileri nelerdir ?</a:t>
            </a:r>
          </a:p>
          <a:p>
            <a:pPr algn="just"/>
            <a:r>
              <a:rPr lang="tr-TR" sz="2000" smtClean="0"/>
              <a:t>A pazarlama karması, A hedef pazarının ihtiyaçlarını karşılayabilmede, bize nasıl bir rekabet avantajı sağlar ?</a:t>
            </a:r>
          </a:p>
          <a:p>
            <a:pPr algn="just"/>
            <a:r>
              <a:rPr lang="tr-TR" sz="2000" smtClean="0"/>
              <a:t>Bu rekabet avantajı desteklenebilir mi ? Niçin ? </a:t>
            </a:r>
          </a:p>
          <a:p>
            <a:pPr algn="just"/>
            <a:endParaRPr lang="tr-TR" sz="2000" smtClean="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1 Başlık"/>
          <p:cNvSpPr>
            <a:spLocks noGrp="1"/>
          </p:cNvSpPr>
          <p:nvPr>
            <p:ph type="title"/>
          </p:nvPr>
        </p:nvSpPr>
        <p:spPr/>
        <p:txBody>
          <a:bodyPr/>
          <a:lstStyle/>
          <a:p>
            <a:pPr algn="ctr"/>
            <a:r>
              <a:rPr lang="tr-TR" smtClean="0"/>
              <a:t>Uygulama Programı</a:t>
            </a:r>
          </a:p>
        </p:txBody>
      </p:sp>
      <p:sp>
        <p:nvSpPr>
          <p:cNvPr id="121859" name="2 İçerik Yer Tutucusu"/>
          <p:cNvSpPr>
            <a:spLocks noGrp="1"/>
          </p:cNvSpPr>
          <p:nvPr>
            <p:ph idx="1"/>
          </p:nvPr>
        </p:nvSpPr>
        <p:spPr/>
        <p:txBody>
          <a:bodyPr/>
          <a:lstStyle/>
          <a:p>
            <a:pPr marL="1588" indent="557213" algn="just">
              <a:buFont typeface="Arial" charset="0"/>
              <a:buNone/>
            </a:pPr>
            <a:r>
              <a:rPr lang="tr-TR" sz="1800" smtClean="0"/>
              <a:t>Pazarlama stratejisi, pazarlama hedeflerine ulaştıracak belirli bir uygulama programına dönüştürülmelidir. Pazarlama stratejisinin elemanları tek tek alınıp yapılacak işler sıralanır.</a:t>
            </a:r>
          </a:p>
          <a:p>
            <a:pPr marL="1588" indent="557213" algn="just">
              <a:buFont typeface="Arial" charset="0"/>
              <a:buNone/>
            </a:pPr>
            <a:r>
              <a:rPr lang="tr-TR" sz="1800" smtClean="0"/>
              <a:t>Uygulama programı, 12 ayı yada 52 haftayı kapsayan bir cetvel biçiminde ortaya çıkar. Yapılacak işlerin başlangıç ve bitim tarihleri ve yapılacak harcamalar bu cetvelde gösterilir. Uygulama programına, “genel uygulama taktikleri” de denir.</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Başlık"/>
          <p:cNvSpPr>
            <a:spLocks noGrp="1"/>
          </p:cNvSpPr>
          <p:nvPr>
            <p:ph type="title"/>
          </p:nvPr>
        </p:nvSpPr>
        <p:spPr>
          <a:xfrm>
            <a:off x="457200" y="44450"/>
            <a:ext cx="8229600" cy="1143000"/>
          </a:xfrm>
        </p:spPr>
        <p:txBody>
          <a:bodyPr/>
          <a:lstStyle/>
          <a:p>
            <a:pPr algn="ctr"/>
            <a:r>
              <a:rPr lang="tr-TR" smtClean="0"/>
              <a:t>Değerlendirme ve Kontrol</a:t>
            </a:r>
          </a:p>
        </p:txBody>
      </p:sp>
      <p:sp>
        <p:nvSpPr>
          <p:cNvPr id="122883" name="2 İçerik Yer Tutucusu"/>
          <p:cNvSpPr>
            <a:spLocks noGrp="1"/>
          </p:cNvSpPr>
          <p:nvPr>
            <p:ph idx="1"/>
          </p:nvPr>
        </p:nvSpPr>
        <p:spPr>
          <a:xfrm>
            <a:off x="179388" y="1196975"/>
            <a:ext cx="8785225" cy="5400675"/>
          </a:xfrm>
        </p:spPr>
        <p:txBody>
          <a:bodyPr/>
          <a:lstStyle/>
          <a:p>
            <a:pPr algn="just"/>
            <a:r>
              <a:rPr lang="tr-TR" sz="1300" b="1" smtClean="0"/>
              <a:t>Girdi Kontrol Mekanizması : </a:t>
            </a:r>
            <a:r>
              <a:rPr lang="tr-TR" sz="1300" smtClean="0"/>
              <a:t>Personel seçimi ve alımı prosedürleri , Personel eğitim programları ,  İşgücünün yerini tayin etme ,  Finansal kaynaklar ,  Sermaye harcamaları ,  AR-GE harcamaları.</a:t>
            </a:r>
          </a:p>
          <a:p>
            <a:pPr algn="just"/>
            <a:r>
              <a:rPr lang="tr-TR" sz="1300" b="1" smtClean="0"/>
              <a:t>Proses Kontrol Mekanizması : </a:t>
            </a:r>
            <a:r>
              <a:rPr lang="tr-TR" sz="1300" smtClean="0"/>
              <a:t>Çalışanları değerlendirme ve eksiklerini telafi etme sistemi , Çalışan yetki ve sorumlulukları ,  Dahili iletişim programları ,  Organizasyon şeması ,  Yöneticilerin pazarlama planına ilişkin karar aşamaları ,  Çalışanlara iş emrinin verilmesi.</a:t>
            </a:r>
          </a:p>
          <a:p>
            <a:pPr algn="just"/>
            <a:r>
              <a:rPr lang="tr-TR" sz="1300" b="1" smtClean="0"/>
              <a:t>Çıktı Kontrol Mekanizması (Performans Standartları)</a:t>
            </a:r>
            <a:r>
              <a:rPr lang="tr-TR" sz="1300" smtClean="0"/>
              <a:t> : Her ürün karması için performans standartları ve düzeltici önleyici faaliyetler</a:t>
            </a:r>
          </a:p>
          <a:p>
            <a:pPr algn="just"/>
            <a:r>
              <a:rPr lang="tr-TR" sz="1300" b="1" smtClean="0"/>
              <a:t>Çıktı Kontrol Mekanizması (Pazarlama Denetimi) : </a:t>
            </a:r>
            <a:r>
              <a:rPr lang="tr-TR" sz="1300" smtClean="0"/>
              <a:t> Pazarlama faaliyetlerinin izlenmesi nasıldır?  Pazarlama faaliyetlerinin izlenmesinde kullanılan kar ve zaman ağırlıklı ölçümler nelerdir?  Pazarlama faaliyetlerinin kontrol edilmesinin açıklanması?</a:t>
            </a:r>
            <a:br>
              <a:rPr lang="tr-TR" sz="1300" smtClean="0"/>
            </a:br>
            <a:r>
              <a:rPr lang="tr-TR" sz="1300" smtClean="0"/>
              <a:t>Bu kontrolün yönetiminden, idaresinde kim sorumlu olacak? Pazarlama planının uygulanmasını sağlamak için kullanılan </a:t>
            </a:r>
            <a:r>
              <a:rPr lang="tr-TR" sz="1300" u="sng" smtClean="0"/>
              <a:t>informal</a:t>
            </a:r>
            <a:r>
              <a:rPr lang="tr-TR" sz="1300" smtClean="0"/>
              <a:t> kontrol mekanizmalarının çeşitleri ve düzeyleri nedir?</a:t>
            </a:r>
          </a:p>
          <a:p>
            <a:pPr algn="just"/>
            <a:r>
              <a:rPr lang="tr-TR" sz="1300" b="1" smtClean="0"/>
              <a:t>Çalışanların Kendi-Kendini Kontrolü : </a:t>
            </a:r>
            <a:r>
              <a:rPr lang="tr-TR" sz="1300" smtClean="0"/>
              <a:t> Çalışanlar pazarlama planının gerçekleştirilmesi sürecinde, uygulamanın başarıya ulaşması için yaptıkları işten yeterince tatmin oluyorlar mı? Değilseler onların yaptıkları işlerden tatmin olma düzeylerini artırmak için neler yapılıyor?  Çalışanların verilen işlere ve emirlere itaati, pazarlama planının yürütülmesini sağlayacak düzeyde midir? Değilse bu düzey nasıl yükseltiliyor?  Çalışanlar pazarlama planının uygulamasına yeterli seviyede katılım ve bağlılık gösteriyorlar mı? Değil ise katılım ve bağlılıklarını artırmak için neler yapılıyor? </a:t>
            </a:r>
          </a:p>
          <a:p>
            <a:pPr algn="just"/>
            <a:r>
              <a:rPr lang="tr-TR" sz="1300" b="1" smtClean="0"/>
              <a:t>Çalışanların Sosyal Açıdan Kontrolü : </a:t>
            </a:r>
            <a:r>
              <a:rPr lang="tr-TR" sz="1300" smtClean="0"/>
              <a:t> Pazarlama planının uygulanabilirliğini geliştirmek için çalışanlar örgütün değerlerini benimsiyorlar mı, paylaşıyorlar mı?  Örgütteki ve takım çalışmalarındaki sosyal ve davranışsal normları açıklarmısınız ve bunların pazarlama planının uygulanmasına yaptığı yararlı ve zararlı etkiler nelerdir? </a:t>
            </a:r>
          </a:p>
          <a:p>
            <a:pPr algn="just"/>
            <a:r>
              <a:rPr lang="tr-TR" sz="1300" b="1" smtClean="0"/>
              <a:t>Çalışanların Kültürel Açıdan Kontrolü : </a:t>
            </a:r>
            <a:r>
              <a:rPr lang="tr-TR" sz="1300" smtClean="0"/>
              <a:t> Örgütsel kültür, pazarlama planının yapılabilirliği ve uygulanabilirliği açısından yeterli uygunlukta mıdır? Ne çeşit bir kültür daha uygun olurdu?  Örgüt kültürü zor değişebilen bir kavram olmakla beraber, pazarlama stratejisinin uygulanabilirliği için örgüt kültüründe değişiklik yapılması gerekse hangi aşamalar izlenir?</a:t>
            </a:r>
          </a:p>
          <a:p>
            <a:pPr algn="just"/>
            <a:endParaRPr lang="tr-TR" sz="1300" b="1" smtClean="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p:cNvSpPr>
          <p:nvPr>
            <p:ph type="ctrTitle"/>
          </p:nvPr>
        </p:nvSpPr>
        <p:spPr/>
        <p:txBody>
          <a:bodyPr/>
          <a:lstStyle/>
          <a:p>
            <a:pPr fontAlgn="auto">
              <a:spcAft>
                <a:spcPts val="0"/>
              </a:spcAft>
              <a:defRPr/>
            </a:pPr>
            <a:r>
              <a:rPr lang="tr-TR" sz="4000" smtClean="0">
                <a:latin typeface="Arial" charset="0"/>
              </a:rPr>
              <a:t>PAZARLAMA ARAŞTIRMASI VE</a:t>
            </a:r>
            <a:br>
              <a:rPr lang="tr-TR" sz="4000" smtClean="0">
                <a:latin typeface="Arial" charset="0"/>
              </a:rPr>
            </a:br>
            <a:r>
              <a:rPr lang="tr-TR" sz="4000" smtClean="0">
                <a:latin typeface="Arial" charset="0"/>
              </a:rPr>
              <a:t>PAZARLAMA BİLGİ SİSTEMİ</a:t>
            </a:r>
          </a:p>
        </p:txBody>
      </p:sp>
      <p:sp>
        <p:nvSpPr>
          <p:cNvPr id="123907" name="Rectangle 3"/>
          <p:cNvSpPr>
            <a:spLocks noGrp="1"/>
          </p:cNvSpPr>
          <p:nvPr>
            <p:ph type="subTitle" idx="1"/>
          </p:nvPr>
        </p:nvSpPr>
        <p:spPr>
          <a:xfrm>
            <a:off x="533400" y="3228975"/>
            <a:ext cx="7854950" cy="1752600"/>
          </a:xfrm>
        </p:spPr>
        <p:txBody>
          <a:bodyPr/>
          <a:lstStyle/>
          <a:p>
            <a:pPr marR="0"/>
            <a:endParaRPr lang="tr-TR" smtClean="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p:cNvSpPr>
          <p:nvPr>
            <p:ph type="title"/>
          </p:nvPr>
        </p:nvSpPr>
        <p:spPr/>
        <p:txBody>
          <a:bodyPr>
            <a:normAutofit fontScale="90000"/>
          </a:bodyPr>
          <a:lstStyle/>
          <a:p>
            <a:pPr algn="ctr" fontAlgn="auto">
              <a:spcAft>
                <a:spcPts val="0"/>
              </a:spcAft>
              <a:defRPr/>
            </a:pPr>
            <a:r>
              <a:rPr lang="tr-TR" sz="4000" dirty="0" smtClean="0">
                <a:latin typeface="Arial" charset="0"/>
              </a:rPr>
              <a:t>Pazarlama Kararları İçin Bilgi İhtiyacı</a:t>
            </a:r>
          </a:p>
        </p:txBody>
      </p:sp>
      <p:sp>
        <p:nvSpPr>
          <p:cNvPr id="124931" name="Rectangle 3"/>
          <p:cNvSpPr>
            <a:spLocks noGrp="1"/>
          </p:cNvSpPr>
          <p:nvPr>
            <p:ph type="body" idx="1"/>
          </p:nvPr>
        </p:nvSpPr>
        <p:spPr/>
        <p:txBody>
          <a:bodyPr/>
          <a:lstStyle/>
          <a:p>
            <a:pPr marL="0" indent="557213" algn="just">
              <a:buFont typeface="Arial" charset="0"/>
              <a:buNone/>
            </a:pPr>
            <a:r>
              <a:rPr lang="tr-TR" smtClean="0">
                <a:latin typeface="Arial" charset="0"/>
              </a:rPr>
              <a:t>Bir işletme doğru kararlar almak ve bunları başarıyla uygulamak üzere, pazarlama dış çevresini iyi tanımak, kendisinin güçlü ve zayıf yönleri ile pazarda mevcut fırsat ve tehlikeleri sağlıklı olarak değerlendirebilmek için yeterli pazarlama bilgilerine sahip olmalıdır. </a:t>
            </a:r>
          </a:p>
          <a:p>
            <a:pPr marL="0" indent="557213" algn="just">
              <a:buFont typeface="Arial" charset="0"/>
              <a:buNone/>
            </a:pPr>
            <a:endParaRPr lang="tr-TR" smtClean="0">
              <a:latin typeface="Arial" charset="0"/>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p:cNvSpPr>
          <p:nvPr>
            <p:ph type="title"/>
          </p:nvPr>
        </p:nvSpPr>
        <p:spPr/>
        <p:txBody>
          <a:bodyPr>
            <a:normAutofit fontScale="90000"/>
          </a:bodyPr>
          <a:lstStyle/>
          <a:p>
            <a:pPr algn="ctr" fontAlgn="auto">
              <a:spcAft>
                <a:spcPts val="0"/>
              </a:spcAft>
              <a:defRPr/>
            </a:pPr>
            <a:r>
              <a:rPr lang="tr-TR" dirty="0" smtClean="0">
                <a:latin typeface="Arial" charset="0"/>
              </a:rPr>
              <a:t>Pazarlama Bilgi Sistemi (PBS)</a:t>
            </a:r>
          </a:p>
        </p:txBody>
      </p:sp>
      <p:sp>
        <p:nvSpPr>
          <p:cNvPr id="125955" name="Rectangle 3"/>
          <p:cNvSpPr>
            <a:spLocks noGrp="1"/>
          </p:cNvSpPr>
          <p:nvPr>
            <p:ph type="body" idx="1"/>
          </p:nvPr>
        </p:nvSpPr>
        <p:spPr/>
        <p:txBody>
          <a:bodyPr/>
          <a:lstStyle/>
          <a:p>
            <a:pPr marL="6350" indent="555625" algn="just">
              <a:lnSpc>
                <a:spcPct val="90000"/>
              </a:lnSpc>
              <a:buFont typeface="Arial" charset="0"/>
              <a:buNone/>
            </a:pPr>
            <a:r>
              <a:rPr lang="tr-TR" smtClean="0">
                <a:latin typeface="Arial" charset="0"/>
              </a:rPr>
              <a:t>Pazarlama kararları için gerekli bilgileri düzenli ve sürekli bir biçimde toplamak, muhafaza ve analiz etmek ve yaymak üzere geliştirilmiş usuller ve metodlar dizisidir. </a:t>
            </a:r>
          </a:p>
          <a:p>
            <a:pPr marL="6350" indent="555625" algn="just">
              <a:lnSpc>
                <a:spcPct val="90000"/>
              </a:lnSpc>
              <a:buFont typeface="Arial" charset="0"/>
              <a:buNone/>
            </a:pPr>
            <a:r>
              <a:rPr lang="tr-TR" smtClean="0">
                <a:latin typeface="Arial" charset="0"/>
              </a:rPr>
              <a:t>PBS, işletme için yararlı olma potansiyeline sahip her türlü bilgi ile ilgilenir: pazarlama dış çevresi, tüketiciler, fiyatlar, reklam harcamaları, satışlar, rekabet ve dağıtım masrafları bunların başlıcalarıdır.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Başlık"/>
          <p:cNvSpPr>
            <a:spLocks noGrp="1"/>
          </p:cNvSpPr>
          <p:nvPr>
            <p:ph type="title"/>
          </p:nvPr>
        </p:nvSpPr>
        <p:spPr/>
        <p:txBody>
          <a:bodyPr/>
          <a:lstStyle/>
          <a:p>
            <a:pPr algn="ctr"/>
            <a:r>
              <a:rPr lang="tr-TR" smtClean="0"/>
              <a:t>Tüketiciye Yönelik Tutum</a:t>
            </a:r>
          </a:p>
        </p:txBody>
      </p:sp>
      <p:sp>
        <p:nvSpPr>
          <p:cNvPr id="16387" name="2 İçerik Yer Tutucusu"/>
          <p:cNvSpPr>
            <a:spLocks noGrp="1"/>
          </p:cNvSpPr>
          <p:nvPr>
            <p:ph idx="1"/>
          </p:nvPr>
        </p:nvSpPr>
        <p:spPr/>
        <p:txBody>
          <a:bodyPr/>
          <a:lstStyle/>
          <a:p>
            <a:pPr marL="1588" indent="461963" algn="just">
              <a:buFont typeface="Wingdings 2" pitchFamily="18" charset="2"/>
              <a:buNone/>
            </a:pPr>
            <a:r>
              <a:rPr lang="tr-TR" smtClean="0"/>
              <a:t>Modern pazarlama anlayışında, pazarlama üretim öncesi başlayan bir faaliyet şeklinde ele alınmaktadır. Böylece pazarlama yönetimi, daha mamulün üretiminden önce pazarlama faaliyetine başlamakta; pazarlanacak mal veya hizmetin bugünkü ve gelecekteki  tüketicilerinin ve potansiyel tüketicilerinin ihtiyaç ve isteklerini belirlemeye çalışmaktadır.  </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p:nvPr>
        </p:nvSpPr>
        <p:spPr/>
        <p:txBody>
          <a:bodyPr>
            <a:normAutofit fontScale="90000"/>
          </a:bodyPr>
          <a:lstStyle/>
          <a:p>
            <a:pPr algn="ctr" fontAlgn="auto">
              <a:spcAft>
                <a:spcPts val="0"/>
              </a:spcAft>
              <a:defRPr/>
            </a:pPr>
            <a:r>
              <a:rPr lang="tr-TR" dirty="0" smtClean="0">
                <a:latin typeface="Arial" charset="0"/>
              </a:rPr>
              <a:t>Pazarlama Bilgi Sistemi (PBS)</a:t>
            </a:r>
          </a:p>
        </p:txBody>
      </p:sp>
      <p:grpSp>
        <p:nvGrpSpPr>
          <p:cNvPr id="126979" name="Group 8"/>
          <p:cNvGrpSpPr>
            <a:grpSpLocks/>
          </p:cNvGrpSpPr>
          <p:nvPr/>
        </p:nvGrpSpPr>
        <p:grpSpPr bwMode="auto">
          <a:xfrm>
            <a:off x="684213" y="2060575"/>
            <a:ext cx="6840537" cy="2162175"/>
            <a:chOff x="431" y="1298"/>
            <a:chExt cx="4309" cy="1362"/>
          </a:xfrm>
        </p:grpSpPr>
        <p:sp>
          <p:nvSpPr>
            <p:cNvPr id="126980" name="Rectangle 4"/>
            <p:cNvSpPr>
              <a:spLocks noChangeArrowheads="1"/>
            </p:cNvSpPr>
            <p:nvPr/>
          </p:nvSpPr>
          <p:spPr bwMode="auto">
            <a:xfrm>
              <a:off x="431" y="1298"/>
              <a:ext cx="1315" cy="681"/>
            </a:xfrm>
            <a:prstGeom prst="rect">
              <a:avLst/>
            </a:prstGeom>
            <a:solidFill>
              <a:schemeClr val="accent1"/>
            </a:solidFill>
            <a:ln w="9525">
              <a:solidFill>
                <a:schemeClr val="tx1"/>
              </a:solidFill>
              <a:miter lim="800000"/>
              <a:headEnd/>
              <a:tailEnd/>
            </a:ln>
          </p:spPr>
          <p:txBody>
            <a:bodyPr anchor="ctr"/>
            <a:lstStyle/>
            <a:p>
              <a:pPr algn="just" eaLnBrk="1" hangingPunct="1"/>
              <a:r>
                <a:rPr lang="tr-TR">
                  <a:solidFill>
                    <a:schemeClr val="bg1"/>
                  </a:solidFill>
                </a:rPr>
                <a:t>İç Kaynaklardan Bilgiler</a:t>
              </a:r>
            </a:p>
          </p:txBody>
        </p:sp>
        <p:sp>
          <p:nvSpPr>
            <p:cNvPr id="126981" name="Rectangle 6"/>
            <p:cNvSpPr>
              <a:spLocks noChangeArrowheads="1"/>
            </p:cNvSpPr>
            <p:nvPr/>
          </p:nvSpPr>
          <p:spPr bwMode="auto">
            <a:xfrm>
              <a:off x="431" y="1979"/>
              <a:ext cx="1315" cy="681"/>
            </a:xfrm>
            <a:prstGeom prst="rect">
              <a:avLst/>
            </a:prstGeom>
            <a:solidFill>
              <a:schemeClr val="accent1"/>
            </a:solidFill>
            <a:ln w="9525">
              <a:solidFill>
                <a:schemeClr val="tx1"/>
              </a:solidFill>
              <a:miter lim="800000"/>
              <a:headEnd/>
              <a:tailEnd/>
            </a:ln>
          </p:spPr>
          <p:txBody>
            <a:bodyPr anchor="ctr"/>
            <a:lstStyle/>
            <a:p>
              <a:pPr algn="just" eaLnBrk="1" hangingPunct="1"/>
              <a:r>
                <a:rPr lang="tr-TR">
                  <a:solidFill>
                    <a:schemeClr val="bg1"/>
                  </a:solidFill>
                </a:rPr>
                <a:t>Dış kaynaklardan Bilgiler</a:t>
              </a:r>
            </a:p>
          </p:txBody>
        </p:sp>
        <p:sp>
          <p:nvSpPr>
            <p:cNvPr id="126982" name="Rectangle 7"/>
            <p:cNvSpPr>
              <a:spLocks noChangeArrowheads="1"/>
            </p:cNvSpPr>
            <p:nvPr/>
          </p:nvSpPr>
          <p:spPr bwMode="auto">
            <a:xfrm>
              <a:off x="2018" y="1298"/>
              <a:ext cx="1134" cy="1361"/>
            </a:xfrm>
            <a:prstGeom prst="rect">
              <a:avLst/>
            </a:prstGeom>
            <a:solidFill>
              <a:schemeClr val="accent1"/>
            </a:solidFill>
            <a:ln w="9525">
              <a:solidFill>
                <a:schemeClr val="tx1"/>
              </a:solidFill>
              <a:miter lim="800000"/>
              <a:headEnd/>
              <a:tailEnd/>
            </a:ln>
          </p:spPr>
          <p:txBody>
            <a:bodyPr wrap="none" anchor="ctr"/>
            <a:lstStyle/>
            <a:p>
              <a:pPr algn="just" eaLnBrk="1" hangingPunct="1">
                <a:buFontTx/>
                <a:buChar char="•"/>
              </a:pPr>
              <a:r>
                <a:rPr lang="tr-TR">
                  <a:solidFill>
                    <a:schemeClr val="bg1"/>
                  </a:solidFill>
                </a:rPr>
                <a:t>Sınıflandırma</a:t>
              </a:r>
            </a:p>
            <a:p>
              <a:pPr algn="just" eaLnBrk="1" hangingPunct="1">
                <a:buFontTx/>
                <a:buChar char="•"/>
              </a:pPr>
              <a:r>
                <a:rPr lang="tr-TR">
                  <a:solidFill>
                    <a:schemeClr val="bg1"/>
                  </a:solidFill>
                </a:rPr>
                <a:t>Değerlendirme</a:t>
              </a:r>
            </a:p>
            <a:p>
              <a:pPr algn="just" eaLnBrk="1" hangingPunct="1">
                <a:buFontTx/>
                <a:buChar char="•"/>
              </a:pPr>
              <a:r>
                <a:rPr lang="tr-TR">
                  <a:solidFill>
                    <a:schemeClr val="bg1"/>
                  </a:solidFill>
                </a:rPr>
                <a:t>Muhafaza</a:t>
              </a:r>
            </a:p>
            <a:p>
              <a:pPr algn="just" eaLnBrk="1" hangingPunct="1">
                <a:buFontTx/>
                <a:buChar char="•"/>
              </a:pPr>
              <a:r>
                <a:rPr lang="tr-TR">
                  <a:solidFill>
                    <a:schemeClr val="bg1"/>
                  </a:solidFill>
                </a:rPr>
                <a:t>Düzeltme </a:t>
              </a:r>
            </a:p>
            <a:p>
              <a:pPr algn="just" eaLnBrk="1" hangingPunct="1">
                <a:buFontTx/>
                <a:buChar char="•"/>
              </a:pPr>
              <a:endParaRPr lang="tr-TR">
                <a:solidFill>
                  <a:schemeClr val="bg1"/>
                </a:solidFill>
              </a:endParaRPr>
            </a:p>
          </p:txBody>
        </p:sp>
        <p:sp>
          <p:nvSpPr>
            <p:cNvPr id="126983" name="Rectangle 9"/>
            <p:cNvSpPr>
              <a:spLocks noChangeArrowheads="1"/>
            </p:cNvSpPr>
            <p:nvPr/>
          </p:nvSpPr>
          <p:spPr bwMode="auto">
            <a:xfrm>
              <a:off x="3424" y="1298"/>
              <a:ext cx="1316" cy="681"/>
            </a:xfrm>
            <a:prstGeom prst="rect">
              <a:avLst/>
            </a:prstGeom>
            <a:solidFill>
              <a:schemeClr val="accent1"/>
            </a:solidFill>
            <a:ln w="9525">
              <a:solidFill>
                <a:schemeClr val="tx1"/>
              </a:solidFill>
              <a:miter lim="800000"/>
              <a:headEnd/>
              <a:tailEnd/>
            </a:ln>
          </p:spPr>
          <p:txBody>
            <a:bodyPr anchor="ctr"/>
            <a:lstStyle/>
            <a:p>
              <a:pPr algn="just" eaLnBrk="1" hangingPunct="1"/>
              <a:r>
                <a:rPr lang="tr-TR">
                  <a:solidFill>
                    <a:schemeClr val="bg1"/>
                  </a:solidFill>
                </a:rPr>
                <a:t>Pazarlama Kararları için Gerekli Bilgiler</a:t>
              </a:r>
            </a:p>
          </p:txBody>
        </p:sp>
        <p:sp>
          <p:nvSpPr>
            <p:cNvPr id="126984" name="Rectangle 10"/>
            <p:cNvSpPr>
              <a:spLocks noChangeArrowheads="1"/>
            </p:cNvSpPr>
            <p:nvPr/>
          </p:nvSpPr>
          <p:spPr bwMode="auto">
            <a:xfrm>
              <a:off x="3424" y="1979"/>
              <a:ext cx="1316" cy="681"/>
            </a:xfrm>
            <a:prstGeom prst="rect">
              <a:avLst/>
            </a:prstGeom>
            <a:solidFill>
              <a:schemeClr val="accent1"/>
            </a:solidFill>
            <a:ln w="9525">
              <a:solidFill>
                <a:schemeClr val="tx1"/>
              </a:solidFill>
              <a:miter lim="800000"/>
              <a:headEnd/>
              <a:tailEnd/>
            </a:ln>
          </p:spPr>
          <p:txBody>
            <a:bodyPr anchor="ctr"/>
            <a:lstStyle/>
            <a:p>
              <a:pPr algn="just" eaLnBrk="1" hangingPunct="1">
                <a:buFontTx/>
                <a:buChar char="•"/>
              </a:pPr>
              <a:r>
                <a:rPr lang="tr-TR">
                  <a:solidFill>
                    <a:schemeClr val="bg1"/>
                  </a:solidFill>
                </a:rPr>
                <a:t>Periyodik Raporlar</a:t>
              </a:r>
            </a:p>
            <a:p>
              <a:pPr algn="just" eaLnBrk="1" hangingPunct="1">
                <a:buFontTx/>
                <a:buChar char="•"/>
              </a:pPr>
              <a:r>
                <a:rPr lang="tr-TR">
                  <a:solidFill>
                    <a:schemeClr val="bg1"/>
                  </a:solidFill>
                </a:rPr>
                <a:t>Özel Araştırma Raporları</a:t>
              </a:r>
            </a:p>
          </p:txBody>
        </p:sp>
      </p:gr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p:cNvSpPr>
          <p:nvPr>
            <p:ph type="title"/>
          </p:nvPr>
        </p:nvSpPr>
        <p:spPr/>
        <p:txBody>
          <a:bodyPr/>
          <a:lstStyle/>
          <a:p>
            <a:pPr algn="ctr"/>
            <a:r>
              <a:rPr lang="tr-TR" smtClean="0"/>
              <a:t>Pazarlama Araştırması (PA)</a:t>
            </a:r>
          </a:p>
        </p:txBody>
      </p:sp>
      <p:sp>
        <p:nvSpPr>
          <p:cNvPr id="128003" name="Rectangle 3"/>
          <p:cNvSpPr>
            <a:spLocks noGrp="1"/>
          </p:cNvSpPr>
          <p:nvPr>
            <p:ph type="body" idx="1"/>
          </p:nvPr>
        </p:nvSpPr>
        <p:spPr/>
        <p:txBody>
          <a:bodyPr/>
          <a:lstStyle/>
          <a:p>
            <a:pPr marL="6350" indent="555625" algn="just">
              <a:buFont typeface="Arial" charset="0"/>
              <a:buNone/>
            </a:pPr>
            <a:r>
              <a:rPr lang="tr-TR" smtClean="0"/>
              <a:t>Pazarlama araştırması belirli durumlar veya spesifik problemlerle ilgili araştırmaları kapsar. PBS, sürekli bilgi toplamayı ve bilgi akışını sağlamaya çalışırken; PA, onun bir parçası olarak, tek tek ve genelde tekrarlanmayan spesifik sorunları çözmeye çalışır. </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normAutofit fontScale="90000"/>
          </a:bodyPr>
          <a:lstStyle/>
          <a:p>
            <a:pPr algn="ctr" fontAlgn="auto">
              <a:spcAft>
                <a:spcPts val="0"/>
              </a:spcAft>
              <a:defRPr/>
            </a:pPr>
            <a:r>
              <a:rPr lang="tr-TR" dirty="0" smtClean="0"/>
              <a:t>Pazarlama Araştırması (PA) Tanımı</a:t>
            </a:r>
          </a:p>
        </p:txBody>
      </p:sp>
      <p:sp>
        <p:nvSpPr>
          <p:cNvPr id="129027" name="Rectangle 3"/>
          <p:cNvSpPr>
            <a:spLocks noGrp="1"/>
          </p:cNvSpPr>
          <p:nvPr>
            <p:ph type="body" idx="1"/>
          </p:nvPr>
        </p:nvSpPr>
        <p:spPr/>
        <p:txBody>
          <a:bodyPr/>
          <a:lstStyle/>
          <a:p>
            <a:pPr marL="6350" indent="555625" algn="just">
              <a:buFont typeface="Arial" charset="0"/>
              <a:buNone/>
            </a:pPr>
            <a:r>
              <a:rPr lang="tr-TR" smtClean="0"/>
              <a:t>Belirli bir pazarlama problemine ilişkin verilerin objektif olarak toplanması, analizi ve yorumlanmasıdır.</a:t>
            </a:r>
          </a:p>
          <a:p>
            <a:pPr marL="6350" indent="555625" algn="just">
              <a:buFont typeface="Arial" charset="0"/>
              <a:buNone/>
            </a:pPr>
            <a:r>
              <a:rPr lang="tr-TR" smtClean="0"/>
              <a:t>Veya,</a:t>
            </a:r>
          </a:p>
          <a:p>
            <a:pPr marL="6350" indent="555625" algn="just">
              <a:buFont typeface="Arial" charset="0"/>
              <a:buNone/>
            </a:pPr>
            <a:r>
              <a:rPr lang="tr-TR" smtClean="0"/>
              <a:t>Pazarlama problemlerinin çözümlenmesi için bilimsel metodun uygulanmasıdır. </a:t>
            </a:r>
          </a:p>
          <a:p>
            <a:pPr marL="6350" indent="555625" algn="just">
              <a:buFont typeface="Arial" charset="0"/>
              <a:buNone/>
            </a:pPr>
            <a:endParaRPr lang="tr-TR" smtClean="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p:txBody>
          <a:bodyPr>
            <a:normAutofit fontScale="90000"/>
          </a:bodyPr>
          <a:lstStyle/>
          <a:p>
            <a:pPr algn="ctr" fontAlgn="auto">
              <a:spcAft>
                <a:spcPts val="0"/>
              </a:spcAft>
              <a:defRPr/>
            </a:pPr>
            <a:r>
              <a:rPr lang="tr-TR" sz="4000" dirty="0" smtClean="0"/>
              <a:t>Konuları Bakımından </a:t>
            </a:r>
            <a:r>
              <a:rPr lang="tr-TR" sz="4000" dirty="0" err="1" smtClean="0"/>
              <a:t>PA’nın</a:t>
            </a:r>
            <a:r>
              <a:rPr lang="tr-TR" sz="4000" dirty="0" smtClean="0"/>
              <a:t> Sınıflandırılması</a:t>
            </a:r>
          </a:p>
        </p:txBody>
      </p:sp>
      <p:sp>
        <p:nvSpPr>
          <p:cNvPr id="130051" name="Rectangle 3"/>
          <p:cNvSpPr>
            <a:spLocks noGrp="1"/>
          </p:cNvSpPr>
          <p:nvPr>
            <p:ph type="body" idx="1"/>
          </p:nvPr>
        </p:nvSpPr>
        <p:spPr/>
        <p:txBody>
          <a:bodyPr/>
          <a:lstStyle/>
          <a:p>
            <a:pPr>
              <a:lnSpc>
                <a:spcPct val="90000"/>
              </a:lnSpc>
            </a:pPr>
            <a:r>
              <a:rPr lang="tr-TR" sz="2800" smtClean="0"/>
              <a:t>Tüketici Araştırmaları</a:t>
            </a:r>
          </a:p>
          <a:p>
            <a:pPr>
              <a:lnSpc>
                <a:spcPct val="90000"/>
              </a:lnSpc>
            </a:pPr>
            <a:r>
              <a:rPr lang="tr-TR" sz="2800" smtClean="0"/>
              <a:t>Mamul Araştırmaları</a:t>
            </a:r>
          </a:p>
          <a:p>
            <a:pPr>
              <a:lnSpc>
                <a:spcPct val="90000"/>
              </a:lnSpc>
            </a:pPr>
            <a:r>
              <a:rPr lang="tr-TR" sz="2800" smtClean="0"/>
              <a:t>Fiyat Araştırmaları</a:t>
            </a:r>
          </a:p>
          <a:p>
            <a:pPr>
              <a:lnSpc>
                <a:spcPct val="90000"/>
              </a:lnSpc>
            </a:pPr>
            <a:r>
              <a:rPr lang="tr-TR" sz="2800" smtClean="0"/>
              <a:t>Reklam Araştırmaları</a:t>
            </a:r>
          </a:p>
          <a:p>
            <a:pPr>
              <a:lnSpc>
                <a:spcPct val="90000"/>
              </a:lnSpc>
            </a:pPr>
            <a:r>
              <a:rPr lang="tr-TR" sz="2800" smtClean="0"/>
              <a:t>Dağıtım Araştırmaları</a:t>
            </a:r>
          </a:p>
          <a:p>
            <a:pPr>
              <a:lnSpc>
                <a:spcPct val="90000"/>
              </a:lnSpc>
            </a:pPr>
            <a:r>
              <a:rPr lang="tr-TR" sz="2800" smtClean="0"/>
              <a:t>Ambalaj Araştırmaları</a:t>
            </a:r>
          </a:p>
          <a:p>
            <a:pPr>
              <a:lnSpc>
                <a:spcPct val="90000"/>
              </a:lnSpc>
            </a:pPr>
            <a:r>
              <a:rPr lang="tr-TR" sz="2800" smtClean="0"/>
              <a:t>Satış Araştırmaları</a:t>
            </a:r>
          </a:p>
          <a:p>
            <a:pPr>
              <a:lnSpc>
                <a:spcPct val="90000"/>
              </a:lnSpc>
            </a:pPr>
            <a:r>
              <a:rPr lang="tr-TR" sz="2800" smtClean="0"/>
              <a:t>Motivasyon Araştırmaları</a:t>
            </a:r>
          </a:p>
          <a:p>
            <a:pPr>
              <a:lnSpc>
                <a:spcPct val="90000"/>
              </a:lnSpc>
            </a:pPr>
            <a:r>
              <a:rPr lang="tr-TR" sz="2800" smtClean="0"/>
              <a:t>Dış Çevre Araştırmaları</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normAutofit fontScale="90000"/>
          </a:bodyPr>
          <a:lstStyle/>
          <a:p>
            <a:pPr algn="ctr" fontAlgn="auto">
              <a:spcAft>
                <a:spcPts val="0"/>
              </a:spcAft>
              <a:defRPr/>
            </a:pPr>
            <a:r>
              <a:rPr lang="tr-TR" dirty="0" err="1" smtClean="0"/>
              <a:t>PA’nın</a:t>
            </a:r>
            <a:r>
              <a:rPr lang="tr-TR" dirty="0" smtClean="0"/>
              <a:t> Yönetime Sağladığı Faydalar</a:t>
            </a:r>
          </a:p>
        </p:txBody>
      </p:sp>
      <p:sp>
        <p:nvSpPr>
          <p:cNvPr id="131075" name="Rectangle 3"/>
          <p:cNvSpPr>
            <a:spLocks noGrp="1"/>
          </p:cNvSpPr>
          <p:nvPr>
            <p:ph type="body" idx="1"/>
          </p:nvPr>
        </p:nvSpPr>
        <p:spPr/>
        <p:txBody>
          <a:bodyPr/>
          <a:lstStyle/>
          <a:p>
            <a:pPr>
              <a:lnSpc>
                <a:spcPct val="90000"/>
              </a:lnSpc>
            </a:pPr>
            <a:r>
              <a:rPr lang="tr-TR" sz="2400" smtClean="0"/>
              <a:t>Pazarlama problemlerinin varlığını ve onları yaratan faktörleri ortaya çıkarır.</a:t>
            </a:r>
          </a:p>
          <a:p>
            <a:pPr>
              <a:lnSpc>
                <a:spcPct val="90000"/>
              </a:lnSpc>
            </a:pPr>
            <a:r>
              <a:rPr lang="tr-TR" sz="2400" smtClean="0"/>
              <a:t>Alınacak kararların riskini azaltır. </a:t>
            </a:r>
          </a:p>
          <a:p>
            <a:pPr algn="just">
              <a:lnSpc>
                <a:spcPct val="90000"/>
              </a:lnSpc>
            </a:pPr>
            <a:r>
              <a:rPr lang="tr-TR" sz="2400" smtClean="0"/>
              <a:t>Yönetimin, tüketici ihtiyaç ve isteklerini öğrenmesini sağlar ve böylece üretilen mal ve hizmetlerle talep arasında uygunluğu sağlar.</a:t>
            </a:r>
          </a:p>
          <a:p>
            <a:pPr algn="just">
              <a:lnSpc>
                <a:spcPct val="90000"/>
              </a:lnSpc>
            </a:pPr>
            <a:r>
              <a:rPr lang="tr-TR" sz="2400" smtClean="0"/>
              <a:t>Yeni mamul ve piyasalar ile, mevcut mamuller için yeni kullanım imkanlarının keşfini ve böylece satışların artmasını sağlar.</a:t>
            </a:r>
          </a:p>
          <a:p>
            <a:pPr algn="just">
              <a:lnSpc>
                <a:spcPct val="90000"/>
              </a:lnSpc>
            </a:pPr>
            <a:r>
              <a:rPr lang="tr-TR" sz="2400" smtClean="0"/>
              <a:t>Satış faaliyetlerinde başarı derecesini ve yetersizlikleri belirleyip, etkinliği arttırmaya yardımcı olur. </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p:txBody>
          <a:bodyPr>
            <a:normAutofit fontScale="90000"/>
          </a:bodyPr>
          <a:lstStyle/>
          <a:p>
            <a:pPr algn="ctr" fontAlgn="auto">
              <a:spcAft>
                <a:spcPts val="0"/>
              </a:spcAft>
              <a:defRPr/>
            </a:pPr>
            <a:r>
              <a:rPr lang="tr-TR" sz="4000" dirty="0" err="1" smtClean="0"/>
              <a:t>PA’nın</a:t>
            </a:r>
            <a:r>
              <a:rPr lang="tr-TR" sz="4000" dirty="0" smtClean="0"/>
              <a:t> İşletmelerde Yeterince Kullanılmama Nedenleri</a:t>
            </a:r>
          </a:p>
        </p:txBody>
      </p:sp>
      <p:sp>
        <p:nvSpPr>
          <p:cNvPr id="132099" name="Rectangle 3"/>
          <p:cNvSpPr>
            <a:spLocks noGrp="1"/>
          </p:cNvSpPr>
          <p:nvPr>
            <p:ph type="body" idx="1"/>
          </p:nvPr>
        </p:nvSpPr>
        <p:spPr/>
        <p:txBody>
          <a:bodyPr/>
          <a:lstStyle/>
          <a:p>
            <a:r>
              <a:rPr lang="tr-TR" smtClean="0"/>
              <a:t>Uzun zaman alması</a:t>
            </a:r>
          </a:p>
          <a:p>
            <a:r>
              <a:rPr lang="tr-TR" smtClean="0"/>
              <a:t>Büyük masraflara yol açması</a:t>
            </a:r>
          </a:p>
          <a:p>
            <a:r>
              <a:rPr lang="tr-TR" smtClean="0"/>
              <a:t>Kalifiye personel gerektirmesi</a:t>
            </a:r>
          </a:p>
          <a:p>
            <a:r>
              <a:rPr lang="tr-TR" smtClean="0"/>
              <a:t>Sağladığı bilgilerin kesin olmaması</a:t>
            </a:r>
          </a:p>
          <a:p>
            <a:r>
              <a:rPr lang="tr-TR" smtClean="0"/>
              <a:t>Kısa vadede etkisini göstererek somut fayda sağlayamaması</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p:cNvSpPr>
          <p:nvPr>
            <p:ph type="title"/>
          </p:nvPr>
        </p:nvSpPr>
        <p:spPr/>
        <p:txBody>
          <a:bodyPr/>
          <a:lstStyle/>
          <a:p>
            <a:pPr algn="ctr"/>
            <a:r>
              <a:rPr lang="tr-TR" smtClean="0"/>
              <a:t>PA Süreci</a:t>
            </a:r>
          </a:p>
        </p:txBody>
      </p:sp>
      <p:sp>
        <p:nvSpPr>
          <p:cNvPr id="133123" name="Rectangle 3"/>
          <p:cNvSpPr>
            <a:spLocks noGrp="1"/>
          </p:cNvSpPr>
          <p:nvPr>
            <p:ph type="body" idx="1"/>
          </p:nvPr>
        </p:nvSpPr>
        <p:spPr>
          <a:xfrm>
            <a:off x="179388" y="2133600"/>
            <a:ext cx="8785225" cy="3992563"/>
          </a:xfrm>
        </p:spPr>
        <p:txBody>
          <a:bodyPr/>
          <a:lstStyle/>
          <a:p>
            <a:pPr algn="just"/>
            <a:r>
              <a:rPr lang="tr-TR" smtClean="0"/>
              <a:t>Problemin Tanımlanması</a:t>
            </a:r>
          </a:p>
          <a:p>
            <a:pPr algn="just"/>
            <a:r>
              <a:rPr lang="tr-TR" smtClean="0"/>
              <a:t>Araştırmanın Planlanması</a:t>
            </a:r>
          </a:p>
          <a:p>
            <a:pPr algn="just"/>
            <a:r>
              <a:rPr lang="tr-TR" smtClean="0"/>
              <a:t>Araştırma Planının Uygulanması (Saha çalışması; veri toplama)</a:t>
            </a:r>
          </a:p>
          <a:p>
            <a:pPr algn="just"/>
            <a:r>
              <a:rPr lang="tr-TR" smtClean="0"/>
              <a:t>Verilerin Analizi ve Yorumu</a:t>
            </a:r>
          </a:p>
          <a:p>
            <a:pPr algn="just"/>
            <a:r>
              <a:rPr lang="tr-TR" smtClean="0"/>
              <a:t>Araştırma Raporunun Hazırlanması</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p:cNvSpPr>
          <p:nvPr>
            <p:ph type="title"/>
          </p:nvPr>
        </p:nvSpPr>
        <p:spPr/>
        <p:txBody>
          <a:bodyPr/>
          <a:lstStyle/>
          <a:p>
            <a:pPr algn="ctr"/>
            <a:r>
              <a:rPr lang="tr-TR" smtClean="0"/>
              <a:t>Problemin Tanımlanması</a:t>
            </a:r>
          </a:p>
        </p:txBody>
      </p:sp>
      <p:sp>
        <p:nvSpPr>
          <p:cNvPr id="134147" name="Rectangle 3"/>
          <p:cNvSpPr>
            <a:spLocks noGrp="1"/>
          </p:cNvSpPr>
          <p:nvPr>
            <p:ph type="body" idx="1"/>
          </p:nvPr>
        </p:nvSpPr>
        <p:spPr/>
        <p:txBody>
          <a:bodyPr/>
          <a:lstStyle/>
          <a:p>
            <a:pPr marL="6350" indent="555625" algn="just">
              <a:lnSpc>
                <a:spcPct val="90000"/>
              </a:lnSpc>
              <a:buFont typeface="Arial" charset="0"/>
              <a:buNone/>
            </a:pPr>
            <a:r>
              <a:rPr lang="tr-TR" smtClean="0"/>
              <a:t>Pazarlama araştırmasının ilk aşaması, problemin veya araştırma konusunun iyi bir şekilde tanımlanması ve belirlenmesidir. Araştırmacı pazarlama ile ilgili tüm verileri göden geçirmelidir. </a:t>
            </a:r>
          </a:p>
          <a:p>
            <a:pPr marL="6350" indent="555625" algn="just">
              <a:lnSpc>
                <a:spcPct val="90000"/>
              </a:lnSpc>
              <a:buFont typeface="Arial" charset="0"/>
              <a:buNone/>
            </a:pPr>
            <a:r>
              <a:rPr lang="tr-TR" smtClean="0"/>
              <a:t>Bu aşamada yapılan, problemi spesifik hale getirmeye yönelik “keşifsel araştırma” dır. Yanlış problem tanımı bütün araştırma çabalarının boşa gitmesine neden olur. </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p:cNvSpPr>
          <p:nvPr>
            <p:ph type="title"/>
          </p:nvPr>
        </p:nvSpPr>
        <p:spPr/>
        <p:txBody>
          <a:bodyPr/>
          <a:lstStyle/>
          <a:p>
            <a:pPr algn="ctr"/>
            <a:r>
              <a:rPr lang="tr-TR" smtClean="0"/>
              <a:t>Araştırmanın Planlanması</a:t>
            </a:r>
          </a:p>
        </p:txBody>
      </p:sp>
      <p:sp>
        <p:nvSpPr>
          <p:cNvPr id="135171" name="Rectangle 3"/>
          <p:cNvSpPr>
            <a:spLocks noGrp="1"/>
          </p:cNvSpPr>
          <p:nvPr>
            <p:ph type="body" idx="1"/>
          </p:nvPr>
        </p:nvSpPr>
        <p:spPr/>
        <p:txBody>
          <a:bodyPr/>
          <a:lstStyle/>
          <a:p>
            <a:r>
              <a:rPr lang="tr-TR" smtClean="0"/>
              <a:t>Veri Kaynaklarını Belirleme </a:t>
            </a:r>
          </a:p>
          <a:p>
            <a:r>
              <a:rPr lang="tr-TR" smtClean="0"/>
              <a:t>Araştırma Metodu ve Temas Metodunu Belirleme</a:t>
            </a:r>
          </a:p>
          <a:p>
            <a:r>
              <a:rPr lang="tr-TR" smtClean="0"/>
              <a:t>Araştırma Araçlarını Belirleme </a:t>
            </a:r>
          </a:p>
          <a:p>
            <a:r>
              <a:rPr lang="tr-TR" smtClean="0"/>
              <a:t>Örnekleme Planının Geliştirilmesi</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p:cNvSpPr>
          <p:nvPr>
            <p:ph type="title"/>
          </p:nvPr>
        </p:nvSpPr>
        <p:spPr/>
        <p:txBody>
          <a:bodyPr/>
          <a:lstStyle/>
          <a:p>
            <a:pPr algn="ctr"/>
            <a:r>
              <a:rPr lang="tr-TR" smtClean="0"/>
              <a:t>Veri Kaynakları</a:t>
            </a:r>
          </a:p>
        </p:txBody>
      </p:sp>
      <p:sp>
        <p:nvSpPr>
          <p:cNvPr id="136195" name="Rectangle 3"/>
          <p:cNvSpPr>
            <a:spLocks noGrp="1"/>
          </p:cNvSpPr>
          <p:nvPr>
            <p:ph type="body" idx="1"/>
          </p:nvPr>
        </p:nvSpPr>
        <p:spPr/>
        <p:txBody>
          <a:bodyPr/>
          <a:lstStyle/>
          <a:p>
            <a:r>
              <a:rPr lang="tr-TR" smtClean="0"/>
              <a:t>Birincil (orijinal) kaynaklar</a:t>
            </a:r>
          </a:p>
          <a:p>
            <a:r>
              <a:rPr lang="tr-TR" smtClean="0"/>
              <a:t>İkincil kaynaklar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fontAlgn="auto">
              <a:spcAft>
                <a:spcPts val="0"/>
              </a:spcAft>
              <a:defRPr/>
            </a:pPr>
            <a:r>
              <a:rPr lang="tr-TR" dirty="0" smtClean="0"/>
              <a:t>Bütünleşmiş (koordineli) pazarlama çabaları</a:t>
            </a:r>
            <a:endParaRPr lang="tr-TR" dirty="0"/>
          </a:p>
        </p:txBody>
      </p:sp>
      <p:sp>
        <p:nvSpPr>
          <p:cNvPr id="17411" name="2 İçerik Yer Tutucusu"/>
          <p:cNvSpPr>
            <a:spLocks noGrp="1"/>
          </p:cNvSpPr>
          <p:nvPr>
            <p:ph idx="1"/>
          </p:nvPr>
        </p:nvSpPr>
        <p:spPr>
          <a:xfrm>
            <a:off x="250825" y="1600200"/>
            <a:ext cx="8713788" cy="4997450"/>
          </a:xfrm>
        </p:spPr>
        <p:txBody>
          <a:bodyPr/>
          <a:lstStyle/>
          <a:p>
            <a:pPr marL="1588" indent="461963" algn="just">
              <a:buFont typeface="Wingdings 2" pitchFamily="18" charset="2"/>
              <a:buNone/>
            </a:pPr>
            <a:r>
              <a:rPr lang="tr-TR" smtClean="0"/>
              <a:t>Bütünleşmiş ve koordineli pazarlama çabalarının iki yönü vardır; Bunlardan biri pazarlama bölümünün diğer bölümlerle koordinasyonu; diğeri ise, bölümün kendi içinde, alt bölümler arası uyumudur. </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p:cNvSpPr>
          <p:nvPr>
            <p:ph type="title"/>
          </p:nvPr>
        </p:nvSpPr>
        <p:spPr/>
        <p:txBody>
          <a:bodyPr/>
          <a:lstStyle/>
          <a:p>
            <a:pPr algn="ctr"/>
            <a:r>
              <a:rPr lang="tr-TR" smtClean="0"/>
              <a:t>Araştırma Metodu</a:t>
            </a:r>
          </a:p>
        </p:txBody>
      </p:sp>
      <p:sp>
        <p:nvSpPr>
          <p:cNvPr id="137219" name="Rectangle 3"/>
          <p:cNvSpPr>
            <a:spLocks noGrp="1"/>
          </p:cNvSpPr>
          <p:nvPr>
            <p:ph type="body" idx="1"/>
          </p:nvPr>
        </p:nvSpPr>
        <p:spPr/>
        <p:txBody>
          <a:bodyPr/>
          <a:lstStyle/>
          <a:p>
            <a:pPr marL="6350" indent="555625"/>
            <a:r>
              <a:rPr lang="tr-TR" smtClean="0"/>
              <a:t>Anket</a:t>
            </a:r>
          </a:p>
          <a:p>
            <a:pPr marL="6350" indent="555625"/>
            <a:r>
              <a:rPr lang="tr-TR" smtClean="0"/>
              <a:t>Gözlem</a:t>
            </a:r>
          </a:p>
          <a:p>
            <a:pPr marL="6350" indent="555625"/>
            <a:r>
              <a:rPr lang="tr-TR" smtClean="0"/>
              <a:t>Deney</a:t>
            </a: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p:cNvSpPr>
          <p:nvPr>
            <p:ph type="title"/>
          </p:nvPr>
        </p:nvSpPr>
        <p:spPr/>
        <p:txBody>
          <a:bodyPr/>
          <a:lstStyle/>
          <a:p>
            <a:pPr algn="ctr"/>
            <a:r>
              <a:rPr lang="tr-TR" smtClean="0"/>
              <a:t>Temas Metodu</a:t>
            </a:r>
          </a:p>
        </p:txBody>
      </p:sp>
      <p:sp>
        <p:nvSpPr>
          <p:cNvPr id="138243" name="Rectangle 3"/>
          <p:cNvSpPr>
            <a:spLocks noGrp="1"/>
          </p:cNvSpPr>
          <p:nvPr>
            <p:ph type="body" idx="1"/>
          </p:nvPr>
        </p:nvSpPr>
        <p:spPr/>
        <p:txBody>
          <a:bodyPr/>
          <a:lstStyle/>
          <a:p>
            <a:r>
              <a:rPr lang="tr-TR" smtClean="0"/>
              <a:t>Mektupla Anket</a:t>
            </a:r>
          </a:p>
          <a:p>
            <a:r>
              <a:rPr lang="tr-TR" smtClean="0"/>
              <a:t>Yüz yüze Görüşme</a:t>
            </a:r>
          </a:p>
          <a:p>
            <a:r>
              <a:rPr lang="tr-TR" smtClean="0"/>
              <a:t>Telefonla Anket</a:t>
            </a: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p:cNvSpPr>
          <p:nvPr>
            <p:ph type="title"/>
          </p:nvPr>
        </p:nvSpPr>
        <p:spPr/>
        <p:txBody>
          <a:bodyPr/>
          <a:lstStyle/>
          <a:p>
            <a:pPr algn="ctr"/>
            <a:r>
              <a:rPr lang="tr-TR" smtClean="0"/>
              <a:t>Araştırma Araçları</a:t>
            </a:r>
          </a:p>
        </p:txBody>
      </p:sp>
      <p:sp>
        <p:nvSpPr>
          <p:cNvPr id="139267" name="Rectangle 3"/>
          <p:cNvSpPr>
            <a:spLocks noGrp="1"/>
          </p:cNvSpPr>
          <p:nvPr>
            <p:ph type="body" idx="1"/>
          </p:nvPr>
        </p:nvSpPr>
        <p:spPr/>
        <p:txBody>
          <a:bodyPr/>
          <a:lstStyle/>
          <a:p>
            <a:r>
              <a:rPr lang="tr-TR" smtClean="0"/>
              <a:t>Anket Formu</a:t>
            </a:r>
          </a:p>
          <a:p>
            <a:r>
              <a:rPr lang="tr-TR" smtClean="0"/>
              <a:t>Gizli veya Açık Kamera</a:t>
            </a:r>
          </a:p>
          <a:p>
            <a:r>
              <a:rPr lang="tr-TR" smtClean="0"/>
              <a:t>Fiziksel Ölçüm Araçları</a:t>
            </a: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p:cNvSpPr>
          <p:nvPr>
            <p:ph type="title"/>
          </p:nvPr>
        </p:nvSpPr>
        <p:spPr/>
        <p:txBody>
          <a:bodyPr/>
          <a:lstStyle/>
          <a:p>
            <a:pPr algn="ctr"/>
            <a:r>
              <a:rPr lang="tr-TR" smtClean="0"/>
              <a:t>Örnekleme Planı</a:t>
            </a:r>
          </a:p>
        </p:txBody>
      </p:sp>
      <p:sp>
        <p:nvSpPr>
          <p:cNvPr id="140291" name="Rectangle 3"/>
          <p:cNvSpPr>
            <a:spLocks noGrp="1"/>
          </p:cNvSpPr>
          <p:nvPr>
            <p:ph type="body" idx="1"/>
          </p:nvPr>
        </p:nvSpPr>
        <p:spPr/>
        <p:txBody>
          <a:bodyPr/>
          <a:lstStyle/>
          <a:p>
            <a:r>
              <a:rPr lang="tr-TR" smtClean="0"/>
              <a:t>Örnek Kitlenin Birimi (Kimler Araştırılacak)</a:t>
            </a:r>
          </a:p>
          <a:p>
            <a:r>
              <a:rPr lang="tr-TR" smtClean="0"/>
              <a:t>Örnek Hacmi (Kaç Kişi Olacak)</a:t>
            </a:r>
          </a:p>
          <a:p>
            <a:r>
              <a:rPr lang="tr-TR" smtClean="0"/>
              <a:t>Örnekleme Süreci (Örnek birimleri nasıl seçilecek)</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p:nvPr>
        </p:nvSpPr>
        <p:spPr/>
        <p:txBody>
          <a:bodyPr>
            <a:normAutofit fontScale="90000"/>
          </a:bodyPr>
          <a:lstStyle/>
          <a:p>
            <a:pPr algn="ctr" fontAlgn="auto">
              <a:spcAft>
                <a:spcPts val="0"/>
              </a:spcAft>
              <a:defRPr/>
            </a:pPr>
            <a:r>
              <a:rPr lang="tr-TR" sz="4000" dirty="0" smtClean="0"/>
              <a:t>Araştırma Planının Uygulanması: Verilerin Toplanması</a:t>
            </a:r>
          </a:p>
        </p:txBody>
      </p:sp>
      <p:sp>
        <p:nvSpPr>
          <p:cNvPr id="141315" name="Rectangle 3"/>
          <p:cNvSpPr>
            <a:spLocks noGrp="1"/>
          </p:cNvSpPr>
          <p:nvPr>
            <p:ph type="body" idx="1"/>
          </p:nvPr>
        </p:nvSpPr>
        <p:spPr/>
        <p:txBody>
          <a:bodyPr/>
          <a:lstStyle/>
          <a:p>
            <a:pPr marL="6350" indent="555625">
              <a:buFont typeface="Arial" charset="0"/>
              <a:buNone/>
            </a:pPr>
            <a:r>
              <a:rPr lang="tr-TR" smtClean="0"/>
              <a:t>Veri Toplamada Ortaya çıkabilecek Sorunlar:</a:t>
            </a:r>
          </a:p>
          <a:p>
            <a:pPr marL="6350" indent="555625" algn="just"/>
            <a:r>
              <a:rPr lang="tr-TR" smtClean="0"/>
              <a:t>Cevaplayıcının evinde veya işyerinde</a:t>
            </a:r>
            <a:r>
              <a:rPr lang="tr-TR" smtClean="0">
                <a:latin typeface="Arial" charset="0"/>
              </a:rPr>
              <a:t> </a:t>
            </a:r>
            <a:r>
              <a:rPr lang="tr-TR" smtClean="0"/>
              <a:t>bulunmaması</a:t>
            </a:r>
          </a:p>
          <a:p>
            <a:pPr marL="6350" indent="555625" algn="just"/>
            <a:r>
              <a:rPr lang="tr-TR" smtClean="0"/>
              <a:t>Bazı cevaplayıcıların işbirliği yapmayı kabul etmemesi</a:t>
            </a:r>
          </a:p>
          <a:p>
            <a:pPr marL="6350" indent="555625" algn="just"/>
            <a:r>
              <a:rPr lang="tr-TR" smtClean="0"/>
              <a:t>Bazı cevaplayıcıların objektif olamaması</a:t>
            </a:r>
          </a:p>
          <a:p>
            <a:pPr marL="6350" indent="555625" algn="just"/>
            <a:r>
              <a:rPr lang="tr-TR" smtClean="0"/>
              <a:t>Bazı cevaplayıcıların doğru cevap vermemesi</a:t>
            </a:r>
          </a:p>
          <a:p>
            <a:pPr marL="6350" indent="555625" algn="just"/>
            <a:r>
              <a:rPr lang="tr-TR" smtClean="0"/>
              <a:t>Anketörün taraflı olması</a:t>
            </a: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p:cNvSpPr>
          <p:nvPr>
            <p:ph type="title"/>
          </p:nvPr>
        </p:nvSpPr>
        <p:spPr/>
        <p:txBody>
          <a:bodyPr/>
          <a:lstStyle/>
          <a:p>
            <a:pPr algn="ctr"/>
            <a:r>
              <a:rPr lang="tr-TR" smtClean="0"/>
              <a:t>Verilerin Analizi ve Yorumu</a:t>
            </a:r>
          </a:p>
        </p:txBody>
      </p:sp>
      <p:sp>
        <p:nvSpPr>
          <p:cNvPr id="142339" name="Rectangle 3"/>
          <p:cNvSpPr>
            <a:spLocks noGrp="1"/>
          </p:cNvSpPr>
          <p:nvPr>
            <p:ph type="body" idx="1"/>
          </p:nvPr>
        </p:nvSpPr>
        <p:spPr/>
        <p:txBody>
          <a:bodyPr/>
          <a:lstStyle/>
          <a:p>
            <a:r>
              <a:rPr lang="tr-TR" smtClean="0"/>
              <a:t>Verilerin Sınıflandırılması</a:t>
            </a:r>
          </a:p>
          <a:p>
            <a:r>
              <a:rPr lang="tr-TR" smtClean="0"/>
              <a:t>Sayım (Frekansların Belirlenmesi)</a:t>
            </a:r>
          </a:p>
          <a:p>
            <a:r>
              <a:rPr lang="tr-TR" smtClean="0"/>
              <a:t>İstatistiksel Analiz ve Yorumu</a:t>
            </a:r>
          </a:p>
          <a:p>
            <a:endParaRPr lang="tr-TR" smtClean="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p:cNvSpPr>
          <p:nvPr>
            <p:ph type="title"/>
          </p:nvPr>
        </p:nvSpPr>
        <p:spPr/>
        <p:txBody>
          <a:bodyPr>
            <a:normAutofit fontScale="90000"/>
          </a:bodyPr>
          <a:lstStyle/>
          <a:p>
            <a:pPr algn="ctr" fontAlgn="auto">
              <a:spcAft>
                <a:spcPts val="0"/>
              </a:spcAft>
              <a:defRPr/>
            </a:pPr>
            <a:r>
              <a:rPr lang="tr-TR" dirty="0" smtClean="0"/>
              <a:t>Araştırma Raporunun Hazırlanması</a:t>
            </a:r>
          </a:p>
        </p:txBody>
      </p:sp>
      <p:sp>
        <p:nvSpPr>
          <p:cNvPr id="32770" name="Rectangle 3"/>
          <p:cNvSpPr>
            <a:spLocks noGrp="1"/>
          </p:cNvSpPr>
          <p:nvPr>
            <p:ph type="body" idx="1"/>
          </p:nvPr>
        </p:nvSpPr>
        <p:spPr/>
        <p:txBody>
          <a:bodyPr>
            <a:normAutofit lnSpcReduction="10000"/>
          </a:bodyPr>
          <a:lstStyle/>
          <a:p>
            <a:pPr marL="6350" indent="555625" algn="just" fontAlgn="auto">
              <a:lnSpc>
                <a:spcPct val="80000"/>
              </a:lnSpc>
              <a:spcAft>
                <a:spcPts val="0"/>
              </a:spcAft>
              <a:buClr>
                <a:schemeClr val="accent3"/>
              </a:buClr>
              <a:buFont typeface="Arial" charset="0"/>
              <a:buNone/>
              <a:defRPr/>
            </a:pPr>
            <a:r>
              <a:rPr lang="tr-TR" sz="2800" smtClean="0"/>
              <a:t>Araştırma raporları genellikle yazılı olarak pazarlama yöneticilerine verilir. Raporda ne ölçüde ayrıntıya inileceği, onu kullanacak kimseye göre araştırmacı tarafından belirlenmelidir. Raporda : </a:t>
            </a:r>
          </a:p>
          <a:p>
            <a:pPr marL="6350" indent="555625" algn="just" fontAlgn="auto">
              <a:lnSpc>
                <a:spcPct val="80000"/>
              </a:lnSpc>
              <a:spcAft>
                <a:spcPts val="0"/>
              </a:spcAft>
              <a:buClr>
                <a:schemeClr val="accent3"/>
              </a:buClr>
              <a:buFont typeface="Wingdings 2"/>
              <a:buChar char=""/>
              <a:defRPr/>
            </a:pPr>
            <a:r>
              <a:rPr lang="tr-TR" sz="2800" smtClean="0"/>
              <a:t>Özet</a:t>
            </a:r>
          </a:p>
          <a:p>
            <a:pPr marL="6350" indent="555625" algn="just" fontAlgn="auto">
              <a:lnSpc>
                <a:spcPct val="80000"/>
              </a:lnSpc>
              <a:spcAft>
                <a:spcPts val="0"/>
              </a:spcAft>
              <a:buClr>
                <a:schemeClr val="accent3"/>
              </a:buClr>
              <a:buFont typeface="Wingdings 2"/>
              <a:buChar char=""/>
              <a:defRPr/>
            </a:pPr>
            <a:r>
              <a:rPr lang="tr-TR" sz="2800" smtClean="0"/>
              <a:t>Bulgular</a:t>
            </a:r>
          </a:p>
          <a:p>
            <a:pPr marL="6350" indent="555625" algn="just" fontAlgn="auto">
              <a:lnSpc>
                <a:spcPct val="80000"/>
              </a:lnSpc>
              <a:spcAft>
                <a:spcPts val="0"/>
              </a:spcAft>
              <a:buClr>
                <a:schemeClr val="accent3"/>
              </a:buClr>
              <a:buFont typeface="Wingdings 2"/>
              <a:buChar char=""/>
              <a:defRPr/>
            </a:pPr>
            <a:r>
              <a:rPr lang="tr-TR" sz="2800" smtClean="0"/>
              <a:t>Veri Toplama Yöntemi</a:t>
            </a:r>
          </a:p>
          <a:p>
            <a:pPr marL="6350" indent="555625" algn="just" fontAlgn="auto">
              <a:lnSpc>
                <a:spcPct val="80000"/>
              </a:lnSpc>
              <a:spcAft>
                <a:spcPts val="0"/>
              </a:spcAft>
              <a:buClr>
                <a:schemeClr val="accent3"/>
              </a:buClr>
              <a:buFont typeface="Wingdings 2"/>
              <a:buChar char=""/>
              <a:defRPr/>
            </a:pPr>
            <a:r>
              <a:rPr lang="tr-TR" sz="2800" smtClean="0"/>
              <a:t>Analiz Yöntemleri ve Araçları</a:t>
            </a:r>
          </a:p>
          <a:p>
            <a:pPr marL="6350" indent="555625" algn="just" fontAlgn="auto">
              <a:lnSpc>
                <a:spcPct val="80000"/>
              </a:lnSpc>
              <a:spcAft>
                <a:spcPts val="0"/>
              </a:spcAft>
              <a:buClr>
                <a:schemeClr val="accent3"/>
              </a:buClr>
              <a:buFont typeface="Wingdings 2"/>
              <a:buChar char=""/>
              <a:defRPr/>
            </a:pPr>
            <a:r>
              <a:rPr lang="tr-TR" sz="2800" smtClean="0"/>
              <a:t>Veri Analizi</a:t>
            </a:r>
          </a:p>
          <a:p>
            <a:pPr marL="6350" indent="555625" algn="just" fontAlgn="auto">
              <a:lnSpc>
                <a:spcPct val="80000"/>
              </a:lnSpc>
              <a:spcAft>
                <a:spcPts val="0"/>
              </a:spcAft>
              <a:buClr>
                <a:schemeClr val="accent3"/>
              </a:buClr>
              <a:buFont typeface="Wingdings 2"/>
              <a:buChar char=""/>
              <a:defRPr/>
            </a:pPr>
            <a:r>
              <a:rPr lang="tr-TR" sz="2800" smtClean="0"/>
              <a:t>Sonuç</a:t>
            </a:r>
          </a:p>
          <a:p>
            <a:pPr marL="6350" indent="555625" algn="just" fontAlgn="auto">
              <a:lnSpc>
                <a:spcPct val="80000"/>
              </a:lnSpc>
              <a:spcAft>
                <a:spcPts val="0"/>
              </a:spcAft>
              <a:buClr>
                <a:schemeClr val="accent3"/>
              </a:buClr>
              <a:buFont typeface="Wingdings 2"/>
              <a:buChar char=""/>
              <a:defRPr/>
            </a:pPr>
            <a:r>
              <a:rPr lang="tr-TR" sz="2800" smtClean="0"/>
              <a:t>Kaynakça</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p:nvPr>
        </p:nvSpPr>
        <p:spPr/>
        <p:txBody>
          <a:bodyPr>
            <a:normAutofit fontScale="90000"/>
          </a:bodyPr>
          <a:lstStyle/>
          <a:p>
            <a:pPr algn="ctr" fontAlgn="auto">
              <a:spcAft>
                <a:spcPts val="0"/>
              </a:spcAft>
              <a:defRPr/>
            </a:pPr>
            <a:r>
              <a:rPr lang="tr-TR" sz="4000" dirty="0" smtClean="0"/>
              <a:t>İkincil Veri Kaynaklarının Fayda ve Sakıncaları</a:t>
            </a:r>
          </a:p>
        </p:txBody>
      </p:sp>
      <p:sp>
        <p:nvSpPr>
          <p:cNvPr id="33794" name="Rectangle 3"/>
          <p:cNvSpPr>
            <a:spLocks noGrp="1"/>
          </p:cNvSpPr>
          <p:nvPr>
            <p:ph type="body" idx="1"/>
          </p:nvPr>
        </p:nvSpPr>
        <p:spPr/>
        <p:txBody>
          <a:bodyPr>
            <a:normAutofit lnSpcReduction="10000"/>
          </a:bodyPr>
          <a:lstStyle/>
          <a:p>
            <a:pPr marL="6350" indent="555625" fontAlgn="auto">
              <a:lnSpc>
                <a:spcPct val="90000"/>
              </a:lnSpc>
              <a:spcAft>
                <a:spcPts val="0"/>
              </a:spcAft>
              <a:buClr>
                <a:schemeClr val="accent3"/>
              </a:buClr>
              <a:buFont typeface="Arial" charset="0"/>
              <a:buNone/>
              <a:defRPr/>
            </a:pPr>
            <a:r>
              <a:rPr lang="tr-TR" sz="2800" b="1" smtClean="0"/>
              <a:t>Faydalar:</a:t>
            </a:r>
          </a:p>
          <a:p>
            <a:pPr marL="6350" indent="555625" fontAlgn="auto">
              <a:lnSpc>
                <a:spcPct val="90000"/>
              </a:lnSpc>
              <a:spcAft>
                <a:spcPts val="0"/>
              </a:spcAft>
              <a:buClr>
                <a:schemeClr val="accent3"/>
              </a:buClr>
              <a:buFont typeface="Wingdings 2"/>
              <a:buChar char=""/>
              <a:defRPr/>
            </a:pPr>
            <a:r>
              <a:rPr lang="tr-TR" sz="2800" smtClean="0"/>
              <a:t>Zaman, emek ve masraflardan tasarruf sağlanması ve toplama kolaylığı olması</a:t>
            </a:r>
          </a:p>
          <a:p>
            <a:pPr marL="6350" indent="555625" fontAlgn="auto">
              <a:lnSpc>
                <a:spcPct val="90000"/>
              </a:lnSpc>
              <a:spcAft>
                <a:spcPts val="0"/>
              </a:spcAft>
              <a:buClr>
                <a:schemeClr val="accent3"/>
              </a:buClr>
              <a:buFont typeface="Wingdings 2"/>
              <a:buChar char=""/>
              <a:defRPr/>
            </a:pPr>
            <a:r>
              <a:rPr lang="tr-TR" sz="2800" smtClean="0"/>
              <a:t>Yetenekli araştırmacı bulma güçlüğünü ortadan kaldırması</a:t>
            </a:r>
          </a:p>
          <a:p>
            <a:pPr marL="6350" indent="555625" fontAlgn="auto">
              <a:lnSpc>
                <a:spcPct val="90000"/>
              </a:lnSpc>
              <a:spcAft>
                <a:spcPts val="0"/>
              </a:spcAft>
              <a:buClr>
                <a:schemeClr val="accent3"/>
              </a:buClr>
              <a:buFont typeface="Arial" charset="0"/>
              <a:buNone/>
              <a:defRPr/>
            </a:pPr>
            <a:r>
              <a:rPr lang="tr-TR" sz="2800" b="1" smtClean="0"/>
              <a:t>Sakıncaları: </a:t>
            </a:r>
          </a:p>
          <a:p>
            <a:pPr marL="6350" indent="555625" fontAlgn="auto">
              <a:lnSpc>
                <a:spcPct val="90000"/>
              </a:lnSpc>
              <a:spcAft>
                <a:spcPts val="0"/>
              </a:spcAft>
              <a:buClr>
                <a:schemeClr val="accent3"/>
              </a:buClr>
              <a:buFont typeface="Wingdings 2"/>
              <a:buChar char=""/>
              <a:defRPr/>
            </a:pPr>
            <a:r>
              <a:rPr lang="tr-TR" sz="2800" smtClean="0"/>
              <a:t>Bilgilerin eski olma ihtimali bulunması</a:t>
            </a:r>
          </a:p>
          <a:p>
            <a:pPr marL="6350" indent="555625" fontAlgn="auto">
              <a:lnSpc>
                <a:spcPct val="90000"/>
              </a:lnSpc>
              <a:spcAft>
                <a:spcPts val="0"/>
              </a:spcAft>
              <a:buClr>
                <a:schemeClr val="accent3"/>
              </a:buClr>
              <a:buFont typeface="Wingdings 2"/>
              <a:buChar char=""/>
              <a:defRPr/>
            </a:pPr>
            <a:r>
              <a:rPr lang="tr-TR" sz="2800" smtClean="0"/>
              <a:t>Amaç farklılığı olması; ayrıca tasnif veya birim ölçü farklılığı olabilmesi</a:t>
            </a:r>
          </a:p>
          <a:p>
            <a:pPr marL="6350" indent="555625" fontAlgn="auto">
              <a:lnSpc>
                <a:spcPct val="90000"/>
              </a:lnSpc>
              <a:spcAft>
                <a:spcPts val="0"/>
              </a:spcAft>
              <a:buClr>
                <a:schemeClr val="accent3"/>
              </a:buClr>
              <a:buFont typeface="Wingdings 2"/>
              <a:buChar char=""/>
              <a:defRPr/>
            </a:pPr>
            <a:r>
              <a:rPr lang="tr-TR" sz="2800" smtClean="0"/>
              <a:t>Taraflı olma olasılığının fazla olması</a:t>
            </a: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p:nvPr>
        </p:nvSpPr>
        <p:spPr/>
        <p:txBody>
          <a:bodyPr>
            <a:normAutofit fontScale="90000"/>
          </a:bodyPr>
          <a:lstStyle/>
          <a:p>
            <a:pPr algn="ctr" fontAlgn="auto">
              <a:spcAft>
                <a:spcPts val="0"/>
              </a:spcAft>
              <a:defRPr/>
            </a:pPr>
            <a:r>
              <a:rPr lang="tr-TR" sz="4000" dirty="0" smtClean="0"/>
              <a:t>Birincil Veri Kaynaklarının Fayda ve Sakıncaları</a:t>
            </a:r>
          </a:p>
        </p:txBody>
      </p:sp>
      <p:sp>
        <p:nvSpPr>
          <p:cNvPr id="34818" name="Rectangle 3"/>
          <p:cNvSpPr>
            <a:spLocks noGrp="1"/>
          </p:cNvSpPr>
          <p:nvPr>
            <p:ph type="body" idx="1"/>
          </p:nvPr>
        </p:nvSpPr>
        <p:spPr/>
        <p:txBody>
          <a:bodyPr>
            <a:normAutofit fontScale="92500"/>
          </a:bodyPr>
          <a:lstStyle/>
          <a:p>
            <a:pPr marL="6350" indent="555625" fontAlgn="auto">
              <a:lnSpc>
                <a:spcPct val="90000"/>
              </a:lnSpc>
              <a:spcAft>
                <a:spcPts val="0"/>
              </a:spcAft>
              <a:buClr>
                <a:schemeClr val="accent3"/>
              </a:buClr>
              <a:buFont typeface="Arial" charset="0"/>
              <a:buNone/>
              <a:defRPr/>
            </a:pPr>
            <a:r>
              <a:rPr lang="tr-TR" sz="2800" b="1" smtClean="0"/>
              <a:t>Faydalar:</a:t>
            </a:r>
          </a:p>
          <a:p>
            <a:pPr marL="6350" indent="555625" fontAlgn="auto">
              <a:lnSpc>
                <a:spcPct val="90000"/>
              </a:lnSpc>
              <a:spcAft>
                <a:spcPts val="0"/>
              </a:spcAft>
              <a:buClr>
                <a:schemeClr val="accent3"/>
              </a:buClr>
              <a:buFont typeface="Wingdings 2"/>
              <a:buChar char=""/>
              <a:defRPr/>
            </a:pPr>
            <a:r>
              <a:rPr lang="tr-TR" sz="2800" smtClean="0"/>
              <a:t>Bilgilerin eski ve yanlış olma olasılığının az olması</a:t>
            </a:r>
          </a:p>
          <a:p>
            <a:pPr marL="6350" indent="555625" fontAlgn="auto">
              <a:lnSpc>
                <a:spcPct val="90000"/>
              </a:lnSpc>
              <a:spcAft>
                <a:spcPts val="0"/>
              </a:spcAft>
              <a:buClr>
                <a:schemeClr val="accent3"/>
              </a:buClr>
              <a:buFont typeface="Wingdings 2"/>
              <a:buChar char=""/>
              <a:defRPr/>
            </a:pPr>
            <a:r>
              <a:rPr lang="tr-TR" sz="2800" smtClean="0"/>
              <a:t>Özel amaca göre toplandığında, ihtiyaçlara tam ve direkt olarak cevap vermesi</a:t>
            </a:r>
          </a:p>
          <a:p>
            <a:pPr marL="6350" indent="555625" fontAlgn="auto">
              <a:lnSpc>
                <a:spcPct val="90000"/>
              </a:lnSpc>
              <a:spcAft>
                <a:spcPts val="0"/>
              </a:spcAft>
              <a:buClr>
                <a:schemeClr val="accent3"/>
              </a:buClr>
              <a:buFont typeface="Wingdings 2"/>
              <a:buChar char=""/>
              <a:defRPr/>
            </a:pPr>
            <a:r>
              <a:rPr lang="tr-TR" sz="2800" smtClean="0"/>
              <a:t>Bizzat araştırmacı tarafından toplandığından, anket formu vb. düzenlemelerin istenildiği şekilde yapılabilmesi</a:t>
            </a:r>
          </a:p>
          <a:p>
            <a:pPr marL="6350" indent="555625" fontAlgn="auto">
              <a:lnSpc>
                <a:spcPct val="90000"/>
              </a:lnSpc>
              <a:spcAft>
                <a:spcPts val="0"/>
              </a:spcAft>
              <a:buClr>
                <a:schemeClr val="accent3"/>
              </a:buClr>
              <a:buFont typeface="Arial" charset="0"/>
              <a:buNone/>
              <a:defRPr/>
            </a:pPr>
            <a:r>
              <a:rPr lang="tr-TR" sz="2800" b="1" smtClean="0"/>
              <a:t>Sakıncalar:</a:t>
            </a:r>
          </a:p>
          <a:p>
            <a:pPr marL="6350" indent="555625" fontAlgn="auto">
              <a:lnSpc>
                <a:spcPct val="90000"/>
              </a:lnSpc>
              <a:spcAft>
                <a:spcPts val="0"/>
              </a:spcAft>
              <a:buClr>
                <a:schemeClr val="accent3"/>
              </a:buClr>
              <a:buFont typeface="Wingdings 2"/>
              <a:buChar char=""/>
              <a:defRPr/>
            </a:pPr>
            <a:r>
              <a:rPr lang="tr-TR" sz="2800" smtClean="0"/>
              <a:t>Zaman, emek ve masraf yükünün ağır olması</a:t>
            </a:r>
          </a:p>
          <a:p>
            <a:pPr marL="6350" indent="555625" fontAlgn="auto">
              <a:lnSpc>
                <a:spcPct val="90000"/>
              </a:lnSpc>
              <a:spcAft>
                <a:spcPts val="0"/>
              </a:spcAft>
              <a:buClr>
                <a:schemeClr val="accent3"/>
              </a:buClr>
              <a:buFont typeface="Wingdings 2"/>
              <a:buChar char=""/>
              <a:defRPr/>
            </a:pPr>
            <a:r>
              <a:rPr lang="tr-TR" sz="2800" smtClean="0"/>
              <a:t>Yetenekli, uzman araştırmacı bulmanın zor olması</a:t>
            </a: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p:cNvSpPr>
          <p:nvPr>
            <p:ph type="title"/>
          </p:nvPr>
        </p:nvSpPr>
        <p:spPr>
          <a:xfrm>
            <a:off x="323850" y="0"/>
            <a:ext cx="8229600" cy="1143000"/>
          </a:xfrm>
        </p:spPr>
        <p:txBody>
          <a:bodyPr/>
          <a:lstStyle/>
          <a:p>
            <a:pPr algn="ctr"/>
            <a:r>
              <a:rPr lang="tr-TR" smtClean="0"/>
              <a:t>Veri Toplama Yöntemleri</a:t>
            </a:r>
          </a:p>
        </p:txBody>
      </p:sp>
      <p:grpSp>
        <p:nvGrpSpPr>
          <p:cNvPr id="146435" name="Group 27"/>
          <p:cNvGrpSpPr>
            <a:grpSpLocks/>
          </p:cNvGrpSpPr>
          <p:nvPr/>
        </p:nvGrpSpPr>
        <p:grpSpPr bwMode="auto">
          <a:xfrm>
            <a:off x="468313" y="1485900"/>
            <a:ext cx="8135937" cy="4895850"/>
            <a:chOff x="295" y="618"/>
            <a:chExt cx="5125" cy="3084"/>
          </a:xfrm>
        </p:grpSpPr>
        <p:sp>
          <p:nvSpPr>
            <p:cNvPr id="146436" name="Rectangle 4"/>
            <p:cNvSpPr>
              <a:spLocks noChangeArrowheads="1"/>
            </p:cNvSpPr>
            <p:nvPr/>
          </p:nvSpPr>
          <p:spPr bwMode="auto">
            <a:xfrm>
              <a:off x="295" y="2070"/>
              <a:ext cx="1406" cy="317"/>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Birincil Veri Toplama</a:t>
              </a:r>
            </a:p>
          </p:txBody>
        </p:sp>
        <p:sp>
          <p:nvSpPr>
            <p:cNvPr id="146437" name="Rectangle 5"/>
            <p:cNvSpPr>
              <a:spLocks noChangeArrowheads="1"/>
            </p:cNvSpPr>
            <p:nvPr/>
          </p:nvSpPr>
          <p:spPr bwMode="auto">
            <a:xfrm>
              <a:off x="295" y="2387"/>
              <a:ext cx="1406" cy="317"/>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İkincil Veri Toplama</a:t>
              </a:r>
            </a:p>
          </p:txBody>
        </p:sp>
        <p:sp>
          <p:nvSpPr>
            <p:cNvPr id="146438" name="Rectangle 6"/>
            <p:cNvSpPr>
              <a:spLocks noChangeArrowheads="1"/>
            </p:cNvSpPr>
            <p:nvPr/>
          </p:nvSpPr>
          <p:spPr bwMode="auto">
            <a:xfrm>
              <a:off x="2336" y="935"/>
              <a:ext cx="590" cy="272"/>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Anket</a:t>
              </a:r>
            </a:p>
          </p:txBody>
        </p:sp>
        <p:sp>
          <p:nvSpPr>
            <p:cNvPr id="146439" name="Rectangle 7"/>
            <p:cNvSpPr>
              <a:spLocks noChangeArrowheads="1"/>
            </p:cNvSpPr>
            <p:nvPr/>
          </p:nvSpPr>
          <p:spPr bwMode="auto">
            <a:xfrm>
              <a:off x="2290" y="1434"/>
              <a:ext cx="590" cy="272"/>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Gözlem</a:t>
              </a:r>
            </a:p>
          </p:txBody>
        </p:sp>
        <p:sp>
          <p:nvSpPr>
            <p:cNvPr id="146440" name="Rectangle 8"/>
            <p:cNvSpPr>
              <a:spLocks noChangeArrowheads="1"/>
            </p:cNvSpPr>
            <p:nvPr/>
          </p:nvSpPr>
          <p:spPr bwMode="auto">
            <a:xfrm>
              <a:off x="2290" y="1752"/>
              <a:ext cx="590" cy="272"/>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Deney</a:t>
              </a:r>
            </a:p>
          </p:txBody>
        </p:sp>
        <p:sp>
          <p:nvSpPr>
            <p:cNvPr id="146441" name="Rectangle 9"/>
            <p:cNvSpPr>
              <a:spLocks noChangeArrowheads="1"/>
            </p:cNvSpPr>
            <p:nvPr/>
          </p:nvSpPr>
          <p:spPr bwMode="auto">
            <a:xfrm>
              <a:off x="3832" y="618"/>
              <a:ext cx="953" cy="181"/>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Yüz Yüze</a:t>
              </a:r>
            </a:p>
          </p:txBody>
        </p:sp>
        <p:sp>
          <p:nvSpPr>
            <p:cNvPr id="146442" name="Rectangle 10"/>
            <p:cNvSpPr>
              <a:spLocks noChangeArrowheads="1"/>
            </p:cNvSpPr>
            <p:nvPr/>
          </p:nvSpPr>
          <p:spPr bwMode="auto">
            <a:xfrm>
              <a:off x="3832" y="799"/>
              <a:ext cx="953" cy="181"/>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Telefonla</a:t>
              </a:r>
            </a:p>
          </p:txBody>
        </p:sp>
        <p:sp>
          <p:nvSpPr>
            <p:cNvPr id="146443" name="Rectangle 11"/>
            <p:cNvSpPr>
              <a:spLocks noChangeArrowheads="1"/>
            </p:cNvSpPr>
            <p:nvPr/>
          </p:nvSpPr>
          <p:spPr bwMode="auto">
            <a:xfrm>
              <a:off x="3832" y="981"/>
              <a:ext cx="953" cy="181"/>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Postayla</a:t>
              </a:r>
            </a:p>
          </p:txBody>
        </p:sp>
        <p:sp>
          <p:nvSpPr>
            <p:cNvPr id="146444" name="Rectangle 12"/>
            <p:cNvSpPr>
              <a:spLocks noChangeArrowheads="1"/>
            </p:cNvSpPr>
            <p:nvPr/>
          </p:nvSpPr>
          <p:spPr bwMode="auto">
            <a:xfrm>
              <a:off x="3832" y="1162"/>
              <a:ext cx="953" cy="181"/>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Internette</a:t>
              </a:r>
            </a:p>
          </p:txBody>
        </p:sp>
        <p:sp>
          <p:nvSpPr>
            <p:cNvPr id="146445" name="Rectangle 13"/>
            <p:cNvSpPr>
              <a:spLocks noChangeArrowheads="1"/>
            </p:cNvSpPr>
            <p:nvPr/>
          </p:nvSpPr>
          <p:spPr bwMode="auto">
            <a:xfrm>
              <a:off x="3877" y="1480"/>
              <a:ext cx="953" cy="181"/>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Kişisel</a:t>
              </a:r>
            </a:p>
          </p:txBody>
        </p:sp>
        <p:sp>
          <p:nvSpPr>
            <p:cNvPr id="146446" name="Rectangle 14"/>
            <p:cNvSpPr>
              <a:spLocks noChangeArrowheads="1"/>
            </p:cNvSpPr>
            <p:nvPr/>
          </p:nvSpPr>
          <p:spPr bwMode="auto">
            <a:xfrm>
              <a:off x="3877" y="1661"/>
              <a:ext cx="953" cy="181"/>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Mekanik</a:t>
              </a:r>
            </a:p>
          </p:txBody>
        </p:sp>
        <p:sp>
          <p:nvSpPr>
            <p:cNvPr id="146447" name="Rectangle 15"/>
            <p:cNvSpPr>
              <a:spLocks noChangeArrowheads="1"/>
            </p:cNvSpPr>
            <p:nvPr/>
          </p:nvSpPr>
          <p:spPr bwMode="auto">
            <a:xfrm>
              <a:off x="2109" y="2841"/>
              <a:ext cx="953" cy="181"/>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İç Kaynaklar</a:t>
              </a:r>
            </a:p>
          </p:txBody>
        </p:sp>
        <p:sp>
          <p:nvSpPr>
            <p:cNvPr id="146448" name="Rectangle 16"/>
            <p:cNvSpPr>
              <a:spLocks noChangeArrowheads="1"/>
            </p:cNvSpPr>
            <p:nvPr/>
          </p:nvSpPr>
          <p:spPr bwMode="auto">
            <a:xfrm>
              <a:off x="2154" y="3203"/>
              <a:ext cx="953" cy="181"/>
            </a:xfrm>
            <a:prstGeom prst="rect">
              <a:avLst/>
            </a:prstGeom>
            <a:solidFill>
              <a:schemeClr val="accent1"/>
            </a:solidFill>
            <a:ln w="9525">
              <a:solidFill>
                <a:schemeClr val="tx1"/>
              </a:solidFill>
              <a:miter lim="800000"/>
              <a:headEnd/>
              <a:tailEnd/>
            </a:ln>
          </p:spPr>
          <p:txBody>
            <a:bodyPr wrap="none" anchor="ctr"/>
            <a:lstStyle/>
            <a:p>
              <a:pPr algn="ctr" eaLnBrk="1" hangingPunct="1"/>
              <a:r>
                <a:rPr lang="tr-TR"/>
                <a:t>Dış Kaynaklar</a:t>
              </a:r>
            </a:p>
          </p:txBody>
        </p:sp>
        <p:sp>
          <p:nvSpPr>
            <p:cNvPr id="146449" name="Rectangle 17"/>
            <p:cNvSpPr>
              <a:spLocks noChangeArrowheads="1"/>
            </p:cNvSpPr>
            <p:nvPr/>
          </p:nvSpPr>
          <p:spPr bwMode="auto">
            <a:xfrm>
              <a:off x="3606" y="2432"/>
              <a:ext cx="1814" cy="499"/>
            </a:xfrm>
            <a:prstGeom prst="rect">
              <a:avLst/>
            </a:prstGeom>
            <a:solidFill>
              <a:schemeClr val="accent1"/>
            </a:solidFill>
            <a:ln w="9525">
              <a:solidFill>
                <a:schemeClr val="tx1"/>
              </a:solidFill>
              <a:miter lim="800000"/>
              <a:headEnd/>
              <a:tailEnd/>
            </a:ln>
          </p:spPr>
          <p:txBody>
            <a:bodyPr anchor="ctr"/>
            <a:lstStyle/>
            <a:p>
              <a:pPr algn="ctr" eaLnBrk="1" hangingPunct="1"/>
              <a:r>
                <a:rPr lang="tr-TR"/>
                <a:t>Muhasebe Kayıtları, İstatistikler, Pazarlama Verileri</a:t>
              </a:r>
            </a:p>
          </p:txBody>
        </p:sp>
        <p:sp>
          <p:nvSpPr>
            <p:cNvPr id="146450" name="Rectangle 18"/>
            <p:cNvSpPr>
              <a:spLocks noChangeArrowheads="1"/>
            </p:cNvSpPr>
            <p:nvPr/>
          </p:nvSpPr>
          <p:spPr bwMode="auto">
            <a:xfrm>
              <a:off x="3606" y="3384"/>
              <a:ext cx="1814" cy="318"/>
            </a:xfrm>
            <a:prstGeom prst="rect">
              <a:avLst/>
            </a:prstGeom>
            <a:solidFill>
              <a:schemeClr val="accent1"/>
            </a:solidFill>
            <a:ln w="9525">
              <a:solidFill>
                <a:schemeClr val="tx1"/>
              </a:solidFill>
              <a:miter lim="800000"/>
              <a:headEnd/>
              <a:tailEnd/>
            </a:ln>
          </p:spPr>
          <p:txBody>
            <a:bodyPr anchor="ctr"/>
            <a:lstStyle/>
            <a:p>
              <a:pPr algn="ctr" eaLnBrk="1" hangingPunct="1"/>
              <a:r>
                <a:rPr lang="tr-TR"/>
                <a:t>Nüfus Sayımı</a:t>
              </a:r>
            </a:p>
            <a:p>
              <a:pPr algn="ctr" eaLnBrk="1" hangingPunct="1"/>
              <a:r>
                <a:rPr lang="tr-TR"/>
                <a:t>Periyodik Raporlar</a:t>
              </a:r>
            </a:p>
          </p:txBody>
        </p:sp>
        <p:cxnSp>
          <p:nvCxnSpPr>
            <p:cNvPr id="146451" name="AutoShape 21"/>
            <p:cNvCxnSpPr>
              <a:cxnSpLocks noChangeShapeType="1"/>
              <a:stCxn id="146436" idx="0"/>
              <a:endCxn id="146438" idx="1"/>
            </p:cNvCxnSpPr>
            <p:nvPr/>
          </p:nvCxnSpPr>
          <p:spPr bwMode="auto">
            <a:xfrm rot="-5400000">
              <a:off x="1167" y="902"/>
              <a:ext cx="999" cy="1338"/>
            </a:xfrm>
            <a:prstGeom prst="bentConnector2">
              <a:avLst/>
            </a:prstGeom>
            <a:noFill/>
            <a:ln w="9525">
              <a:solidFill>
                <a:schemeClr val="tx1"/>
              </a:solidFill>
              <a:miter lim="800000"/>
              <a:headEnd/>
              <a:tailEnd/>
            </a:ln>
          </p:spPr>
        </p:cxnSp>
        <p:cxnSp>
          <p:nvCxnSpPr>
            <p:cNvPr id="146452" name="AutoShape 22"/>
            <p:cNvCxnSpPr>
              <a:cxnSpLocks noChangeShapeType="1"/>
              <a:stCxn id="146436" idx="0"/>
              <a:endCxn id="146439" idx="1"/>
            </p:cNvCxnSpPr>
            <p:nvPr/>
          </p:nvCxnSpPr>
          <p:spPr bwMode="auto">
            <a:xfrm rot="-5400000">
              <a:off x="1394" y="1174"/>
              <a:ext cx="500" cy="1292"/>
            </a:xfrm>
            <a:prstGeom prst="bentConnector2">
              <a:avLst/>
            </a:prstGeom>
            <a:noFill/>
            <a:ln w="9525">
              <a:solidFill>
                <a:schemeClr val="tx1"/>
              </a:solidFill>
              <a:miter lim="800000"/>
              <a:headEnd/>
              <a:tailEnd/>
            </a:ln>
          </p:spPr>
        </p:cxnSp>
        <p:cxnSp>
          <p:nvCxnSpPr>
            <p:cNvPr id="146453" name="AutoShape 23"/>
            <p:cNvCxnSpPr>
              <a:cxnSpLocks noChangeShapeType="1"/>
              <a:stCxn id="146436" idx="0"/>
              <a:endCxn id="146440" idx="1"/>
            </p:cNvCxnSpPr>
            <p:nvPr/>
          </p:nvCxnSpPr>
          <p:spPr bwMode="auto">
            <a:xfrm rot="-5400000">
              <a:off x="1553" y="1333"/>
              <a:ext cx="182" cy="1292"/>
            </a:xfrm>
            <a:prstGeom prst="bentConnector2">
              <a:avLst/>
            </a:prstGeom>
            <a:noFill/>
            <a:ln w="9525">
              <a:solidFill>
                <a:schemeClr val="tx1"/>
              </a:solidFill>
              <a:miter lim="800000"/>
              <a:headEnd/>
              <a:tailEnd/>
            </a:ln>
          </p:spPr>
        </p:cxnSp>
        <p:cxnSp>
          <p:nvCxnSpPr>
            <p:cNvPr id="146454" name="AutoShape 24"/>
            <p:cNvCxnSpPr>
              <a:cxnSpLocks noChangeShapeType="1"/>
              <a:stCxn id="146437" idx="2"/>
              <a:endCxn id="146447" idx="1"/>
            </p:cNvCxnSpPr>
            <p:nvPr/>
          </p:nvCxnSpPr>
          <p:spPr bwMode="auto">
            <a:xfrm rot="16200000" flipH="1">
              <a:off x="1440" y="2262"/>
              <a:ext cx="228" cy="1111"/>
            </a:xfrm>
            <a:prstGeom prst="bentConnector2">
              <a:avLst/>
            </a:prstGeom>
            <a:noFill/>
            <a:ln w="9525">
              <a:solidFill>
                <a:schemeClr val="tx1"/>
              </a:solidFill>
              <a:miter lim="800000"/>
              <a:headEnd/>
              <a:tailEnd/>
            </a:ln>
          </p:spPr>
        </p:cxnSp>
        <p:cxnSp>
          <p:nvCxnSpPr>
            <p:cNvPr id="146455" name="AutoShape 25"/>
            <p:cNvCxnSpPr>
              <a:cxnSpLocks noChangeShapeType="1"/>
              <a:stCxn id="146437" idx="2"/>
              <a:endCxn id="146448" idx="1"/>
            </p:cNvCxnSpPr>
            <p:nvPr/>
          </p:nvCxnSpPr>
          <p:spPr bwMode="auto">
            <a:xfrm rot="16200000" flipH="1">
              <a:off x="1281" y="2421"/>
              <a:ext cx="590" cy="1156"/>
            </a:xfrm>
            <a:prstGeom prst="bentConnector2">
              <a:avLst/>
            </a:prstGeom>
            <a:noFill/>
            <a:ln w="9525">
              <a:solidFill>
                <a:schemeClr val="tx1"/>
              </a:solidFill>
              <a:miter lim="800000"/>
              <a:headEnd/>
              <a:tailEnd/>
            </a:ln>
          </p:spPr>
        </p:cxnSp>
        <p:cxnSp>
          <p:nvCxnSpPr>
            <p:cNvPr id="146456" name="AutoShape 26"/>
            <p:cNvCxnSpPr>
              <a:cxnSpLocks noChangeShapeType="1"/>
              <a:stCxn id="146438" idx="3"/>
              <a:endCxn id="146443" idx="1"/>
            </p:cNvCxnSpPr>
            <p:nvPr/>
          </p:nvCxnSpPr>
          <p:spPr bwMode="auto">
            <a:xfrm>
              <a:off x="2926" y="1071"/>
              <a:ext cx="906" cy="1"/>
            </a:xfrm>
            <a:prstGeom prst="bentConnector3">
              <a:avLst>
                <a:gd name="adj1" fmla="val 50000"/>
              </a:avLst>
            </a:prstGeom>
            <a:noFill/>
            <a:ln w="9525">
              <a:solidFill>
                <a:schemeClr val="tx1"/>
              </a:solidFill>
              <a:miter lim="800000"/>
              <a:headEnd/>
              <a:tailEnd/>
            </a:ln>
          </p:spPr>
        </p:cxnSp>
        <p:cxnSp>
          <p:nvCxnSpPr>
            <p:cNvPr id="146457" name="AutoShape 27"/>
            <p:cNvCxnSpPr>
              <a:cxnSpLocks noChangeShapeType="1"/>
              <a:stCxn id="146439" idx="3"/>
              <a:endCxn id="146445" idx="1"/>
            </p:cNvCxnSpPr>
            <p:nvPr/>
          </p:nvCxnSpPr>
          <p:spPr bwMode="auto">
            <a:xfrm>
              <a:off x="2880" y="1570"/>
              <a:ext cx="997" cy="1"/>
            </a:xfrm>
            <a:prstGeom prst="bentConnector3">
              <a:avLst>
                <a:gd name="adj1" fmla="val 49949"/>
              </a:avLst>
            </a:prstGeom>
            <a:noFill/>
            <a:ln w="9525">
              <a:solidFill>
                <a:schemeClr val="tx1"/>
              </a:solidFill>
              <a:miter lim="800000"/>
              <a:headEnd/>
              <a:tailEnd/>
            </a:ln>
          </p:spPr>
        </p:cxnSp>
        <p:cxnSp>
          <p:nvCxnSpPr>
            <p:cNvPr id="146458" name="AutoShape 28"/>
            <p:cNvCxnSpPr>
              <a:cxnSpLocks noChangeShapeType="1"/>
              <a:stCxn id="146447" idx="3"/>
              <a:endCxn id="146449" idx="1"/>
            </p:cNvCxnSpPr>
            <p:nvPr/>
          </p:nvCxnSpPr>
          <p:spPr bwMode="auto">
            <a:xfrm flipV="1">
              <a:off x="3062" y="2682"/>
              <a:ext cx="544" cy="250"/>
            </a:xfrm>
            <a:prstGeom prst="bentConnector3">
              <a:avLst>
                <a:gd name="adj1" fmla="val 49815"/>
              </a:avLst>
            </a:prstGeom>
            <a:noFill/>
            <a:ln w="9525">
              <a:solidFill>
                <a:schemeClr val="tx1"/>
              </a:solidFill>
              <a:miter lim="800000"/>
              <a:headEnd/>
              <a:tailEnd/>
            </a:ln>
          </p:spPr>
        </p:cxnSp>
        <p:cxnSp>
          <p:nvCxnSpPr>
            <p:cNvPr id="146459" name="AutoShape 29"/>
            <p:cNvCxnSpPr>
              <a:cxnSpLocks noChangeShapeType="1"/>
              <a:stCxn id="146448" idx="3"/>
              <a:endCxn id="146450" idx="1"/>
            </p:cNvCxnSpPr>
            <p:nvPr/>
          </p:nvCxnSpPr>
          <p:spPr bwMode="auto">
            <a:xfrm>
              <a:off x="3107" y="3294"/>
              <a:ext cx="499" cy="249"/>
            </a:xfrm>
            <a:prstGeom prst="bentConnector3">
              <a:avLst>
                <a:gd name="adj1" fmla="val 49898"/>
              </a:avLst>
            </a:prstGeom>
            <a:noFill/>
            <a:ln w="9525">
              <a:solidFill>
                <a:schemeClr val="tx1"/>
              </a:solidFill>
              <a:miter lim="800000"/>
              <a:headEnd/>
              <a:tailEnd/>
            </a:ln>
          </p:spPr>
        </p:cxn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Başlık"/>
          <p:cNvSpPr>
            <a:spLocks noGrp="1"/>
          </p:cNvSpPr>
          <p:nvPr>
            <p:ph type="title"/>
          </p:nvPr>
        </p:nvSpPr>
        <p:spPr/>
        <p:txBody>
          <a:bodyPr/>
          <a:lstStyle/>
          <a:p>
            <a:pPr algn="ctr"/>
            <a:r>
              <a:rPr lang="tr-TR" smtClean="0"/>
              <a:t>Uzun dönemde kârlılık</a:t>
            </a:r>
          </a:p>
        </p:txBody>
      </p:sp>
      <p:sp>
        <p:nvSpPr>
          <p:cNvPr id="18435" name="2 İçerik Yer Tutucusu"/>
          <p:cNvSpPr>
            <a:spLocks noGrp="1"/>
          </p:cNvSpPr>
          <p:nvPr>
            <p:ph idx="1"/>
          </p:nvPr>
        </p:nvSpPr>
        <p:spPr/>
        <p:txBody>
          <a:bodyPr/>
          <a:lstStyle/>
          <a:p>
            <a:pPr marL="1588" indent="381000" algn="just">
              <a:buFont typeface="Wingdings 2" pitchFamily="18" charset="2"/>
              <a:buNone/>
            </a:pPr>
            <a:r>
              <a:rPr lang="tr-TR" smtClean="0"/>
              <a:t>Modern pazarlama anlayışının bu unsuru, sadece satış hacmini arttırmanın veya sadece tüketiciyi tatmin etmenin işletme için yeterli olmayacağını, tatminkâr bir kârın gerekliliğini ifade eder.</a:t>
            </a:r>
          </a:p>
          <a:p>
            <a:pPr marL="1588" indent="381000" algn="just">
              <a:buFont typeface="Wingdings 2" pitchFamily="18" charset="2"/>
              <a:buNone/>
            </a:pPr>
            <a:r>
              <a:rPr lang="tr-TR" smtClean="0"/>
              <a:t>Satış anlayışında, satışların en üst düzeye çıkarılması ağırlık kazanırken, pazarlama anlayışında uzun vadeli olarak düşünülen kârlılık ön plandadır. Yüksek maliyetlere katlanılarak satış hacmi arttırılırsa da yeterli kâr sağlayamayan işletme varlığını sürdüremez.</a:t>
            </a: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p:nvPr>
        </p:nvSpPr>
        <p:spPr/>
        <p:txBody>
          <a:bodyPr>
            <a:normAutofit fontScale="90000"/>
          </a:bodyPr>
          <a:lstStyle/>
          <a:p>
            <a:pPr algn="ctr" fontAlgn="auto">
              <a:spcAft>
                <a:spcPts val="0"/>
              </a:spcAft>
              <a:defRPr/>
            </a:pPr>
            <a:r>
              <a:rPr lang="tr-TR" sz="4000" dirty="0" smtClean="0"/>
              <a:t>Yüz Yüze Anketin Faydaları ve Sakıncaları</a:t>
            </a:r>
          </a:p>
        </p:txBody>
      </p:sp>
      <p:sp>
        <p:nvSpPr>
          <p:cNvPr id="147459" name="Rectangle 3"/>
          <p:cNvSpPr>
            <a:spLocks noGrp="1"/>
          </p:cNvSpPr>
          <p:nvPr>
            <p:ph type="body" idx="1"/>
          </p:nvPr>
        </p:nvSpPr>
        <p:spPr/>
        <p:txBody>
          <a:bodyPr/>
          <a:lstStyle/>
          <a:p>
            <a:pPr marL="6350" indent="555625">
              <a:lnSpc>
                <a:spcPct val="90000"/>
              </a:lnSpc>
              <a:buFont typeface="Arial" charset="0"/>
              <a:buNone/>
            </a:pPr>
            <a:r>
              <a:rPr lang="tr-TR" sz="2400" b="1" smtClean="0"/>
              <a:t>Faydalar:</a:t>
            </a:r>
          </a:p>
          <a:p>
            <a:pPr marL="6350" indent="555625">
              <a:lnSpc>
                <a:spcPct val="90000"/>
              </a:lnSpc>
            </a:pPr>
            <a:r>
              <a:rPr lang="tr-TR" sz="2400" smtClean="0"/>
              <a:t>Gözlem yoluyla da bilgi sağlar</a:t>
            </a:r>
          </a:p>
          <a:p>
            <a:pPr marL="6350" indent="555625">
              <a:lnSpc>
                <a:spcPct val="90000"/>
              </a:lnSpc>
            </a:pPr>
            <a:r>
              <a:rPr lang="tr-TR" sz="2400" smtClean="0"/>
              <a:t>Toplanan bilgiler daha sağlıklı olur</a:t>
            </a:r>
          </a:p>
          <a:p>
            <a:pPr marL="6350" indent="555625">
              <a:lnSpc>
                <a:spcPct val="90000"/>
              </a:lnSpc>
            </a:pPr>
            <a:r>
              <a:rPr lang="tr-TR" sz="2400" smtClean="0"/>
              <a:t>Cevaplayıcının işbirliği daha kolay olur</a:t>
            </a:r>
          </a:p>
          <a:p>
            <a:pPr marL="6350" indent="555625">
              <a:lnSpc>
                <a:spcPct val="90000"/>
              </a:lnSpc>
            </a:pPr>
            <a:r>
              <a:rPr lang="tr-TR" sz="2400" smtClean="0"/>
              <a:t>Anlaşılmayan sorular açıklanarak cevaplardaki çelişkiler azaltılabilir. </a:t>
            </a:r>
          </a:p>
          <a:p>
            <a:pPr marL="6350" indent="555625">
              <a:lnSpc>
                <a:spcPct val="90000"/>
              </a:lnSpc>
              <a:buFont typeface="Arial" charset="0"/>
              <a:buNone/>
            </a:pPr>
            <a:r>
              <a:rPr lang="tr-TR" sz="2400" b="1" smtClean="0"/>
              <a:t>Sakıncalar:</a:t>
            </a:r>
          </a:p>
          <a:p>
            <a:pPr marL="6350" indent="555625">
              <a:lnSpc>
                <a:spcPct val="90000"/>
              </a:lnSpc>
            </a:pPr>
            <a:r>
              <a:rPr lang="tr-TR" sz="2400" smtClean="0"/>
              <a:t> Fazla zaman ve masrafa yol açar</a:t>
            </a:r>
          </a:p>
          <a:p>
            <a:pPr marL="6350" indent="555625">
              <a:lnSpc>
                <a:spcPct val="90000"/>
              </a:lnSpc>
            </a:pPr>
            <a:r>
              <a:rPr lang="tr-TR" sz="2400" smtClean="0"/>
              <a:t>Anketçinin peşin hükümleri ve hatalı davranışları, bilgi kalitesini düşürür</a:t>
            </a:r>
          </a:p>
          <a:p>
            <a:pPr marL="6350" indent="555625">
              <a:lnSpc>
                <a:spcPct val="90000"/>
              </a:lnSpc>
            </a:pPr>
            <a:r>
              <a:rPr lang="tr-TR" sz="2400" smtClean="0"/>
              <a:t>Çeşitli nedenlerle hayali mülakatla geçiştirilebilir. </a:t>
            </a:r>
          </a:p>
          <a:p>
            <a:pPr marL="6350" indent="555625">
              <a:lnSpc>
                <a:spcPct val="90000"/>
              </a:lnSpc>
            </a:pPr>
            <a:endParaRPr lang="tr-TR" sz="2400" smtClean="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p:cNvSpPr>
          <p:nvPr>
            <p:ph type="title"/>
          </p:nvPr>
        </p:nvSpPr>
        <p:spPr/>
        <p:txBody>
          <a:bodyPr/>
          <a:lstStyle/>
          <a:p>
            <a:pPr algn="ctr"/>
            <a:r>
              <a:rPr lang="tr-TR" sz="4000" smtClean="0"/>
              <a:t>Telefonla Anketin Fayda ve Sakıncaları</a:t>
            </a:r>
          </a:p>
        </p:txBody>
      </p:sp>
      <p:sp>
        <p:nvSpPr>
          <p:cNvPr id="148483" name="Rectangle 3"/>
          <p:cNvSpPr>
            <a:spLocks noGrp="1"/>
          </p:cNvSpPr>
          <p:nvPr>
            <p:ph type="body" idx="1"/>
          </p:nvPr>
        </p:nvSpPr>
        <p:spPr/>
        <p:txBody>
          <a:bodyPr/>
          <a:lstStyle/>
          <a:p>
            <a:pPr marL="6350" indent="647700">
              <a:lnSpc>
                <a:spcPct val="90000"/>
              </a:lnSpc>
              <a:buFont typeface="Arial" charset="0"/>
              <a:buNone/>
            </a:pPr>
            <a:r>
              <a:rPr lang="tr-TR" sz="2800" b="1" smtClean="0"/>
              <a:t>Faydalar:</a:t>
            </a:r>
          </a:p>
          <a:p>
            <a:pPr marL="6350" indent="647700">
              <a:lnSpc>
                <a:spcPct val="90000"/>
              </a:lnSpc>
            </a:pPr>
            <a:r>
              <a:rPr lang="tr-TR" sz="2800" smtClean="0"/>
              <a:t>Kısa sürede bilgi toplanır</a:t>
            </a:r>
          </a:p>
          <a:p>
            <a:pPr marL="6350" indent="647700">
              <a:lnSpc>
                <a:spcPct val="90000"/>
              </a:lnSpc>
            </a:pPr>
            <a:r>
              <a:rPr lang="tr-TR" sz="2800" smtClean="0"/>
              <a:t>Şehir içinde ucuzdur</a:t>
            </a:r>
          </a:p>
          <a:p>
            <a:pPr marL="6350" indent="647700">
              <a:lnSpc>
                <a:spcPct val="90000"/>
              </a:lnSpc>
            </a:pPr>
            <a:r>
              <a:rPr lang="tr-TR" sz="2800" smtClean="0"/>
              <a:t>Yüz yüze görüşmeden daha kolaydır</a:t>
            </a:r>
          </a:p>
          <a:p>
            <a:pPr marL="6350" indent="647700">
              <a:lnSpc>
                <a:spcPct val="90000"/>
              </a:lnSpc>
            </a:pPr>
            <a:r>
              <a:rPr lang="tr-TR" sz="2800" smtClean="0"/>
              <a:t>Postayla ankete göre daha esnektir. </a:t>
            </a:r>
          </a:p>
          <a:p>
            <a:pPr marL="6350" indent="647700">
              <a:lnSpc>
                <a:spcPct val="90000"/>
              </a:lnSpc>
              <a:buFont typeface="Arial" charset="0"/>
              <a:buNone/>
            </a:pPr>
            <a:r>
              <a:rPr lang="tr-TR" sz="2800" b="1" smtClean="0"/>
              <a:t>Sakıncalar:</a:t>
            </a:r>
          </a:p>
          <a:p>
            <a:pPr marL="6350" indent="647700">
              <a:lnSpc>
                <a:spcPct val="90000"/>
              </a:lnSpc>
            </a:pPr>
            <a:r>
              <a:rPr lang="tr-TR" sz="2800" smtClean="0"/>
              <a:t>Sadece telefonu olan kişiler ankete katılabilir. </a:t>
            </a:r>
          </a:p>
          <a:p>
            <a:pPr marL="6350" indent="647700">
              <a:lnSpc>
                <a:spcPct val="90000"/>
              </a:lnSpc>
            </a:pPr>
            <a:r>
              <a:rPr lang="tr-TR" sz="2800" smtClean="0"/>
              <a:t>Kısa görüşme nedeniyle sınırlı bilgi alınabilir. </a:t>
            </a:r>
          </a:p>
          <a:p>
            <a:pPr marL="6350" indent="647700">
              <a:lnSpc>
                <a:spcPct val="90000"/>
              </a:lnSpc>
            </a:pPr>
            <a:r>
              <a:rPr lang="tr-TR" sz="2800" smtClean="0"/>
              <a:t>Şehir dışı araştırmalarda pahalı olur</a:t>
            </a: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p:cNvSpPr>
          <p:nvPr>
            <p:ph type="title"/>
          </p:nvPr>
        </p:nvSpPr>
        <p:spPr/>
        <p:txBody>
          <a:bodyPr/>
          <a:lstStyle/>
          <a:p>
            <a:pPr algn="ctr"/>
            <a:r>
              <a:rPr lang="tr-TR" sz="4000" smtClean="0"/>
              <a:t>Mektupla Anketin Fayda ve Sakıncaları</a:t>
            </a:r>
          </a:p>
        </p:txBody>
      </p:sp>
      <p:sp>
        <p:nvSpPr>
          <p:cNvPr id="38914" name="Rectangle 3"/>
          <p:cNvSpPr>
            <a:spLocks noGrp="1"/>
          </p:cNvSpPr>
          <p:nvPr>
            <p:ph type="body" idx="1"/>
          </p:nvPr>
        </p:nvSpPr>
        <p:spPr/>
        <p:txBody>
          <a:bodyPr>
            <a:normAutofit lnSpcReduction="10000"/>
          </a:bodyPr>
          <a:lstStyle/>
          <a:p>
            <a:pPr marL="6350" indent="647700" fontAlgn="auto">
              <a:lnSpc>
                <a:spcPct val="90000"/>
              </a:lnSpc>
              <a:spcAft>
                <a:spcPts val="0"/>
              </a:spcAft>
              <a:buClr>
                <a:schemeClr val="accent3"/>
              </a:buClr>
              <a:buFont typeface="Arial" charset="0"/>
              <a:buNone/>
              <a:defRPr/>
            </a:pPr>
            <a:r>
              <a:rPr lang="tr-TR" sz="2400" b="1" smtClean="0"/>
              <a:t>Faydalar:</a:t>
            </a:r>
          </a:p>
          <a:p>
            <a:pPr marL="6350" indent="647700" fontAlgn="auto">
              <a:lnSpc>
                <a:spcPct val="90000"/>
              </a:lnSpc>
              <a:spcAft>
                <a:spcPts val="0"/>
              </a:spcAft>
              <a:buClr>
                <a:schemeClr val="accent3"/>
              </a:buClr>
              <a:buFont typeface="Wingdings 2"/>
              <a:buChar char=""/>
              <a:defRPr/>
            </a:pPr>
            <a:r>
              <a:rPr lang="tr-TR" sz="2400" smtClean="0"/>
              <a:t>Çok sayıda cevaplayıcıdan ucuz bilgi sağlanır</a:t>
            </a:r>
          </a:p>
          <a:p>
            <a:pPr marL="6350" indent="647700" fontAlgn="auto">
              <a:lnSpc>
                <a:spcPct val="90000"/>
              </a:lnSpc>
              <a:spcAft>
                <a:spcPts val="0"/>
              </a:spcAft>
              <a:buClr>
                <a:schemeClr val="accent3"/>
              </a:buClr>
              <a:buFont typeface="Wingdings 2"/>
              <a:buChar char=""/>
              <a:defRPr/>
            </a:pPr>
            <a:r>
              <a:rPr lang="tr-TR" sz="2400" smtClean="0"/>
              <a:t>Anında cevaplama istenmediğinden daha iyi cevaplandırılır</a:t>
            </a:r>
          </a:p>
          <a:p>
            <a:pPr marL="6350" indent="647700" fontAlgn="auto">
              <a:lnSpc>
                <a:spcPct val="90000"/>
              </a:lnSpc>
              <a:spcAft>
                <a:spcPts val="0"/>
              </a:spcAft>
              <a:buClr>
                <a:schemeClr val="accent3"/>
              </a:buClr>
              <a:buFont typeface="Wingdings 2"/>
              <a:buChar char=""/>
              <a:defRPr/>
            </a:pPr>
            <a:r>
              <a:rPr lang="tr-TR" sz="2400" smtClean="0"/>
              <a:t>Anketçinin etkisi söz konusu olmaz</a:t>
            </a:r>
          </a:p>
          <a:p>
            <a:pPr marL="6350" indent="647700" fontAlgn="auto">
              <a:lnSpc>
                <a:spcPct val="90000"/>
              </a:lnSpc>
              <a:spcAft>
                <a:spcPts val="0"/>
              </a:spcAft>
              <a:buClr>
                <a:schemeClr val="accent3"/>
              </a:buClr>
              <a:buFont typeface="Wingdings 2"/>
              <a:buChar char=""/>
              <a:defRPr/>
            </a:pPr>
            <a:r>
              <a:rPr lang="tr-TR" sz="2400" smtClean="0"/>
              <a:t>İsim istenmediğinde samimi bilgiler sağlanabilir</a:t>
            </a:r>
          </a:p>
          <a:p>
            <a:pPr marL="6350" indent="647700" fontAlgn="auto">
              <a:lnSpc>
                <a:spcPct val="90000"/>
              </a:lnSpc>
              <a:spcAft>
                <a:spcPts val="0"/>
              </a:spcAft>
              <a:buClr>
                <a:schemeClr val="accent3"/>
              </a:buClr>
              <a:buFont typeface="Arial" charset="0"/>
              <a:buNone/>
              <a:defRPr/>
            </a:pPr>
            <a:r>
              <a:rPr lang="tr-TR" sz="2400" b="1" smtClean="0"/>
              <a:t>Sakıncalar:</a:t>
            </a:r>
          </a:p>
          <a:p>
            <a:pPr marL="6350" indent="647700" fontAlgn="auto">
              <a:lnSpc>
                <a:spcPct val="90000"/>
              </a:lnSpc>
              <a:spcAft>
                <a:spcPts val="0"/>
              </a:spcAft>
              <a:buClr>
                <a:schemeClr val="accent3"/>
              </a:buClr>
              <a:buFont typeface="Wingdings 2"/>
              <a:buChar char=""/>
              <a:defRPr/>
            </a:pPr>
            <a:r>
              <a:rPr lang="tr-TR" sz="2400" smtClean="0"/>
              <a:t>Cevaplama oranı düşük olur</a:t>
            </a:r>
          </a:p>
          <a:p>
            <a:pPr marL="6350" indent="647700" fontAlgn="auto">
              <a:lnSpc>
                <a:spcPct val="90000"/>
              </a:lnSpc>
              <a:spcAft>
                <a:spcPts val="0"/>
              </a:spcAft>
              <a:buClr>
                <a:schemeClr val="accent3"/>
              </a:buClr>
              <a:buFont typeface="Wingdings 2"/>
              <a:buChar char=""/>
              <a:defRPr/>
            </a:pPr>
            <a:r>
              <a:rPr lang="tr-TR" sz="2400" smtClean="0"/>
              <a:t>Sınırlı bilgi alınır</a:t>
            </a:r>
          </a:p>
          <a:p>
            <a:pPr marL="6350" indent="647700" fontAlgn="auto">
              <a:lnSpc>
                <a:spcPct val="90000"/>
              </a:lnSpc>
              <a:spcAft>
                <a:spcPts val="0"/>
              </a:spcAft>
              <a:buClr>
                <a:schemeClr val="accent3"/>
              </a:buClr>
              <a:buFont typeface="Wingdings 2"/>
              <a:buChar char=""/>
              <a:defRPr/>
            </a:pPr>
            <a:r>
              <a:rPr lang="tr-TR" sz="2400" smtClean="0"/>
              <a:t>Gözlemle ek bilgi sağlanamaz</a:t>
            </a:r>
          </a:p>
          <a:p>
            <a:pPr marL="6350" indent="647700" fontAlgn="auto">
              <a:lnSpc>
                <a:spcPct val="90000"/>
              </a:lnSpc>
              <a:spcAft>
                <a:spcPts val="0"/>
              </a:spcAft>
              <a:buClr>
                <a:schemeClr val="accent3"/>
              </a:buClr>
              <a:buFont typeface="Wingdings 2"/>
              <a:buChar char=""/>
              <a:defRPr/>
            </a:pPr>
            <a:r>
              <a:rPr lang="tr-TR" sz="2400" smtClean="0"/>
              <a:t>Anketi kimin cevapladığı bilinemez</a:t>
            </a:r>
          </a:p>
          <a:p>
            <a:pPr marL="6350" indent="647700" fontAlgn="auto">
              <a:lnSpc>
                <a:spcPct val="90000"/>
              </a:lnSpc>
              <a:spcAft>
                <a:spcPts val="0"/>
              </a:spcAft>
              <a:buClr>
                <a:schemeClr val="accent3"/>
              </a:buClr>
              <a:buFont typeface="Wingdings 2"/>
              <a:buChar char=""/>
              <a:defRPr/>
            </a:pPr>
            <a:r>
              <a:rPr lang="tr-TR" sz="2400" smtClean="0"/>
              <a:t>Yanlışlıkları düzeltmek zor olur.</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p:cNvSpPr>
          <p:nvPr>
            <p:ph type="title"/>
          </p:nvPr>
        </p:nvSpPr>
        <p:spPr/>
        <p:txBody>
          <a:bodyPr/>
          <a:lstStyle/>
          <a:p>
            <a:pPr algn="ctr"/>
            <a:r>
              <a:rPr lang="tr-TR" sz="4000" smtClean="0"/>
              <a:t>Internet İle Anketin Fayda ve Sakıncaları</a:t>
            </a:r>
          </a:p>
        </p:txBody>
      </p:sp>
      <p:sp>
        <p:nvSpPr>
          <p:cNvPr id="150531" name="Rectangle 3"/>
          <p:cNvSpPr>
            <a:spLocks noGrp="1"/>
          </p:cNvSpPr>
          <p:nvPr>
            <p:ph type="body" idx="1"/>
          </p:nvPr>
        </p:nvSpPr>
        <p:spPr/>
        <p:txBody>
          <a:bodyPr/>
          <a:lstStyle/>
          <a:p>
            <a:pPr marL="6350" indent="555625">
              <a:buFont typeface="Arial" charset="0"/>
              <a:buNone/>
            </a:pPr>
            <a:r>
              <a:rPr lang="tr-TR" b="1" smtClean="0"/>
              <a:t>Faydalar:</a:t>
            </a:r>
          </a:p>
          <a:p>
            <a:pPr marL="6350" indent="555625"/>
            <a:r>
              <a:rPr lang="tr-TR" smtClean="0"/>
              <a:t>Ucuz ve hızlı veri toplanabilir. </a:t>
            </a:r>
          </a:p>
          <a:p>
            <a:pPr marL="6350" indent="555625">
              <a:buFont typeface="Arial" charset="0"/>
              <a:buNone/>
            </a:pPr>
            <a:r>
              <a:rPr lang="tr-TR" b="1" smtClean="0"/>
              <a:t>Sakıncalar:</a:t>
            </a:r>
          </a:p>
          <a:p>
            <a:pPr marL="6350" indent="555625"/>
            <a:r>
              <a:rPr lang="tr-TR" smtClean="0"/>
              <a:t>Interneti olmayanlar örnekleme dahil edilemezler</a:t>
            </a:r>
          </a:p>
          <a:p>
            <a:pPr marL="6350" indent="555625"/>
            <a:r>
              <a:rPr lang="tr-TR" smtClean="0"/>
              <a:t>Bilgilerin kim tarafından verildiği denetlenemez</a:t>
            </a:r>
          </a:p>
          <a:p>
            <a:pPr marL="6350" indent="555625"/>
            <a:r>
              <a:rPr lang="tr-TR" smtClean="0"/>
              <a:t>Sorulara açıklık getirme olanağı sınırlıdır</a:t>
            </a:r>
          </a:p>
          <a:p>
            <a:pPr marL="6350" indent="555625"/>
            <a:endParaRPr lang="tr-TR" smtClean="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p:txBody>
          <a:bodyPr>
            <a:normAutofit fontScale="90000"/>
          </a:bodyPr>
          <a:lstStyle/>
          <a:p>
            <a:pPr algn="ctr" fontAlgn="auto">
              <a:spcAft>
                <a:spcPts val="0"/>
              </a:spcAft>
              <a:defRPr/>
            </a:pPr>
            <a:r>
              <a:rPr lang="tr-TR" sz="4000" dirty="0" smtClean="0"/>
              <a:t>Gözlem Metodunun Fayda ve Sakıncaları</a:t>
            </a:r>
          </a:p>
        </p:txBody>
      </p:sp>
      <p:sp>
        <p:nvSpPr>
          <p:cNvPr id="40962" name="Rectangle 3"/>
          <p:cNvSpPr>
            <a:spLocks noGrp="1"/>
          </p:cNvSpPr>
          <p:nvPr>
            <p:ph type="body" idx="1"/>
          </p:nvPr>
        </p:nvSpPr>
        <p:spPr/>
        <p:txBody>
          <a:bodyPr>
            <a:normAutofit lnSpcReduction="10000"/>
          </a:bodyPr>
          <a:lstStyle/>
          <a:p>
            <a:pPr marL="6350" indent="555625" fontAlgn="auto">
              <a:lnSpc>
                <a:spcPct val="90000"/>
              </a:lnSpc>
              <a:spcAft>
                <a:spcPts val="0"/>
              </a:spcAft>
              <a:buClr>
                <a:schemeClr val="accent3"/>
              </a:buClr>
              <a:buFont typeface="Arial" charset="0"/>
              <a:buNone/>
              <a:defRPr/>
            </a:pPr>
            <a:r>
              <a:rPr lang="tr-TR" sz="2800" b="1" smtClean="0"/>
              <a:t>Faydalar:</a:t>
            </a:r>
          </a:p>
          <a:p>
            <a:pPr marL="6350" indent="555625" fontAlgn="auto">
              <a:lnSpc>
                <a:spcPct val="90000"/>
              </a:lnSpc>
              <a:spcAft>
                <a:spcPts val="0"/>
              </a:spcAft>
              <a:buClr>
                <a:schemeClr val="accent3"/>
              </a:buClr>
              <a:buFont typeface="Wingdings 2"/>
              <a:buChar char=""/>
              <a:defRPr/>
            </a:pPr>
            <a:r>
              <a:rPr lang="tr-TR" sz="2800" smtClean="0"/>
              <a:t>Anket yöntemine göre daha objektiftir</a:t>
            </a:r>
          </a:p>
          <a:p>
            <a:pPr marL="6350" indent="555625" fontAlgn="auto">
              <a:lnSpc>
                <a:spcPct val="90000"/>
              </a:lnSpc>
              <a:spcAft>
                <a:spcPts val="0"/>
              </a:spcAft>
              <a:buClr>
                <a:schemeClr val="accent3"/>
              </a:buClr>
              <a:buFont typeface="Wingdings 2"/>
              <a:buChar char=""/>
              <a:defRPr/>
            </a:pPr>
            <a:r>
              <a:rPr lang="tr-TR" sz="2800" smtClean="0"/>
              <a:t>Cevaplayıcıdan en az düzeyde talepte bulunulmaktadır. </a:t>
            </a:r>
          </a:p>
          <a:p>
            <a:pPr marL="6350" indent="555625" fontAlgn="auto">
              <a:lnSpc>
                <a:spcPct val="90000"/>
              </a:lnSpc>
              <a:spcAft>
                <a:spcPts val="0"/>
              </a:spcAft>
              <a:buClr>
                <a:schemeClr val="accent3"/>
              </a:buClr>
              <a:buFont typeface="Wingdings 2"/>
              <a:buChar char=""/>
              <a:defRPr/>
            </a:pPr>
            <a:r>
              <a:rPr lang="tr-TR" sz="2800" smtClean="0"/>
              <a:t>Diğer metotlarla toplanamayan bilgiler toplanabilir </a:t>
            </a:r>
          </a:p>
          <a:p>
            <a:pPr marL="6350" indent="555625" fontAlgn="auto">
              <a:lnSpc>
                <a:spcPct val="90000"/>
              </a:lnSpc>
              <a:spcAft>
                <a:spcPts val="0"/>
              </a:spcAft>
              <a:buClr>
                <a:schemeClr val="accent3"/>
              </a:buClr>
              <a:buFont typeface="Arial" charset="0"/>
              <a:buNone/>
              <a:defRPr/>
            </a:pPr>
            <a:r>
              <a:rPr lang="tr-TR" sz="2800" b="1" smtClean="0"/>
              <a:t>Sakıncalar:</a:t>
            </a:r>
          </a:p>
          <a:p>
            <a:pPr marL="6350" indent="555625" fontAlgn="auto">
              <a:lnSpc>
                <a:spcPct val="90000"/>
              </a:lnSpc>
              <a:spcAft>
                <a:spcPts val="0"/>
              </a:spcAft>
              <a:buClr>
                <a:schemeClr val="accent3"/>
              </a:buClr>
              <a:buFont typeface="Wingdings 2"/>
              <a:buChar char=""/>
              <a:defRPr/>
            </a:pPr>
            <a:r>
              <a:rPr lang="tr-TR" sz="2800" smtClean="0"/>
              <a:t>Her türlü bilgi toplanamaz</a:t>
            </a:r>
          </a:p>
          <a:p>
            <a:pPr marL="6350" indent="555625" fontAlgn="auto">
              <a:lnSpc>
                <a:spcPct val="90000"/>
              </a:lnSpc>
              <a:spcAft>
                <a:spcPts val="0"/>
              </a:spcAft>
              <a:buClr>
                <a:schemeClr val="accent3"/>
              </a:buClr>
              <a:buFont typeface="Wingdings 2"/>
              <a:buChar char=""/>
              <a:defRPr/>
            </a:pPr>
            <a:r>
              <a:rPr lang="tr-TR" sz="2800" smtClean="0"/>
              <a:t>Gözlemlenen kişiler doğal davranmayabilirler</a:t>
            </a:r>
          </a:p>
          <a:p>
            <a:pPr marL="6350" indent="555625" fontAlgn="auto">
              <a:lnSpc>
                <a:spcPct val="90000"/>
              </a:lnSpc>
              <a:spcAft>
                <a:spcPts val="0"/>
              </a:spcAft>
              <a:buClr>
                <a:schemeClr val="accent3"/>
              </a:buClr>
              <a:buFont typeface="Wingdings 2"/>
              <a:buChar char=""/>
              <a:defRPr/>
            </a:pPr>
            <a:r>
              <a:rPr lang="tr-TR" sz="2800" smtClean="0"/>
              <a:t>Olayların tamamı kaydedilemeyebilir. </a:t>
            </a: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p:cNvSpPr>
          <p:nvPr>
            <p:ph type="title"/>
          </p:nvPr>
        </p:nvSpPr>
        <p:spPr/>
        <p:txBody>
          <a:bodyPr/>
          <a:lstStyle/>
          <a:p>
            <a:pPr algn="ctr"/>
            <a:r>
              <a:rPr lang="tr-TR" sz="4000" smtClean="0"/>
              <a:t>Deney Yönteminin Fayda ve Sakıncaları</a:t>
            </a:r>
          </a:p>
        </p:txBody>
      </p:sp>
      <p:sp>
        <p:nvSpPr>
          <p:cNvPr id="152579" name="Rectangle 3"/>
          <p:cNvSpPr>
            <a:spLocks noGrp="1"/>
          </p:cNvSpPr>
          <p:nvPr>
            <p:ph type="body" idx="1"/>
          </p:nvPr>
        </p:nvSpPr>
        <p:spPr/>
        <p:txBody>
          <a:bodyPr/>
          <a:lstStyle/>
          <a:p>
            <a:pPr marL="6350" indent="647700">
              <a:lnSpc>
                <a:spcPct val="80000"/>
              </a:lnSpc>
              <a:buFont typeface="Arial" charset="0"/>
              <a:buNone/>
            </a:pPr>
            <a:r>
              <a:rPr lang="tr-TR" sz="2400" b="1" smtClean="0"/>
              <a:t>Faydalar:</a:t>
            </a:r>
          </a:p>
          <a:p>
            <a:pPr marL="6350" indent="647700">
              <a:lnSpc>
                <a:spcPct val="80000"/>
              </a:lnSpc>
            </a:pPr>
            <a:r>
              <a:rPr lang="tr-TR" sz="2400" smtClean="0"/>
              <a:t>Açık-seçik ve sonuca ulaşacak bilgiler sağlar</a:t>
            </a:r>
          </a:p>
          <a:p>
            <a:pPr marL="6350" indent="647700">
              <a:lnSpc>
                <a:spcPct val="80000"/>
              </a:lnSpc>
            </a:pPr>
            <a:r>
              <a:rPr lang="tr-TR" sz="2400" smtClean="0"/>
              <a:t>Anket ve gözlem yoluyla elde edilemeyen bilgiler elde edilebilir.</a:t>
            </a:r>
          </a:p>
          <a:p>
            <a:pPr marL="6350" indent="647700">
              <a:lnSpc>
                <a:spcPct val="80000"/>
              </a:lnSpc>
            </a:pPr>
            <a:r>
              <a:rPr lang="tr-TR" sz="2400" smtClean="0"/>
              <a:t>En fazla bilimsel niteliğe sahip birincil veri toplama metodudur</a:t>
            </a:r>
          </a:p>
          <a:p>
            <a:pPr marL="6350" indent="647700">
              <a:lnSpc>
                <a:spcPct val="80000"/>
              </a:lnSpc>
              <a:buFont typeface="Arial" charset="0"/>
              <a:buNone/>
            </a:pPr>
            <a:r>
              <a:rPr lang="tr-TR" sz="2400" b="1" smtClean="0"/>
              <a:t>Sakıncalar:</a:t>
            </a:r>
          </a:p>
          <a:p>
            <a:pPr marL="6350" indent="647700">
              <a:lnSpc>
                <a:spcPct val="80000"/>
              </a:lnSpc>
            </a:pPr>
            <a:r>
              <a:rPr lang="tr-TR" sz="2400" smtClean="0"/>
              <a:t>Kullanım alanı çok sınırlıdır</a:t>
            </a:r>
          </a:p>
          <a:p>
            <a:pPr marL="6350" indent="647700">
              <a:lnSpc>
                <a:spcPct val="80000"/>
              </a:lnSpc>
            </a:pPr>
            <a:r>
              <a:rPr lang="tr-TR" sz="2400" smtClean="0"/>
              <a:t>Masraflıdır ve uzun zaman alır</a:t>
            </a:r>
          </a:p>
          <a:p>
            <a:pPr marL="6350" indent="647700">
              <a:lnSpc>
                <a:spcPct val="80000"/>
              </a:lnSpc>
            </a:pPr>
            <a:r>
              <a:rPr lang="tr-TR" sz="2400" smtClean="0"/>
              <a:t>Yönetimi güçtür</a:t>
            </a:r>
          </a:p>
          <a:p>
            <a:pPr marL="6350" indent="647700">
              <a:lnSpc>
                <a:spcPct val="80000"/>
              </a:lnSpc>
            </a:pPr>
            <a:r>
              <a:rPr lang="tr-TR" sz="2400" smtClean="0"/>
              <a:t>İşletmenin düşünce ve planlarının rakiplerce anlaşılmasına neden olabilir.</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gn="ctr" fontAlgn="auto">
              <a:spcAft>
                <a:spcPts val="0"/>
              </a:spcAft>
              <a:defRPr/>
            </a:pPr>
            <a:r>
              <a:rPr lang="tr-TR" dirty="0" smtClean="0"/>
              <a:t>MAMUL KARMASI</a:t>
            </a:r>
            <a:endParaRPr lang="tr-TR" dirty="0"/>
          </a:p>
        </p:txBody>
      </p:sp>
      <p:sp>
        <p:nvSpPr>
          <p:cNvPr id="153603" name="2 Alt Başlık"/>
          <p:cNvSpPr>
            <a:spLocks noGrp="1"/>
          </p:cNvSpPr>
          <p:nvPr>
            <p:ph type="subTitle" idx="1"/>
          </p:nvPr>
        </p:nvSpPr>
        <p:spPr>
          <a:xfrm>
            <a:off x="533400" y="3228975"/>
            <a:ext cx="7854950" cy="1752600"/>
          </a:xfrm>
        </p:spPr>
        <p:txBody>
          <a:bodyPr/>
          <a:lstStyle/>
          <a:p>
            <a:pPr marR="0"/>
            <a:endParaRPr lang="tr-TR" smtClean="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Pazarlama Karması Unsurlarının Etkileşimi</a:t>
            </a:r>
            <a:endParaRPr lang="tr-TR" dirty="0"/>
          </a:p>
        </p:txBody>
      </p:sp>
      <p:sp>
        <p:nvSpPr>
          <p:cNvPr id="4" name="3 Dikdörtgen"/>
          <p:cNvSpPr/>
          <p:nvPr/>
        </p:nvSpPr>
        <p:spPr>
          <a:xfrm>
            <a:off x="1042988" y="2133600"/>
            <a:ext cx="2016125" cy="9350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dirty="0"/>
              <a:t>MAMUL</a:t>
            </a:r>
          </a:p>
        </p:txBody>
      </p:sp>
      <p:sp>
        <p:nvSpPr>
          <p:cNvPr id="5" name="4 Dikdörtgen"/>
          <p:cNvSpPr/>
          <p:nvPr/>
        </p:nvSpPr>
        <p:spPr>
          <a:xfrm>
            <a:off x="1042988" y="4221163"/>
            <a:ext cx="2016125" cy="936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dirty="0"/>
              <a:t>TUTUNDURMA</a:t>
            </a:r>
          </a:p>
        </p:txBody>
      </p:sp>
      <p:sp>
        <p:nvSpPr>
          <p:cNvPr id="6" name="5 Dikdörtgen"/>
          <p:cNvSpPr/>
          <p:nvPr/>
        </p:nvSpPr>
        <p:spPr>
          <a:xfrm>
            <a:off x="6084888" y="2133600"/>
            <a:ext cx="1943100" cy="9350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dirty="0"/>
              <a:t>FİYAT</a:t>
            </a:r>
          </a:p>
        </p:txBody>
      </p:sp>
      <p:sp>
        <p:nvSpPr>
          <p:cNvPr id="7" name="6 Dikdörtgen"/>
          <p:cNvSpPr/>
          <p:nvPr/>
        </p:nvSpPr>
        <p:spPr>
          <a:xfrm>
            <a:off x="6156325" y="4221163"/>
            <a:ext cx="1800225" cy="936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dirty="0"/>
              <a:t>DAĞITIM</a:t>
            </a:r>
          </a:p>
        </p:txBody>
      </p:sp>
      <p:cxnSp>
        <p:nvCxnSpPr>
          <p:cNvPr id="9" name="8 Dirsek Bağlayıcısı"/>
          <p:cNvCxnSpPr>
            <a:stCxn id="6" idx="2"/>
            <a:endCxn id="7" idx="0"/>
          </p:cNvCxnSpPr>
          <p:nvPr/>
        </p:nvCxnSpPr>
        <p:spPr>
          <a:xfrm rot="5400000">
            <a:off x="6480175" y="3644901"/>
            <a:ext cx="1152525" cy="12700"/>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14 Dirsek Bağlayıcısı"/>
          <p:cNvCxnSpPr>
            <a:stCxn id="6" idx="1"/>
            <a:endCxn id="4" idx="3"/>
          </p:cNvCxnSpPr>
          <p:nvPr/>
        </p:nvCxnSpPr>
        <p:spPr>
          <a:xfrm rot="10800000">
            <a:off x="3059113" y="2600325"/>
            <a:ext cx="3025775" cy="12700"/>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16 Dirsek Bağlayıcısı"/>
          <p:cNvCxnSpPr>
            <a:stCxn id="4" idx="2"/>
            <a:endCxn id="5" idx="0"/>
          </p:cNvCxnSpPr>
          <p:nvPr/>
        </p:nvCxnSpPr>
        <p:spPr>
          <a:xfrm rot="5400000">
            <a:off x="1474787" y="3644901"/>
            <a:ext cx="1152525" cy="12700"/>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18 Dirsek Bağlayıcısı"/>
          <p:cNvCxnSpPr>
            <a:stCxn id="7" idx="1"/>
            <a:endCxn id="5" idx="3"/>
          </p:cNvCxnSpPr>
          <p:nvPr/>
        </p:nvCxnSpPr>
        <p:spPr>
          <a:xfrm rot="10800000">
            <a:off x="3059113" y="4689475"/>
            <a:ext cx="3097212" cy="12700"/>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20 Düz Ok Bağlayıcısı"/>
          <p:cNvCxnSpPr/>
          <p:nvPr/>
        </p:nvCxnSpPr>
        <p:spPr>
          <a:xfrm>
            <a:off x="3203575" y="3141663"/>
            <a:ext cx="2808288" cy="10795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23 Düz Ok Bağlayıcısı"/>
          <p:cNvCxnSpPr/>
          <p:nvPr/>
        </p:nvCxnSpPr>
        <p:spPr>
          <a:xfrm flipV="1">
            <a:off x="3203575" y="3068638"/>
            <a:ext cx="2592388" cy="100806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1 Başlık"/>
          <p:cNvSpPr>
            <a:spLocks noGrp="1"/>
          </p:cNvSpPr>
          <p:nvPr>
            <p:ph type="title"/>
          </p:nvPr>
        </p:nvSpPr>
        <p:spPr/>
        <p:txBody>
          <a:bodyPr/>
          <a:lstStyle/>
          <a:p>
            <a:pPr algn="ctr"/>
            <a:r>
              <a:rPr lang="tr-TR" smtClean="0"/>
              <a:t>Mamul İle İlgili Kavramlar</a:t>
            </a:r>
          </a:p>
        </p:txBody>
      </p:sp>
      <p:sp>
        <p:nvSpPr>
          <p:cNvPr id="155651" name="2 İçerik Yer Tutucusu"/>
          <p:cNvSpPr>
            <a:spLocks noGrp="1"/>
          </p:cNvSpPr>
          <p:nvPr>
            <p:ph idx="1"/>
          </p:nvPr>
        </p:nvSpPr>
        <p:spPr/>
        <p:txBody>
          <a:bodyPr/>
          <a:lstStyle/>
          <a:p>
            <a:r>
              <a:rPr lang="tr-TR" smtClean="0"/>
              <a:t>Tüm (Bütün) Mamul Kavramı</a:t>
            </a:r>
          </a:p>
          <a:p>
            <a:r>
              <a:rPr lang="tr-TR" smtClean="0"/>
              <a:t>Yeni Mamul Kavramı</a:t>
            </a:r>
          </a:p>
          <a:p>
            <a:r>
              <a:rPr lang="tr-TR" smtClean="0"/>
              <a:t>Mamul Hattı (Mal Dizisi – Mal Grubu)</a:t>
            </a:r>
          </a:p>
          <a:p>
            <a:r>
              <a:rPr lang="tr-TR" smtClean="0"/>
              <a:t>Mamul Karması</a:t>
            </a:r>
          </a:p>
          <a:p>
            <a:r>
              <a:rPr lang="tr-TR" smtClean="0"/>
              <a:t>Mamulün Hayat Seyri Kavramı</a:t>
            </a:r>
          </a:p>
          <a:p>
            <a:endParaRPr lang="tr-TR" smtClean="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1 Başlık"/>
          <p:cNvSpPr>
            <a:spLocks noGrp="1"/>
          </p:cNvSpPr>
          <p:nvPr>
            <p:ph type="title"/>
          </p:nvPr>
        </p:nvSpPr>
        <p:spPr/>
        <p:txBody>
          <a:bodyPr/>
          <a:lstStyle/>
          <a:p>
            <a:pPr algn="ctr"/>
            <a:r>
              <a:rPr lang="tr-TR" smtClean="0"/>
              <a:t>Tüm (Bütün) Mamul Kavramı</a:t>
            </a:r>
          </a:p>
        </p:txBody>
      </p:sp>
      <p:sp>
        <p:nvSpPr>
          <p:cNvPr id="156675" name="2 İçerik Yer Tutucusu"/>
          <p:cNvSpPr>
            <a:spLocks noGrp="1"/>
          </p:cNvSpPr>
          <p:nvPr>
            <p:ph idx="1"/>
          </p:nvPr>
        </p:nvSpPr>
        <p:spPr/>
        <p:txBody>
          <a:bodyPr/>
          <a:lstStyle/>
          <a:p>
            <a:pPr marL="1588" indent="557213" algn="just">
              <a:buFont typeface="Wingdings 2" pitchFamily="18" charset="2"/>
              <a:buNone/>
            </a:pPr>
            <a:r>
              <a:rPr lang="tr-TR" smtClean="0"/>
              <a:t>Tüm mamul kavramı, mamulü, ondan beklenen tüm faydaları kapsayacak biçimde, fiziksel, ekonomik ve psikolojik unsurların bütünü olarak ifade etmektedir.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Pazarlama Anlayışı İle Satış Anlayışının Karşılaştırılması</a:t>
            </a:r>
            <a:endParaRPr lang="tr-TR" dirty="0"/>
          </a:p>
        </p:txBody>
      </p:sp>
      <p:graphicFrame>
        <p:nvGraphicFramePr>
          <p:cNvPr id="4" name="3 Tablo"/>
          <p:cNvGraphicFramePr>
            <a:graphicFrameLocks noGrp="1"/>
          </p:cNvGraphicFramePr>
          <p:nvPr/>
        </p:nvGraphicFramePr>
        <p:xfrm>
          <a:off x="323850" y="2205038"/>
          <a:ext cx="8568951" cy="3165238"/>
        </p:xfrm>
        <a:graphic>
          <a:graphicData uri="http://schemas.openxmlformats.org/drawingml/2006/table">
            <a:tbl>
              <a:tblPr firstRow="1" bandRow="1">
                <a:tableStyleId>{5C22544A-7EE6-4342-B048-85BDC9FD1C3A}</a:tableStyleId>
              </a:tblPr>
              <a:tblGrid>
                <a:gridCol w="1886064"/>
                <a:gridCol w="3613412"/>
                <a:gridCol w="3069475"/>
              </a:tblGrid>
              <a:tr h="533625">
                <a:tc>
                  <a:txBody>
                    <a:bodyPr/>
                    <a:lstStyle/>
                    <a:p>
                      <a:endParaRPr lang="tr-TR" dirty="0"/>
                    </a:p>
                  </a:txBody>
                  <a:tcPr/>
                </a:tc>
                <a:tc>
                  <a:txBody>
                    <a:bodyPr/>
                    <a:lstStyle/>
                    <a:p>
                      <a:r>
                        <a:rPr lang="tr-TR" dirty="0" smtClean="0"/>
                        <a:t>Satış Anlayışı</a:t>
                      </a:r>
                      <a:endParaRPr lang="tr-TR" dirty="0"/>
                    </a:p>
                  </a:txBody>
                  <a:tcPr/>
                </a:tc>
                <a:tc>
                  <a:txBody>
                    <a:bodyPr/>
                    <a:lstStyle/>
                    <a:p>
                      <a:r>
                        <a:rPr lang="tr-TR" dirty="0" smtClean="0"/>
                        <a:t>Pazarlama Anlayışı</a:t>
                      </a:r>
                      <a:endParaRPr lang="tr-TR" dirty="0"/>
                    </a:p>
                  </a:txBody>
                  <a:tcPr/>
                </a:tc>
              </a:tr>
              <a:tr h="533625">
                <a:tc>
                  <a:txBody>
                    <a:bodyPr/>
                    <a:lstStyle/>
                    <a:p>
                      <a:r>
                        <a:rPr lang="tr-TR" dirty="0" smtClean="0"/>
                        <a:t>Başlangıç noktası</a:t>
                      </a:r>
                      <a:endParaRPr lang="tr-TR" dirty="0"/>
                    </a:p>
                  </a:txBody>
                  <a:tcPr/>
                </a:tc>
                <a:tc>
                  <a:txBody>
                    <a:bodyPr/>
                    <a:lstStyle/>
                    <a:p>
                      <a:r>
                        <a:rPr lang="tr-TR" dirty="0" smtClean="0"/>
                        <a:t>Fabrika</a:t>
                      </a:r>
                      <a:endParaRPr lang="tr-TR" dirty="0"/>
                    </a:p>
                  </a:txBody>
                  <a:tcPr/>
                </a:tc>
                <a:tc>
                  <a:txBody>
                    <a:bodyPr/>
                    <a:lstStyle/>
                    <a:p>
                      <a:r>
                        <a:rPr lang="tr-TR" dirty="0" smtClean="0"/>
                        <a:t>Pazar</a:t>
                      </a:r>
                      <a:endParaRPr lang="tr-TR" dirty="0"/>
                    </a:p>
                  </a:txBody>
                  <a:tcPr/>
                </a:tc>
              </a:tr>
              <a:tr h="533625">
                <a:tc>
                  <a:txBody>
                    <a:bodyPr/>
                    <a:lstStyle/>
                    <a:p>
                      <a:r>
                        <a:rPr lang="tr-TR" dirty="0" smtClean="0"/>
                        <a:t>Odak noktası</a:t>
                      </a:r>
                      <a:endParaRPr lang="tr-TR" dirty="0"/>
                    </a:p>
                  </a:txBody>
                  <a:tcPr/>
                </a:tc>
                <a:tc>
                  <a:txBody>
                    <a:bodyPr/>
                    <a:lstStyle/>
                    <a:p>
                      <a:r>
                        <a:rPr lang="tr-TR" dirty="0" smtClean="0"/>
                        <a:t>Mevcut Mamul</a:t>
                      </a:r>
                      <a:r>
                        <a:rPr lang="tr-TR" baseline="0" dirty="0" smtClean="0"/>
                        <a:t> ve Hizmetler</a:t>
                      </a:r>
                      <a:endParaRPr lang="tr-TR" dirty="0"/>
                    </a:p>
                  </a:txBody>
                  <a:tcPr/>
                </a:tc>
                <a:tc>
                  <a:txBody>
                    <a:bodyPr/>
                    <a:lstStyle/>
                    <a:p>
                      <a:r>
                        <a:rPr lang="tr-TR" dirty="0" smtClean="0"/>
                        <a:t>Tüketici İhtiyaçları</a:t>
                      </a:r>
                      <a:endParaRPr lang="tr-TR" dirty="0"/>
                    </a:p>
                  </a:txBody>
                  <a:tcPr/>
                </a:tc>
              </a:tr>
              <a:tr h="817828">
                <a:tc>
                  <a:txBody>
                    <a:bodyPr/>
                    <a:lstStyle/>
                    <a:p>
                      <a:r>
                        <a:rPr lang="tr-TR" dirty="0" smtClean="0"/>
                        <a:t>Araçlar</a:t>
                      </a:r>
                      <a:endParaRPr lang="tr-TR" dirty="0"/>
                    </a:p>
                  </a:txBody>
                  <a:tcPr/>
                </a:tc>
                <a:tc>
                  <a:txBody>
                    <a:bodyPr/>
                    <a:lstStyle/>
                    <a:p>
                      <a:r>
                        <a:rPr lang="tr-TR" dirty="0" smtClean="0"/>
                        <a:t>Kişisel Satış ve Diğer Tutundurma Çabaları</a:t>
                      </a:r>
                      <a:endParaRPr lang="tr-TR" dirty="0"/>
                    </a:p>
                  </a:txBody>
                  <a:tcPr/>
                </a:tc>
                <a:tc>
                  <a:txBody>
                    <a:bodyPr/>
                    <a:lstStyle/>
                    <a:p>
                      <a:r>
                        <a:rPr lang="tr-TR" dirty="0" smtClean="0"/>
                        <a:t>Bütünleşmiş Pazarlama Çabaları</a:t>
                      </a:r>
                      <a:endParaRPr lang="tr-TR" dirty="0"/>
                    </a:p>
                  </a:txBody>
                  <a:tcPr/>
                </a:tc>
              </a:tr>
              <a:tr h="533625">
                <a:tc>
                  <a:txBody>
                    <a:bodyPr/>
                    <a:lstStyle/>
                    <a:p>
                      <a:r>
                        <a:rPr lang="tr-TR" dirty="0" smtClean="0"/>
                        <a:t>Sonuç</a:t>
                      </a:r>
                      <a:endParaRPr lang="tr-TR" dirty="0"/>
                    </a:p>
                  </a:txBody>
                  <a:tcPr/>
                </a:tc>
                <a:tc>
                  <a:txBody>
                    <a:bodyPr/>
                    <a:lstStyle/>
                    <a:p>
                      <a:r>
                        <a:rPr lang="tr-TR" dirty="0" smtClean="0"/>
                        <a:t>Satış Hacmi Yoluyla Kârlar</a:t>
                      </a:r>
                      <a:endParaRPr lang="tr-TR" dirty="0"/>
                    </a:p>
                  </a:txBody>
                  <a:tcPr/>
                </a:tc>
                <a:tc>
                  <a:txBody>
                    <a:bodyPr/>
                    <a:lstStyle/>
                    <a:p>
                      <a:r>
                        <a:rPr lang="tr-TR" dirty="0" smtClean="0"/>
                        <a:t>Tüketici Tatmini Yoluyla Kârlar</a:t>
                      </a:r>
                      <a:endParaRPr lang="tr-TR" dirty="0"/>
                    </a:p>
                  </a:txBody>
                  <a:tcPr/>
                </a:tc>
              </a:tr>
            </a:tbl>
          </a:graphicData>
        </a:graphic>
      </p:graphicFrame>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1 Başlık"/>
          <p:cNvSpPr>
            <a:spLocks noGrp="1"/>
          </p:cNvSpPr>
          <p:nvPr>
            <p:ph type="title"/>
          </p:nvPr>
        </p:nvSpPr>
        <p:spPr/>
        <p:txBody>
          <a:bodyPr/>
          <a:lstStyle/>
          <a:p>
            <a:pPr algn="ctr"/>
            <a:r>
              <a:rPr lang="tr-TR" smtClean="0"/>
              <a:t>Yeni Mamul Kavramı</a:t>
            </a:r>
          </a:p>
        </p:txBody>
      </p:sp>
      <p:sp>
        <p:nvSpPr>
          <p:cNvPr id="157699" name="2 İçerik Yer Tutucusu"/>
          <p:cNvSpPr>
            <a:spLocks noGrp="1"/>
          </p:cNvSpPr>
          <p:nvPr>
            <p:ph idx="1"/>
          </p:nvPr>
        </p:nvSpPr>
        <p:spPr/>
        <p:txBody>
          <a:bodyPr/>
          <a:lstStyle/>
          <a:p>
            <a:r>
              <a:rPr lang="tr-TR" smtClean="0"/>
              <a:t>Gerçek anlamda yeni mamuller</a:t>
            </a:r>
          </a:p>
          <a:p>
            <a:r>
              <a:rPr lang="tr-TR" smtClean="0"/>
              <a:t>Mevcut mamullerden belirgin farklılıkları olan mamuller</a:t>
            </a:r>
          </a:p>
          <a:p>
            <a:r>
              <a:rPr lang="tr-TR" smtClean="0"/>
              <a:t>İşletme için yeni (pazarda yeni olmayan; taklit) mamuller</a:t>
            </a:r>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Mamul Hattı </a:t>
            </a:r>
            <a:br>
              <a:rPr lang="tr-TR" dirty="0" smtClean="0"/>
            </a:br>
            <a:r>
              <a:rPr lang="tr-TR" dirty="0" smtClean="0"/>
              <a:t>(Mal Dizisi-Mal Grubu)</a:t>
            </a:r>
            <a:endParaRPr lang="tr-TR" dirty="0"/>
          </a:p>
        </p:txBody>
      </p:sp>
      <p:sp>
        <p:nvSpPr>
          <p:cNvPr id="158723" name="2 İçerik Yer Tutucusu"/>
          <p:cNvSpPr>
            <a:spLocks noGrp="1"/>
          </p:cNvSpPr>
          <p:nvPr>
            <p:ph idx="1"/>
          </p:nvPr>
        </p:nvSpPr>
        <p:spPr/>
        <p:txBody>
          <a:bodyPr/>
          <a:lstStyle/>
          <a:p>
            <a:pPr marL="1588" indent="557213" algn="just">
              <a:buFont typeface="Wingdings 2" pitchFamily="18" charset="2"/>
              <a:buNone/>
            </a:pPr>
            <a:r>
              <a:rPr lang="tr-TR" smtClean="0"/>
              <a:t>Mamul hattı , aynı tür ihtiyaçları karşılamaları veya birlikte kullanılmaları veya aynı tür tüketici gruplarına satılmaları veya aynı dağıtım kanallarıyla pazarlanmaları veya aynı fiyat aralığında olmaları … nedeniyle aralarında sıkı bir bağlılık bulunan mal grubudur.</a:t>
            </a:r>
          </a:p>
          <a:p>
            <a:pPr marL="1588" indent="557213" algn="just">
              <a:buFont typeface="Wingdings 2" pitchFamily="18" charset="2"/>
              <a:buNone/>
            </a:pPr>
            <a:endParaRPr lang="tr-TR" smtClean="0"/>
          </a:p>
          <a:p>
            <a:pPr marL="1588" indent="557213" algn="just">
              <a:buFont typeface="Wingdings 2" pitchFamily="18" charset="2"/>
              <a:buNone/>
            </a:pPr>
            <a:r>
              <a:rPr lang="tr-TR" smtClean="0"/>
              <a:t>Örnek: Fotoğraf Makinesi ve Filmi.</a:t>
            </a:r>
          </a:p>
          <a:p>
            <a:pPr marL="1588" indent="557213" algn="just">
              <a:buFont typeface="Wingdings 2" pitchFamily="18" charset="2"/>
              <a:buNone/>
            </a:pPr>
            <a:r>
              <a:rPr lang="tr-TR" smtClean="0"/>
              <a:t>Dijital Fotoğraf Makinesi ve Hafıza Kartı.</a:t>
            </a:r>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1 Başlık"/>
          <p:cNvSpPr>
            <a:spLocks noGrp="1"/>
          </p:cNvSpPr>
          <p:nvPr>
            <p:ph type="title"/>
          </p:nvPr>
        </p:nvSpPr>
        <p:spPr/>
        <p:txBody>
          <a:bodyPr/>
          <a:lstStyle/>
          <a:p>
            <a:pPr algn="ctr"/>
            <a:r>
              <a:rPr lang="tr-TR" smtClean="0"/>
              <a:t>Mamul Karması</a:t>
            </a:r>
          </a:p>
        </p:txBody>
      </p:sp>
      <p:sp>
        <p:nvSpPr>
          <p:cNvPr id="159747" name="2 İçerik Yer Tutucusu"/>
          <p:cNvSpPr>
            <a:spLocks noGrp="1"/>
          </p:cNvSpPr>
          <p:nvPr>
            <p:ph idx="1"/>
          </p:nvPr>
        </p:nvSpPr>
        <p:spPr/>
        <p:txBody>
          <a:bodyPr/>
          <a:lstStyle/>
          <a:p>
            <a:pPr marL="0" indent="544513" algn="just">
              <a:buFont typeface="Wingdings 2" pitchFamily="18" charset="2"/>
              <a:buNone/>
            </a:pPr>
            <a:r>
              <a:rPr lang="tr-TR" smtClean="0"/>
              <a:t>Bir işletmenin satışa sunduğu tüm mallar ve hizmetler mamul karmasını oluştururlar. </a:t>
            </a:r>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1 Başlık"/>
          <p:cNvSpPr>
            <a:spLocks noGrp="1"/>
          </p:cNvSpPr>
          <p:nvPr>
            <p:ph type="title"/>
          </p:nvPr>
        </p:nvSpPr>
        <p:spPr/>
        <p:txBody>
          <a:bodyPr/>
          <a:lstStyle/>
          <a:p>
            <a:pPr algn="ctr"/>
            <a:r>
              <a:rPr lang="tr-TR" smtClean="0"/>
              <a:t>Mamulün Hayat Seyri Kavramı</a:t>
            </a:r>
          </a:p>
        </p:txBody>
      </p:sp>
      <p:sp>
        <p:nvSpPr>
          <p:cNvPr id="3" name="2 İçerik Yer Tutucusu"/>
          <p:cNvSpPr>
            <a:spLocks noGrp="1"/>
          </p:cNvSpPr>
          <p:nvPr>
            <p:ph idx="1"/>
          </p:nvPr>
        </p:nvSpPr>
        <p:spPr/>
        <p:txBody>
          <a:bodyPr>
            <a:normAutofit lnSpcReduction="10000"/>
          </a:bodyPr>
          <a:lstStyle/>
          <a:p>
            <a:pPr marL="1588" indent="557213" algn="just" fontAlgn="auto">
              <a:spcAft>
                <a:spcPts val="0"/>
              </a:spcAft>
              <a:buClr>
                <a:schemeClr val="accent3"/>
              </a:buClr>
              <a:buFont typeface="Wingdings 2"/>
              <a:buNone/>
              <a:defRPr/>
            </a:pPr>
            <a:r>
              <a:rPr lang="tr-TR" dirty="0" smtClean="0"/>
              <a:t>Pazara yeni sunulan bir mamulün sağladığı satış gelirleri ilk sunuluşundan itibaren pazarda kaldığı süre boyunca önemli farklılıklar gösterir. Mamulün pazara sunulmasından pazardan çekilmesine kadar süren sürece mamulün hata seyri adı verilir. </a:t>
            </a:r>
          </a:p>
          <a:p>
            <a:pPr marL="1588" indent="557213" algn="just" fontAlgn="auto">
              <a:spcAft>
                <a:spcPts val="0"/>
              </a:spcAft>
              <a:buClr>
                <a:schemeClr val="accent3"/>
              </a:buClr>
              <a:buFont typeface="Wingdings 2"/>
              <a:buNone/>
              <a:defRPr/>
            </a:pPr>
            <a:r>
              <a:rPr lang="tr-TR" dirty="0" smtClean="0"/>
              <a:t>Mamulün Hayat Seyri:</a:t>
            </a:r>
          </a:p>
          <a:p>
            <a:pPr marL="1588" indent="557213" algn="just" fontAlgn="auto">
              <a:spcAft>
                <a:spcPts val="0"/>
              </a:spcAft>
              <a:buClr>
                <a:schemeClr val="accent3"/>
              </a:buClr>
              <a:buFont typeface="Wingdings 2"/>
              <a:buChar char=""/>
              <a:defRPr/>
            </a:pPr>
            <a:r>
              <a:rPr lang="tr-TR" dirty="0" smtClean="0"/>
              <a:t>Sunuş Dönemi</a:t>
            </a:r>
          </a:p>
          <a:p>
            <a:pPr marL="1588" indent="557213" algn="just" fontAlgn="auto">
              <a:spcAft>
                <a:spcPts val="0"/>
              </a:spcAft>
              <a:buClr>
                <a:schemeClr val="accent3"/>
              </a:buClr>
              <a:buFont typeface="Wingdings 2"/>
              <a:buChar char=""/>
              <a:defRPr/>
            </a:pPr>
            <a:r>
              <a:rPr lang="tr-TR" dirty="0" smtClean="0"/>
              <a:t>Büyüme Dönemi</a:t>
            </a:r>
          </a:p>
          <a:p>
            <a:pPr marL="1588" indent="557213" algn="just" fontAlgn="auto">
              <a:spcAft>
                <a:spcPts val="0"/>
              </a:spcAft>
              <a:buClr>
                <a:schemeClr val="accent3"/>
              </a:buClr>
              <a:buFont typeface="Wingdings 2"/>
              <a:buChar char=""/>
              <a:defRPr/>
            </a:pPr>
            <a:r>
              <a:rPr lang="tr-TR" dirty="0" smtClean="0"/>
              <a:t>Olgunluk Dönemi</a:t>
            </a:r>
          </a:p>
          <a:p>
            <a:pPr marL="1588" indent="557213" algn="just" fontAlgn="auto">
              <a:spcAft>
                <a:spcPts val="0"/>
              </a:spcAft>
              <a:buClr>
                <a:schemeClr val="accent3"/>
              </a:buClr>
              <a:buFont typeface="Wingdings 2"/>
              <a:buChar char=""/>
              <a:defRPr/>
            </a:pPr>
            <a:r>
              <a:rPr lang="tr-TR" dirty="0" smtClean="0"/>
              <a:t>Gerileme Dönemi </a:t>
            </a:r>
            <a:endParaRPr lang="tr-TR"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Tüketim Mallarının Çeşitleri ve Bazı Pazarlama Özellikleri </a:t>
            </a:r>
            <a:endParaRPr lang="tr-TR" dirty="0"/>
          </a:p>
        </p:txBody>
      </p:sp>
      <p:sp>
        <p:nvSpPr>
          <p:cNvPr id="161795" name="2 İçerik Yer Tutucusu"/>
          <p:cNvSpPr>
            <a:spLocks noGrp="1"/>
          </p:cNvSpPr>
          <p:nvPr>
            <p:ph idx="1"/>
          </p:nvPr>
        </p:nvSpPr>
        <p:spPr/>
        <p:txBody>
          <a:bodyPr/>
          <a:lstStyle/>
          <a:p>
            <a:r>
              <a:rPr lang="tr-TR" b="1" smtClean="0"/>
              <a:t>Kolayda Mallar</a:t>
            </a:r>
          </a:p>
          <a:p>
            <a:r>
              <a:rPr lang="tr-TR" b="1" smtClean="0"/>
              <a:t>Beğenmeli (Araştırılan) Mallar</a:t>
            </a:r>
          </a:p>
          <a:p>
            <a:r>
              <a:rPr lang="tr-TR" b="1" smtClean="0"/>
              <a:t>Özellikli (Spesiyalite) Mallar</a:t>
            </a:r>
          </a:p>
          <a:p>
            <a:r>
              <a:rPr lang="tr-TR" b="1" smtClean="0"/>
              <a:t>Aranmayan Mallar</a:t>
            </a:r>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1 Başlık"/>
          <p:cNvSpPr>
            <a:spLocks noGrp="1"/>
          </p:cNvSpPr>
          <p:nvPr>
            <p:ph type="title"/>
          </p:nvPr>
        </p:nvSpPr>
        <p:spPr>
          <a:xfrm>
            <a:off x="457200" y="704850"/>
            <a:ext cx="8229600" cy="852488"/>
          </a:xfrm>
        </p:spPr>
        <p:txBody>
          <a:bodyPr/>
          <a:lstStyle/>
          <a:p>
            <a:pPr algn="ctr"/>
            <a:r>
              <a:rPr lang="tr-TR" smtClean="0"/>
              <a:t>Kolayda Mallar</a:t>
            </a:r>
          </a:p>
        </p:txBody>
      </p:sp>
      <p:sp>
        <p:nvSpPr>
          <p:cNvPr id="3" name="2 İçerik Yer Tutucusu"/>
          <p:cNvSpPr>
            <a:spLocks noGrp="1"/>
          </p:cNvSpPr>
          <p:nvPr>
            <p:ph idx="1"/>
          </p:nvPr>
        </p:nvSpPr>
        <p:spPr>
          <a:xfrm>
            <a:off x="250825" y="1600200"/>
            <a:ext cx="8642350" cy="4525963"/>
          </a:xfrm>
        </p:spPr>
        <p:txBody>
          <a:bodyPr>
            <a:normAutofit fontScale="85000" lnSpcReduction="20000"/>
          </a:bodyPr>
          <a:lstStyle/>
          <a:p>
            <a:pPr marL="1588" indent="557213" algn="just" fontAlgn="auto">
              <a:spcAft>
                <a:spcPts val="0"/>
              </a:spcAft>
              <a:buClr>
                <a:schemeClr val="accent3"/>
              </a:buClr>
              <a:buFont typeface="Wingdings 2"/>
              <a:buNone/>
              <a:defRPr/>
            </a:pPr>
            <a:r>
              <a:rPr lang="tr-TR" dirty="0" smtClean="0"/>
              <a:t>Bu tür mallar, tüketicilerin temel ihtiyaçlarını karşıladıkları, az miktarda, sık sık ve en kolay biçimde, en yakın yerden satın almak istedikleri mallardır.</a:t>
            </a:r>
          </a:p>
          <a:p>
            <a:pPr marL="1588" indent="557213" algn="just" fontAlgn="auto">
              <a:spcAft>
                <a:spcPts val="0"/>
              </a:spcAft>
              <a:buClr>
                <a:schemeClr val="accent3"/>
              </a:buClr>
              <a:buFont typeface="Wingdings 2"/>
              <a:buNone/>
              <a:defRPr/>
            </a:pPr>
            <a:r>
              <a:rPr lang="tr-TR" dirty="0" smtClean="0"/>
              <a:t>Özellikleri: </a:t>
            </a:r>
          </a:p>
          <a:p>
            <a:pPr marL="1588" indent="557213" algn="just" fontAlgn="auto">
              <a:spcAft>
                <a:spcPts val="0"/>
              </a:spcAft>
              <a:buClr>
                <a:schemeClr val="accent3"/>
              </a:buClr>
              <a:buFont typeface="Wingdings 2"/>
              <a:buChar char=""/>
              <a:defRPr/>
            </a:pPr>
            <a:r>
              <a:rPr lang="tr-TR" dirty="0" smtClean="0"/>
              <a:t>Tüketici, alımda fiyat ve kalite yönünden karşılaştırma yapmaya gerek duymaz.</a:t>
            </a:r>
          </a:p>
          <a:p>
            <a:pPr marL="1588" indent="557213" algn="just" fontAlgn="auto">
              <a:spcAft>
                <a:spcPts val="0"/>
              </a:spcAft>
              <a:buClr>
                <a:schemeClr val="accent3"/>
              </a:buClr>
              <a:buFont typeface="Wingdings 2"/>
              <a:buChar char=""/>
              <a:defRPr/>
            </a:pPr>
            <a:r>
              <a:rPr lang="tr-TR" dirty="0" smtClean="0"/>
              <a:t>Sık sık satın alınırlar.</a:t>
            </a:r>
          </a:p>
          <a:p>
            <a:pPr marL="1588" indent="557213" algn="just" fontAlgn="auto">
              <a:spcAft>
                <a:spcPts val="0"/>
              </a:spcAft>
              <a:buClr>
                <a:schemeClr val="accent3"/>
              </a:buClr>
              <a:buFont typeface="Wingdings 2"/>
              <a:buChar char=""/>
              <a:defRPr/>
            </a:pPr>
            <a:r>
              <a:rPr lang="tr-TR" dirty="0" smtClean="0"/>
              <a:t>Birim fiyatları düşüktür.</a:t>
            </a:r>
          </a:p>
          <a:p>
            <a:pPr marL="1588" indent="557213" algn="just" fontAlgn="auto">
              <a:spcAft>
                <a:spcPts val="0"/>
              </a:spcAft>
              <a:buClr>
                <a:schemeClr val="accent3"/>
              </a:buClr>
              <a:buFont typeface="Wingdings 2"/>
              <a:buChar char=""/>
              <a:defRPr/>
            </a:pPr>
            <a:r>
              <a:rPr lang="tr-TR" dirty="0" smtClean="0"/>
              <a:t>Modanın etkisinde kalmaz.</a:t>
            </a:r>
          </a:p>
          <a:p>
            <a:pPr marL="1588" indent="557213" algn="just" fontAlgn="auto">
              <a:spcAft>
                <a:spcPts val="0"/>
              </a:spcAft>
              <a:buClr>
                <a:schemeClr val="accent3"/>
              </a:buClr>
              <a:buFont typeface="Wingdings 2"/>
              <a:buChar char=""/>
              <a:defRPr/>
            </a:pPr>
            <a:r>
              <a:rPr lang="tr-TR" dirty="0" smtClean="0"/>
              <a:t>Kolayda malların pazarlanmasında yaygın dağıtım uygulanır. </a:t>
            </a:r>
          </a:p>
          <a:p>
            <a:pPr marL="1588" indent="557213" algn="just" fontAlgn="auto">
              <a:spcAft>
                <a:spcPts val="0"/>
              </a:spcAft>
              <a:buClr>
                <a:schemeClr val="accent3"/>
              </a:buClr>
              <a:buFont typeface="Wingdings 2"/>
              <a:buChar char=""/>
              <a:defRPr/>
            </a:pPr>
            <a:r>
              <a:rPr lang="tr-TR" dirty="0" smtClean="0"/>
              <a:t>Bu malların reklâmlarını ve diğer tutundurma faaliyetlerini, dağıtım kanalı üyeleri değil, üreticiler yaparlar. </a:t>
            </a:r>
          </a:p>
          <a:p>
            <a:pPr marL="1588" indent="557213" algn="just" fontAlgn="auto">
              <a:spcAft>
                <a:spcPts val="0"/>
              </a:spcAft>
              <a:buClr>
                <a:schemeClr val="accent3"/>
              </a:buClr>
              <a:buFont typeface="Wingdings 2"/>
              <a:buNone/>
              <a:defRPr/>
            </a:pPr>
            <a:r>
              <a:rPr lang="tr-TR" dirty="0" smtClean="0"/>
              <a:t> </a:t>
            </a:r>
          </a:p>
          <a:p>
            <a:pPr marL="1588" indent="557213" algn="just" fontAlgn="auto">
              <a:spcAft>
                <a:spcPts val="0"/>
              </a:spcAft>
              <a:buClr>
                <a:schemeClr val="accent3"/>
              </a:buClr>
              <a:buFont typeface="Wingdings 2"/>
              <a:buNone/>
              <a:defRPr/>
            </a:pPr>
            <a:r>
              <a:rPr lang="tr-TR" dirty="0" smtClean="0"/>
              <a:t>Örnekler: Sabun, ekmek ve ilaç. </a:t>
            </a:r>
            <a:endParaRPr lang="tr-TR"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1 Başlık"/>
          <p:cNvSpPr>
            <a:spLocks noGrp="1"/>
          </p:cNvSpPr>
          <p:nvPr>
            <p:ph type="title"/>
          </p:nvPr>
        </p:nvSpPr>
        <p:spPr>
          <a:xfrm>
            <a:off x="457200" y="704850"/>
            <a:ext cx="8229600" cy="923925"/>
          </a:xfrm>
        </p:spPr>
        <p:txBody>
          <a:bodyPr/>
          <a:lstStyle/>
          <a:p>
            <a:pPr algn="ctr"/>
            <a:r>
              <a:rPr lang="tr-TR" smtClean="0"/>
              <a:t>Beğenmeli (Araştırılan) Mallar</a:t>
            </a:r>
          </a:p>
        </p:txBody>
      </p:sp>
      <p:sp>
        <p:nvSpPr>
          <p:cNvPr id="3" name="2 İçerik Yer Tutucusu"/>
          <p:cNvSpPr>
            <a:spLocks noGrp="1"/>
          </p:cNvSpPr>
          <p:nvPr>
            <p:ph idx="1"/>
          </p:nvPr>
        </p:nvSpPr>
        <p:spPr>
          <a:xfrm>
            <a:off x="250825" y="1916113"/>
            <a:ext cx="8642350" cy="4210050"/>
          </a:xfrm>
        </p:spPr>
        <p:txBody>
          <a:bodyPr>
            <a:normAutofit fontScale="85000" lnSpcReduction="10000"/>
          </a:bodyPr>
          <a:lstStyle/>
          <a:p>
            <a:pPr marL="0" indent="544513" algn="just" fontAlgn="auto">
              <a:spcAft>
                <a:spcPts val="0"/>
              </a:spcAft>
              <a:buClr>
                <a:schemeClr val="accent3"/>
              </a:buClr>
              <a:buFont typeface="Wingdings 2"/>
              <a:buNone/>
              <a:defRPr/>
            </a:pPr>
            <a:r>
              <a:rPr lang="tr-TR" dirty="0" smtClean="0"/>
              <a:t>Bunlar, tüketicinin fiyat, kalite, renk, biçim ve modaya uygunluk bakımlarından karşılaştırmalar yaparak satın aldığı mallardır. </a:t>
            </a:r>
          </a:p>
          <a:p>
            <a:pPr marL="0" indent="544513" algn="just" fontAlgn="auto">
              <a:spcAft>
                <a:spcPts val="0"/>
              </a:spcAft>
              <a:buClr>
                <a:schemeClr val="accent3"/>
              </a:buClr>
              <a:buFont typeface="Wingdings 2"/>
              <a:buNone/>
              <a:defRPr/>
            </a:pPr>
            <a:r>
              <a:rPr lang="tr-TR" dirty="0" smtClean="0"/>
              <a:t>Özellikleri:</a:t>
            </a:r>
          </a:p>
          <a:p>
            <a:pPr marL="0" indent="544513" algn="just" fontAlgn="auto">
              <a:spcAft>
                <a:spcPts val="0"/>
              </a:spcAft>
              <a:buClr>
                <a:schemeClr val="accent3"/>
              </a:buClr>
              <a:buFont typeface="Wingdings 2"/>
              <a:buChar char=""/>
              <a:defRPr/>
            </a:pPr>
            <a:r>
              <a:rPr lang="tr-TR" dirty="0" smtClean="0"/>
              <a:t>Üreticinin yanında aracılarda tutundurma faaliyetlerine önem verirler. </a:t>
            </a:r>
          </a:p>
          <a:p>
            <a:pPr marL="0" indent="544513" algn="just" fontAlgn="auto">
              <a:spcAft>
                <a:spcPts val="0"/>
              </a:spcAft>
              <a:buClr>
                <a:schemeClr val="accent3"/>
              </a:buClr>
              <a:buFont typeface="Wingdings 2"/>
              <a:buChar char=""/>
              <a:defRPr/>
            </a:pPr>
            <a:r>
              <a:rPr lang="tr-TR" dirty="0" smtClean="0"/>
              <a:t>Perakendeciler çok miktarda mal aldıklarından üretici onlara bağlı kalır. </a:t>
            </a:r>
          </a:p>
          <a:p>
            <a:pPr marL="0" indent="544513" algn="just" fontAlgn="auto">
              <a:spcAft>
                <a:spcPts val="0"/>
              </a:spcAft>
              <a:buClr>
                <a:schemeClr val="accent3"/>
              </a:buClr>
              <a:buFont typeface="Wingdings 2"/>
              <a:buChar char=""/>
              <a:defRPr/>
            </a:pPr>
            <a:r>
              <a:rPr lang="tr-TR" dirty="0" smtClean="0"/>
              <a:t>Üreticiden perakendeciye doğrudan (Aracısız) dağıtım yaygındır. </a:t>
            </a:r>
          </a:p>
          <a:p>
            <a:pPr marL="0" indent="544513" algn="just" fontAlgn="auto">
              <a:spcAft>
                <a:spcPts val="0"/>
              </a:spcAft>
              <a:buClr>
                <a:schemeClr val="accent3"/>
              </a:buClr>
              <a:buFont typeface="Wingdings 2"/>
              <a:buChar char=""/>
              <a:defRPr/>
            </a:pPr>
            <a:r>
              <a:rPr lang="tr-TR" dirty="0" smtClean="0"/>
              <a:t>Üreticiden çok satıcı firma adı önem kazandığından perakendeci de reklâm ve diğer tutundurma faaliyetlerinde bulunurlar.</a:t>
            </a:r>
          </a:p>
          <a:p>
            <a:pPr marL="0" indent="544513" algn="just" fontAlgn="auto">
              <a:spcAft>
                <a:spcPts val="0"/>
              </a:spcAft>
              <a:buClr>
                <a:schemeClr val="accent3"/>
              </a:buClr>
              <a:buFont typeface="Wingdings 2"/>
              <a:buChar char=""/>
              <a:defRPr/>
            </a:pPr>
            <a:endParaRPr lang="tr-TR" dirty="0" smtClean="0"/>
          </a:p>
          <a:p>
            <a:pPr marL="0" indent="544513" algn="just" fontAlgn="auto">
              <a:spcAft>
                <a:spcPts val="0"/>
              </a:spcAft>
              <a:buClr>
                <a:schemeClr val="accent3"/>
              </a:buClr>
              <a:buFont typeface="Wingdings 2"/>
              <a:buNone/>
              <a:defRPr/>
            </a:pPr>
            <a:r>
              <a:rPr lang="tr-TR" dirty="0" smtClean="0"/>
              <a:t>Örnekler: Mobilya, giyim, beyaz eşya, teknoloji ürünleri vb. </a:t>
            </a:r>
            <a:endParaRPr lang="tr-TR" dirty="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1 Başlık"/>
          <p:cNvSpPr>
            <a:spLocks noGrp="1"/>
          </p:cNvSpPr>
          <p:nvPr>
            <p:ph type="title"/>
          </p:nvPr>
        </p:nvSpPr>
        <p:spPr/>
        <p:txBody>
          <a:bodyPr/>
          <a:lstStyle/>
          <a:p>
            <a:pPr algn="ctr"/>
            <a:r>
              <a:rPr lang="tr-TR" smtClean="0"/>
              <a:t>Özellikli (Spesiyalite) Mallar</a:t>
            </a:r>
          </a:p>
        </p:txBody>
      </p:sp>
      <p:sp>
        <p:nvSpPr>
          <p:cNvPr id="3" name="2 İçerik Yer Tutucusu"/>
          <p:cNvSpPr>
            <a:spLocks noGrp="1"/>
          </p:cNvSpPr>
          <p:nvPr>
            <p:ph idx="1"/>
          </p:nvPr>
        </p:nvSpPr>
        <p:spPr/>
        <p:txBody>
          <a:bodyPr>
            <a:normAutofit fontScale="77500" lnSpcReduction="20000"/>
          </a:bodyPr>
          <a:lstStyle/>
          <a:p>
            <a:pPr marL="1588" indent="557213" algn="just" fontAlgn="auto">
              <a:spcAft>
                <a:spcPts val="0"/>
              </a:spcAft>
              <a:buClr>
                <a:schemeClr val="accent3"/>
              </a:buClr>
              <a:buFont typeface="Wingdings 2"/>
              <a:buNone/>
              <a:defRPr/>
            </a:pPr>
            <a:r>
              <a:rPr lang="tr-TR" dirty="0" smtClean="0"/>
              <a:t>Bu mallar, belirli bir tüketici grubunun özel arzu ve ihtiyaçlarına hitap eden, onların ısrarla aradıkları ve bulmak için özel bir çaba sarf ettikleri, fiyatı yüksek tüketim malları grubunu oluştururlar. </a:t>
            </a:r>
          </a:p>
          <a:p>
            <a:pPr marL="1588" indent="557213" algn="just" fontAlgn="auto">
              <a:spcAft>
                <a:spcPts val="0"/>
              </a:spcAft>
              <a:buClr>
                <a:schemeClr val="accent3"/>
              </a:buClr>
              <a:buFont typeface="Wingdings 2"/>
              <a:buNone/>
              <a:defRPr/>
            </a:pPr>
            <a:r>
              <a:rPr lang="tr-TR" dirty="0" smtClean="0"/>
              <a:t>Özellikleri:</a:t>
            </a:r>
          </a:p>
          <a:p>
            <a:pPr marL="1588" indent="557213" algn="just" fontAlgn="auto">
              <a:spcAft>
                <a:spcPts val="0"/>
              </a:spcAft>
              <a:buClr>
                <a:schemeClr val="accent3"/>
              </a:buClr>
              <a:buFont typeface="Wingdings 2"/>
              <a:buChar char=""/>
              <a:defRPr/>
            </a:pPr>
            <a:r>
              <a:rPr lang="tr-TR" dirty="0" smtClean="0"/>
              <a:t>Her yerde satılmayıp, ancak ün yapmış belirli yerlerde satılırlar ve seyrek satın alınırlar. </a:t>
            </a:r>
          </a:p>
          <a:p>
            <a:pPr marL="1588" indent="557213" algn="just" fontAlgn="auto">
              <a:spcAft>
                <a:spcPts val="0"/>
              </a:spcAft>
              <a:buClr>
                <a:schemeClr val="accent3"/>
              </a:buClr>
              <a:buFont typeface="Wingdings 2"/>
              <a:buChar char=""/>
              <a:defRPr/>
            </a:pPr>
            <a:r>
              <a:rPr lang="tr-TR" dirty="0" smtClean="0"/>
              <a:t>Bu malların pazarlanmasında, perakendecilerin rolü ve önemi beğenmeli mallardakine göre çok daha fazladır. </a:t>
            </a:r>
          </a:p>
          <a:p>
            <a:pPr marL="1588" indent="557213" algn="just" fontAlgn="auto">
              <a:spcAft>
                <a:spcPts val="0"/>
              </a:spcAft>
              <a:buClr>
                <a:schemeClr val="accent3"/>
              </a:buClr>
              <a:buFont typeface="Wingdings 2"/>
              <a:buChar char=""/>
              <a:defRPr/>
            </a:pPr>
            <a:r>
              <a:rPr lang="tr-TR" dirty="0" smtClean="0"/>
              <a:t>Üretici çoğu kez, bir çevrede sadece bir perakendeci ile çalışır. </a:t>
            </a:r>
          </a:p>
          <a:p>
            <a:pPr marL="1588" indent="557213" algn="just" fontAlgn="auto">
              <a:spcAft>
                <a:spcPts val="0"/>
              </a:spcAft>
              <a:buClr>
                <a:schemeClr val="accent3"/>
              </a:buClr>
              <a:buFont typeface="Wingdings 2"/>
              <a:buChar char=""/>
              <a:defRPr/>
            </a:pPr>
            <a:r>
              <a:rPr lang="tr-TR" dirty="0" smtClean="0"/>
              <a:t>Perakendeci, hem ayrıcalıklı hem de üreticiye çok bağımlı olur. </a:t>
            </a:r>
          </a:p>
          <a:p>
            <a:pPr marL="1588" indent="557213" algn="just" fontAlgn="auto">
              <a:spcAft>
                <a:spcPts val="0"/>
              </a:spcAft>
              <a:buClr>
                <a:schemeClr val="accent3"/>
              </a:buClr>
              <a:buFont typeface="Wingdings 2"/>
              <a:buChar char=""/>
              <a:defRPr/>
            </a:pPr>
            <a:r>
              <a:rPr lang="tr-TR" dirty="0" smtClean="0"/>
              <a:t>Bu mallarda marka imajı çok önemli olduğundan hem üretici, hem aracılar tutundurmaya önem verirler. Bazen ortaklaşa reklâm kampanyası yaparlar. </a:t>
            </a:r>
          </a:p>
          <a:p>
            <a:pPr marL="1588" indent="557213" algn="just" fontAlgn="auto">
              <a:spcAft>
                <a:spcPts val="0"/>
              </a:spcAft>
              <a:buClr>
                <a:schemeClr val="accent3"/>
              </a:buClr>
              <a:buFont typeface="Wingdings 2"/>
              <a:buNone/>
              <a:defRPr/>
            </a:pPr>
            <a:endParaRPr lang="tr-TR" dirty="0" smtClean="0"/>
          </a:p>
          <a:p>
            <a:pPr marL="1588" indent="557213" algn="just" fontAlgn="auto">
              <a:spcAft>
                <a:spcPts val="0"/>
              </a:spcAft>
              <a:buClr>
                <a:schemeClr val="accent3"/>
              </a:buClr>
              <a:buFont typeface="Wingdings 2"/>
              <a:buNone/>
              <a:defRPr/>
            </a:pPr>
            <a:r>
              <a:rPr lang="tr-TR" dirty="0" smtClean="0"/>
              <a:t>Örnekler: Kürk, pırlanta, altın, elmas vb.</a:t>
            </a:r>
          </a:p>
          <a:p>
            <a:pPr marL="1588" indent="557213" algn="just" fontAlgn="auto">
              <a:spcAft>
                <a:spcPts val="0"/>
              </a:spcAft>
              <a:buClr>
                <a:schemeClr val="accent3"/>
              </a:buClr>
              <a:buFont typeface="Wingdings 2"/>
              <a:buChar char=""/>
              <a:defRPr/>
            </a:pPr>
            <a:endParaRPr lang="tr-TR"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1 Başlık"/>
          <p:cNvSpPr>
            <a:spLocks noGrp="1"/>
          </p:cNvSpPr>
          <p:nvPr>
            <p:ph type="title"/>
          </p:nvPr>
        </p:nvSpPr>
        <p:spPr>
          <a:xfrm>
            <a:off x="457200" y="704850"/>
            <a:ext cx="8229600" cy="852488"/>
          </a:xfrm>
        </p:spPr>
        <p:txBody>
          <a:bodyPr/>
          <a:lstStyle/>
          <a:p>
            <a:pPr algn="ctr"/>
            <a:r>
              <a:rPr lang="tr-TR" smtClean="0"/>
              <a:t>Aranmayan Mallar</a:t>
            </a:r>
          </a:p>
        </p:txBody>
      </p:sp>
      <p:sp>
        <p:nvSpPr>
          <p:cNvPr id="165891" name="2 İçerik Yer Tutucusu"/>
          <p:cNvSpPr>
            <a:spLocks noGrp="1"/>
          </p:cNvSpPr>
          <p:nvPr>
            <p:ph idx="1"/>
          </p:nvPr>
        </p:nvSpPr>
        <p:spPr>
          <a:xfrm>
            <a:off x="179388" y="1600200"/>
            <a:ext cx="8785225" cy="4525963"/>
          </a:xfrm>
        </p:spPr>
        <p:txBody>
          <a:bodyPr/>
          <a:lstStyle/>
          <a:p>
            <a:pPr marL="1588" indent="557213" algn="just">
              <a:buFont typeface="Wingdings 2" pitchFamily="18" charset="2"/>
              <a:buNone/>
            </a:pPr>
            <a:r>
              <a:rPr lang="tr-TR" smtClean="0"/>
              <a:t>Bu mallar tüketicinin, ya bilmediği, ya da bilmekle beraber satın almaya ilgi duymadığı mallardır. </a:t>
            </a:r>
          </a:p>
          <a:p>
            <a:pPr marL="1588" indent="557213">
              <a:buFont typeface="Wingdings 2" pitchFamily="18" charset="2"/>
              <a:buNone/>
            </a:pPr>
            <a:endParaRPr lang="tr-TR" smtClean="0"/>
          </a:p>
          <a:p>
            <a:pPr marL="1588" indent="557213" algn="just">
              <a:buFont typeface="Wingdings 2" pitchFamily="18" charset="2"/>
              <a:buNone/>
            </a:pPr>
            <a:r>
              <a:rPr lang="tr-TR" smtClean="0"/>
              <a:t>Örnekler: Mezar yeri, mezar taşı, hayat sigortaları gibi. </a:t>
            </a:r>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Endüstriyel Malların Çeşitleri ve Bazı Özellikleri</a:t>
            </a:r>
            <a:endParaRPr lang="tr-TR" dirty="0"/>
          </a:p>
        </p:txBody>
      </p:sp>
      <p:sp>
        <p:nvSpPr>
          <p:cNvPr id="166915" name="2 İçerik Yer Tutucusu"/>
          <p:cNvSpPr>
            <a:spLocks noGrp="1"/>
          </p:cNvSpPr>
          <p:nvPr>
            <p:ph idx="1"/>
          </p:nvPr>
        </p:nvSpPr>
        <p:spPr/>
        <p:txBody>
          <a:bodyPr/>
          <a:lstStyle/>
          <a:p>
            <a:pPr algn="just"/>
            <a:r>
              <a:rPr lang="tr-TR" smtClean="0"/>
              <a:t>Hammaddeler</a:t>
            </a:r>
          </a:p>
          <a:p>
            <a:pPr algn="just"/>
            <a:r>
              <a:rPr lang="tr-TR" smtClean="0"/>
              <a:t>İşlenmiş maddeler ve parçalar</a:t>
            </a:r>
          </a:p>
          <a:p>
            <a:pPr algn="just"/>
            <a:r>
              <a:rPr lang="tr-TR" smtClean="0"/>
              <a:t>Tesisler (donatım malları)</a:t>
            </a:r>
          </a:p>
          <a:p>
            <a:pPr algn="just"/>
            <a:r>
              <a:rPr lang="tr-TR" smtClean="0"/>
              <a:t>Yardımcı araçlar (yardımcı donatım)</a:t>
            </a:r>
          </a:p>
          <a:p>
            <a:pPr algn="just"/>
            <a:r>
              <a:rPr lang="tr-TR" smtClean="0"/>
              <a:t>Malzemeler</a:t>
            </a:r>
          </a:p>
          <a:p>
            <a:pPr algn="just"/>
            <a:r>
              <a:rPr lang="tr-TR" smtClean="0"/>
              <a:t>Endüstriyel hizmetler (bakım-onarım, danışmanlık hizmetleri gibi)</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Pazarlamayı Etkileyen Son Gelişmeler</a:t>
            </a:r>
            <a:endParaRPr lang="tr-TR" dirty="0"/>
          </a:p>
        </p:txBody>
      </p:sp>
      <p:sp>
        <p:nvSpPr>
          <p:cNvPr id="20483" name="2 İçerik Yer Tutucusu"/>
          <p:cNvSpPr>
            <a:spLocks noGrp="1"/>
          </p:cNvSpPr>
          <p:nvPr>
            <p:ph idx="1"/>
          </p:nvPr>
        </p:nvSpPr>
        <p:spPr/>
        <p:txBody>
          <a:bodyPr/>
          <a:lstStyle/>
          <a:p>
            <a:pPr algn="just"/>
            <a:r>
              <a:rPr lang="tr-TR" smtClean="0"/>
              <a:t>Bilgi Teknolojilerindeki Gelişmeler ve Internetin Hızla Ticarileşmesi</a:t>
            </a:r>
          </a:p>
          <a:p>
            <a:pPr algn="just"/>
            <a:r>
              <a:rPr lang="tr-TR" smtClean="0"/>
              <a:t>Değişen Dünya Ekonomisi</a:t>
            </a:r>
          </a:p>
          <a:p>
            <a:pPr algn="just"/>
            <a:r>
              <a:rPr lang="tr-TR" smtClean="0"/>
              <a:t>İş Hayatının Hızla Küreselleşmesi</a:t>
            </a:r>
          </a:p>
          <a:p>
            <a:pPr algn="just"/>
            <a:r>
              <a:rPr lang="tr-TR" smtClean="0"/>
              <a:t>Müşteri Değerinin Artan Önemi ve Müşteri Veri Tabanı Oluşturma İhtiyacının Artması</a:t>
            </a: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Endüstriyel Malların Çeşitleri ve Bazı Özellikleri</a:t>
            </a:r>
            <a:endParaRPr lang="tr-TR" dirty="0"/>
          </a:p>
        </p:txBody>
      </p:sp>
      <p:sp>
        <p:nvSpPr>
          <p:cNvPr id="167939" name="2 İçerik Yer Tutucusu"/>
          <p:cNvSpPr>
            <a:spLocks noGrp="1"/>
          </p:cNvSpPr>
          <p:nvPr>
            <p:ph idx="1"/>
          </p:nvPr>
        </p:nvSpPr>
        <p:spPr/>
        <p:txBody>
          <a:bodyPr/>
          <a:lstStyle/>
          <a:p>
            <a:r>
              <a:rPr lang="tr-TR" smtClean="0"/>
              <a:t>Kaynakta uygunluk</a:t>
            </a:r>
          </a:p>
          <a:p>
            <a:r>
              <a:rPr lang="tr-TR" smtClean="0"/>
              <a:t>Fiyatta uygunluk</a:t>
            </a:r>
          </a:p>
          <a:p>
            <a:r>
              <a:rPr lang="tr-TR" smtClean="0"/>
              <a:t>Kalitede uygunluk</a:t>
            </a:r>
          </a:p>
          <a:p>
            <a:r>
              <a:rPr lang="tr-TR" smtClean="0"/>
              <a:t>Teslimat zamanında uygunluk </a:t>
            </a:r>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1 Başlık"/>
          <p:cNvSpPr>
            <a:spLocks noGrp="1"/>
          </p:cNvSpPr>
          <p:nvPr>
            <p:ph type="title"/>
          </p:nvPr>
        </p:nvSpPr>
        <p:spPr/>
        <p:txBody>
          <a:bodyPr/>
          <a:lstStyle/>
          <a:p>
            <a:pPr algn="ctr"/>
            <a:r>
              <a:rPr lang="tr-TR" smtClean="0"/>
              <a:t>Yeni Mamul Geliştirme Süreci</a:t>
            </a:r>
          </a:p>
        </p:txBody>
      </p:sp>
      <p:sp>
        <p:nvSpPr>
          <p:cNvPr id="3" name="2 İçerik Yer Tutucusu"/>
          <p:cNvSpPr>
            <a:spLocks noGrp="1"/>
          </p:cNvSpPr>
          <p:nvPr>
            <p:ph idx="1"/>
          </p:nvPr>
        </p:nvSpPr>
        <p:spPr/>
        <p:txBody>
          <a:bodyPr>
            <a:normAutofit/>
          </a:bodyPr>
          <a:lstStyle/>
          <a:p>
            <a:pPr marL="1588" indent="557213" algn="just" fontAlgn="auto">
              <a:spcAft>
                <a:spcPts val="0"/>
              </a:spcAft>
              <a:buClr>
                <a:schemeClr val="accent3"/>
              </a:buClr>
              <a:buFont typeface="Wingdings 2"/>
              <a:buNone/>
              <a:defRPr/>
            </a:pPr>
            <a:r>
              <a:rPr lang="tr-TR" dirty="0" smtClean="0"/>
              <a:t>İşletmelerin mevcut mamullerine yenilerini eklemeleri iki şekilde yapılabilir: </a:t>
            </a:r>
          </a:p>
          <a:p>
            <a:pPr marL="274320" indent="-274320" algn="just" fontAlgn="auto">
              <a:spcAft>
                <a:spcPts val="0"/>
              </a:spcAft>
              <a:buClr>
                <a:schemeClr val="accent3"/>
              </a:buClr>
              <a:buFont typeface="Wingdings 2"/>
              <a:buChar char=""/>
              <a:defRPr/>
            </a:pPr>
            <a:r>
              <a:rPr lang="tr-TR" dirty="0" smtClean="0"/>
              <a:t>İşletme içinde yeni mamul geliştirme çalışmalarıyla</a:t>
            </a:r>
          </a:p>
          <a:p>
            <a:pPr marL="274320" indent="-274320" algn="just" fontAlgn="auto">
              <a:spcAft>
                <a:spcPts val="0"/>
              </a:spcAft>
              <a:buClr>
                <a:schemeClr val="accent3"/>
              </a:buClr>
              <a:buFont typeface="Wingdings 2"/>
              <a:buChar char=""/>
              <a:defRPr/>
            </a:pPr>
            <a:r>
              <a:rPr lang="tr-TR" dirty="0" smtClean="0"/>
              <a:t>Bir malın başka işletmelerden, lisans anlaşmasıyla patent hakkını almak veya taklit etmek vb. yollardan alınmasıyla.</a:t>
            </a:r>
            <a:endParaRPr lang="tr-TR"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Yeni Mamul Geliştirme Sürecinin Aşamaları</a:t>
            </a:r>
            <a:endParaRPr lang="tr-TR" dirty="0"/>
          </a:p>
        </p:txBody>
      </p:sp>
      <p:sp>
        <p:nvSpPr>
          <p:cNvPr id="169987" name="2 İçerik Yer Tutucusu"/>
          <p:cNvSpPr>
            <a:spLocks noGrp="1"/>
          </p:cNvSpPr>
          <p:nvPr>
            <p:ph idx="1"/>
          </p:nvPr>
        </p:nvSpPr>
        <p:spPr/>
        <p:txBody>
          <a:bodyPr/>
          <a:lstStyle/>
          <a:p>
            <a:r>
              <a:rPr lang="tr-TR" smtClean="0"/>
              <a:t>Yeni mamul fikirlerinin toplanması</a:t>
            </a:r>
          </a:p>
          <a:p>
            <a:r>
              <a:rPr lang="tr-TR" smtClean="0"/>
              <a:t>Ön eleme</a:t>
            </a:r>
          </a:p>
          <a:p>
            <a:r>
              <a:rPr lang="tr-TR" smtClean="0"/>
              <a:t>Kavram geliştirme ve test etme</a:t>
            </a:r>
          </a:p>
          <a:p>
            <a:r>
              <a:rPr lang="tr-TR" smtClean="0"/>
              <a:t>Ticari analiz</a:t>
            </a:r>
          </a:p>
          <a:p>
            <a:r>
              <a:rPr lang="tr-TR" smtClean="0"/>
              <a:t>Mamulün geliştirilmesi</a:t>
            </a:r>
          </a:p>
          <a:p>
            <a:r>
              <a:rPr lang="tr-TR" smtClean="0"/>
              <a:t>Pazar testleri</a:t>
            </a:r>
          </a:p>
          <a:p>
            <a:r>
              <a:rPr lang="tr-TR" smtClean="0"/>
              <a:t>Pazara sunuş </a:t>
            </a:r>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Yeni Mamul Fikirlerinin Toplanması</a:t>
            </a:r>
            <a:endParaRPr lang="tr-TR" dirty="0"/>
          </a:p>
        </p:txBody>
      </p:sp>
      <p:sp>
        <p:nvSpPr>
          <p:cNvPr id="171011" name="2 İçerik Yer Tutucusu"/>
          <p:cNvSpPr>
            <a:spLocks noGrp="1"/>
          </p:cNvSpPr>
          <p:nvPr>
            <p:ph idx="1"/>
          </p:nvPr>
        </p:nvSpPr>
        <p:spPr/>
        <p:txBody>
          <a:bodyPr/>
          <a:lstStyle/>
          <a:p>
            <a:pPr algn="just"/>
            <a:r>
              <a:rPr lang="tr-TR" smtClean="0"/>
              <a:t>İşletme içi fikir kaynakları, işletmenin yüksek kademe yöneticileri, üretim ve mamul dizaynı ile uğraşan işletme mühendisleri, satış elemanları ve diğer personellerden oluşur. </a:t>
            </a:r>
          </a:p>
          <a:p>
            <a:pPr algn="just"/>
            <a:r>
              <a:rPr lang="tr-TR" smtClean="0"/>
              <a:t>İşletme dışı fikir kaynakları, müşteriler, bilim adamları ve rakiplerden oluşur. </a:t>
            </a:r>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1 Başlık"/>
          <p:cNvSpPr>
            <a:spLocks noGrp="1"/>
          </p:cNvSpPr>
          <p:nvPr>
            <p:ph type="title"/>
          </p:nvPr>
        </p:nvSpPr>
        <p:spPr/>
        <p:txBody>
          <a:bodyPr/>
          <a:lstStyle/>
          <a:p>
            <a:pPr algn="ctr"/>
            <a:r>
              <a:rPr lang="tr-TR" smtClean="0"/>
              <a:t>Ön Eleme</a:t>
            </a:r>
          </a:p>
        </p:txBody>
      </p:sp>
      <p:sp>
        <p:nvSpPr>
          <p:cNvPr id="172035" name="2 İçerik Yer Tutucusu"/>
          <p:cNvSpPr>
            <a:spLocks noGrp="1"/>
          </p:cNvSpPr>
          <p:nvPr>
            <p:ph idx="1"/>
          </p:nvPr>
        </p:nvSpPr>
        <p:spPr/>
        <p:txBody>
          <a:bodyPr/>
          <a:lstStyle/>
          <a:p>
            <a:pPr marL="0" indent="544513" algn="just">
              <a:buFont typeface="Wingdings 2" pitchFamily="18" charset="2"/>
              <a:buNone/>
            </a:pPr>
            <a:r>
              <a:rPr lang="tr-TR" smtClean="0"/>
              <a:t>Bu aşama, toplanan fikirlerden işletme amaçları, imkân ve kaynakları ile uyuşmayanların elenmesi, uyuşanların da önem sıralarının belirlenmesi aşamasıdır. </a:t>
            </a:r>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1 Başlık"/>
          <p:cNvSpPr>
            <a:spLocks noGrp="1"/>
          </p:cNvSpPr>
          <p:nvPr>
            <p:ph type="title"/>
          </p:nvPr>
        </p:nvSpPr>
        <p:spPr/>
        <p:txBody>
          <a:bodyPr/>
          <a:lstStyle/>
          <a:p>
            <a:pPr algn="ctr"/>
            <a:r>
              <a:rPr lang="tr-TR" smtClean="0"/>
              <a:t>Kavram Geliştirme ve Test Etme</a:t>
            </a:r>
          </a:p>
        </p:txBody>
      </p:sp>
      <p:sp>
        <p:nvSpPr>
          <p:cNvPr id="173059" name="2 İçerik Yer Tutucusu"/>
          <p:cNvSpPr>
            <a:spLocks noGrp="1"/>
          </p:cNvSpPr>
          <p:nvPr>
            <p:ph idx="1"/>
          </p:nvPr>
        </p:nvSpPr>
        <p:spPr/>
        <p:txBody>
          <a:bodyPr/>
          <a:lstStyle/>
          <a:p>
            <a:pPr marL="0" indent="544513" algn="just">
              <a:buFont typeface="Wingdings 2" pitchFamily="18" charset="2"/>
              <a:buNone/>
            </a:pPr>
            <a:r>
              <a:rPr lang="tr-TR" smtClean="0"/>
              <a:t>Kavram (Konsept) geliştirme, ilk iki aşamada oluşturulan mamul fikrinin şekillendirilip, tam bir mamul kavramı haline getirilmesidir. “Mamul kavramı” Armstrong ve Kotler’e göre, yeni mamul fikrinin tüketici açısından bir anlam ifade edecek şekilde ayrıntılı ifadesidir.</a:t>
            </a:r>
          </a:p>
          <a:p>
            <a:pPr marL="0" indent="544513" algn="just">
              <a:buFont typeface="Wingdings 2" pitchFamily="18" charset="2"/>
              <a:buNone/>
            </a:pPr>
            <a:r>
              <a:rPr lang="tr-TR" smtClean="0"/>
              <a:t>Kavram testi, küçük potansiyel tüketici gruplarına ve işletmede bazı kimselere bu mal kavramının sunularak onların tepkilerini  öğrenmektir.  </a:t>
            </a:r>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1 Başlık"/>
          <p:cNvSpPr>
            <a:spLocks noGrp="1"/>
          </p:cNvSpPr>
          <p:nvPr>
            <p:ph type="title"/>
          </p:nvPr>
        </p:nvSpPr>
        <p:spPr/>
        <p:txBody>
          <a:bodyPr/>
          <a:lstStyle/>
          <a:p>
            <a:pPr algn="ctr"/>
            <a:r>
              <a:rPr lang="tr-TR" smtClean="0"/>
              <a:t>Ticari Analiz</a:t>
            </a:r>
          </a:p>
        </p:txBody>
      </p:sp>
      <p:sp>
        <p:nvSpPr>
          <p:cNvPr id="3" name="2 İçerik Yer Tutucusu"/>
          <p:cNvSpPr>
            <a:spLocks noGrp="1"/>
          </p:cNvSpPr>
          <p:nvPr>
            <p:ph idx="1"/>
          </p:nvPr>
        </p:nvSpPr>
        <p:spPr/>
        <p:txBody>
          <a:bodyPr>
            <a:normAutofit fontScale="92500" lnSpcReduction="10000"/>
          </a:bodyPr>
          <a:lstStyle/>
          <a:p>
            <a:pPr marL="1588" indent="557213" algn="just" fontAlgn="auto">
              <a:spcAft>
                <a:spcPts val="0"/>
              </a:spcAft>
              <a:buClr>
                <a:schemeClr val="accent3"/>
              </a:buClr>
              <a:buFont typeface="Wingdings 2"/>
              <a:buNone/>
              <a:defRPr/>
            </a:pPr>
            <a:r>
              <a:rPr lang="tr-TR" dirty="0" smtClean="0"/>
              <a:t>Ticari analiz, ön elemeyi geçen fikirlerin maliyet ve satış analizleri yapılarak ticari değerlendirmeye tabi tutulduğu bir aşamadır. Bu analiz ve değerlendirmeler, çeşitli bilimsel </a:t>
            </a:r>
            <a:r>
              <a:rPr lang="tr-TR" dirty="0" err="1" smtClean="0"/>
              <a:t>metod</a:t>
            </a:r>
            <a:r>
              <a:rPr lang="tr-TR" dirty="0" smtClean="0"/>
              <a:t> ve tekniklerle yapılan ciddi çalışmaları kapsar.</a:t>
            </a:r>
          </a:p>
          <a:p>
            <a:pPr marL="1588" indent="557213" algn="just" fontAlgn="auto">
              <a:spcAft>
                <a:spcPts val="0"/>
              </a:spcAft>
              <a:buClr>
                <a:schemeClr val="accent3"/>
              </a:buClr>
              <a:buFont typeface="Wingdings 2"/>
              <a:buNone/>
              <a:defRPr/>
            </a:pPr>
            <a:r>
              <a:rPr lang="tr-TR" dirty="0" smtClean="0"/>
              <a:t>Analiz Kapsamı: </a:t>
            </a:r>
          </a:p>
          <a:p>
            <a:pPr marL="1588" indent="557213" algn="just" fontAlgn="auto">
              <a:spcAft>
                <a:spcPts val="0"/>
              </a:spcAft>
              <a:buClr>
                <a:schemeClr val="accent3"/>
              </a:buClr>
              <a:buFont typeface="Wingdings 2"/>
              <a:buChar char=""/>
              <a:defRPr/>
            </a:pPr>
            <a:r>
              <a:rPr lang="tr-TR" dirty="0" smtClean="0"/>
              <a:t>Mamulün geliştirme maliyeti</a:t>
            </a:r>
          </a:p>
          <a:p>
            <a:pPr marL="1588" indent="557213" algn="just" fontAlgn="auto">
              <a:spcAft>
                <a:spcPts val="0"/>
              </a:spcAft>
              <a:buClr>
                <a:schemeClr val="accent3"/>
              </a:buClr>
              <a:buFont typeface="Wingdings 2"/>
              <a:buChar char=""/>
              <a:defRPr/>
            </a:pPr>
            <a:r>
              <a:rPr lang="tr-TR" dirty="0" smtClean="0"/>
              <a:t>Geliştirme süreci</a:t>
            </a:r>
          </a:p>
          <a:p>
            <a:pPr marL="1588" indent="557213" algn="just" fontAlgn="auto">
              <a:spcAft>
                <a:spcPts val="0"/>
              </a:spcAft>
              <a:buClr>
                <a:schemeClr val="accent3"/>
              </a:buClr>
              <a:buFont typeface="Wingdings 2"/>
              <a:buChar char=""/>
              <a:defRPr/>
            </a:pPr>
            <a:r>
              <a:rPr lang="tr-TR" dirty="0" smtClean="0"/>
              <a:t>Ticari uygulanabilirlik</a:t>
            </a:r>
          </a:p>
          <a:p>
            <a:pPr marL="1588" indent="557213" algn="just" fontAlgn="auto">
              <a:spcAft>
                <a:spcPts val="0"/>
              </a:spcAft>
              <a:buClr>
                <a:schemeClr val="accent3"/>
              </a:buClr>
              <a:buFont typeface="Wingdings 2"/>
              <a:buChar char=""/>
              <a:defRPr/>
            </a:pPr>
            <a:r>
              <a:rPr lang="tr-TR" dirty="0" smtClean="0"/>
              <a:t>Piyasa potansiyeli</a:t>
            </a:r>
          </a:p>
          <a:p>
            <a:pPr marL="1588" indent="557213" algn="just" fontAlgn="auto">
              <a:spcAft>
                <a:spcPts val="0"/>
              </a:spcAft>
              <a:buClr>
                <a:schemeClr val="accent3"/>
              </a:buClr>
              <a:buFont typeface="Wingdings 2"/>
              <a:buChar char=""/>
              <a:defRPr/>
            </a:pPr>
            <a:r>
              <a:rPr lang="tr-TR" dirty="0" smtClean="0"/>
              <a:t>Muhtemel fiyatlar</a:t>
            </a:r>
          </a:p>
          <a:p>
            <a:pPr marL="1588" indent="557213" algn="just" fontAlgn="auto">
              <a:spcAft>
                <a:spcPts val="0"/>
              </a:spcAft>
              <a:buClr>
                <a:schemeClr val="accent3"/>
              </a:buClr>
              <a:buFont typeface="Wingdings 2"/>
              <a:buChar char=""/>
              <a:defRPr/>
            </a:pPr>
            <a:r>
              <a:rPr lang="tr-TR" dirty="0" smtClean="0"/>
              <a:t>Yapılması gereken yatırımlar</a:t>
            </a:r>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1 Başlık"/>
          <p:cNvSpPr>
            <a:spLocks noGrp="1"/>
          </p:cNvSpPr>
          <p:nvPr>
            <p:ph type="title"/>
          </p:nvPr>
        </p:nvSpPr>
        <p:spPr/>
        <p:txBody>
          <a:bodyPr/>
          <a:lstStyle/>
          <a:p>
            <a:pPr algn="ctr"/>
            <a:r>
              <a:rPr lang="tr-TR" smtClean="0"/>
              <a:t>Mamulün Geliştirilmesi </a:t>
            </a:r>
          </a:p>
        </p:txBody>
      </p:sp>
      <p:sp>
        <p:nvSpPr>
          <p:cNvPr id="175107" name="2 İçerik Yer Tutucusu"/>
          <p:cNvSpPr>
            <a:spLocks noGrp="1"/>
          </p:cNvSpPr>
          <p:nvPr>
            <p:ph idx="1"/>
          </p:nvPr>
        </p:nvSpPr>
        <p:spPr/>
        <p:txBody>
          <a:bodyPr/>
          <a:lstStyle/>
          <a:p>
            <a:pPr marL="1588" indent="557213" algn="just">
              <a:buFont typeface="Wingdings 2" pitchFamily="18" charset="2"/>
              <a:buNone/>
            </a:pPr>
            <a:r>
              <a:rPr lang="tr-TR" smtClean="0"/>
              <a:t>Bu aşama yeni mamulün soyut fikir düzeyinden çıkarılarak somut hale dönüştürüldüğü aşamadır. Artık, ilk dört dönemde yapılan masraflarla kıyaslanmayacak harcamalara girişilerek mamul fiilen üretilmektedir. </a:t>
            </a:r>
          </a:p>
          <a:p>
            <a:pPr marL="1588" indent="557213" algn="just">
              <a:buFont typeface="Wingdings 2" pitchFamily="18" charset="2"/>
              <a:buNone/>
            </a:pPr>
            <a:r>
              <a:rPr lang="tr-TR" smtClean="0"/>
              <a:t>Teknik inceleme, araştırma ve geliştirme metodları, mamule ve firmaya göre değişir. </a:t>
            </a:r>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1 Başlık"/>
          <p:cNvSpPr>
            <a:spLocks noGrp="1"/>
          </p:cNvSpPr>
          <p:nvPr>
            <p:ph type="title"/>
          </p:nvPr>
        </p:nvSpPr>
        <p:spPr/>
        <p:txBody>
          <a:bodyPr/>
          <a:lstStyle/>
          <a:p>
            <a:pPr algn="ctr"/>
            <a:r>
              <a:rPr lang="tr-TR" smtClean="0"/>
              <a:t>Pazar Testleri</a:t>
            </a:r>
          </a:p>
        </p:txBody>
      </p:sp>
      <p:sp>
        <p:nvSpPr>
          <p:cNvPr id="176131" name="2 İçerik Yer Tutucusu"/>
          <p:cNvSpPr>
            <a:spLocks noGrp="1"/>
          </p:cNvSpPr>
          <p:nvPr>
            <p:ph idx="1"/>
          </p:nvPr>
        </p:nvSpPr>
        <p:spPr/>
        <p:txBody>
          <a:bodyPr/>
          <a:lstStyle/>
          <a:p>
            <a:pPr marL="1588" indent="557213" algn="just">
              <a:buFont typeface="Wingdings 2" pitchFamily="18" charset="2"/>
              <a:buNone/>
            </a:pPr>
            <a:r>
              <a:rPr lang="tr-TR" smtClean="0"/>
              <a:t>Bu, deneme niteliğinde sınırlı üretimin gerçek Pazar koşullarında piyasaya sürüldüğü bir aşamadır.  Mamul iyi seçilmiş bir veya birkaç Pazar bölümüne sunularak tüketicilerin tepkileri öğrenilmeye çalışılır. Pazar testi, sınai ürünlerden çok tüketim malları için büyük önem taşır. </a:t>
            </a:r>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1 Başlık"/>
          <p:cNvSpPr>
            <a:spLocks noGrp="1"/>
          </p:cNvSpPr>
          <p:nvPr>
            <p:ph type="title"/>
          </p:nvPr>
        </p:nvSpPr>
        <p:spPr/>
        <p:txBody>
          <a:bodyPr/>
          <a:lstStyle/>
          <a:p>
            <a:pPr algn="ctr"/>
            <a:r>
              <a:rPr lang="tr-TR" smtClean="0"/>
              <a:t>Pazara Sunuş</a:t>
            </a:r>
          </a:p>
        </p:txBody>
      </p:sp>
      <p:sp>
        <p:nvSpPr>
          <p:cNvPr id="177155" name="2 İçerik Yer Tutucusu"/>
          <p:cNvSpPr>
            <a:spLocks noGrp="1"/>
          </p:cNvSpPr>
          <p:nvPr>
            <p:ph idx="1"/>
          </p:nvPr>
        </p:nvSpPr>
        <p:spPr/>
        <p:txBody>
          <a:bodyPr/>
          <a:lstStyle/>
          <a:p>
            <a:pPr marL="1588" indent="557213" algn="just">
              <a:buFont typeface="Wingdings 2" pitchFamily="18" charset="2"/>
              <a:buNone/>
            </a:pPr>
            <a:r>
              <a:rPr lang="tr-TR" smtClean="0"/>
              <a:t>Pazar testlerinde başarılı olan mamuller artık daha büyük çapta üretilerek daha çok ve daha geniş bölgelerde piyasaya sürülür.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fontAlgn="auto">
              <a:spcAft>
                <a:spcPts val="0"/>
              </a:spcAft>
              <a:defRPr/>
            </a:pPr>
            <a:r>
              <a:rPr lang="tr-TR" dirty="0" smtClean="0"/>
              <a:t>Bilgi Teknolojilerindeki Gelişmeler ve </a:t>
            </a:r>
            <a:r>
              <a:rPr lang="tr-TR" dirty="0" err="1" smtClean="0"/>
              <a:t>Internetin</a:t>
            </a:r>
            <a:r>
              <a:rPr lang="tr-TR" dirty="0" smtClean="0"/>
              <a:t> Hızla Ticarileşmesi</a:t>
            </a:r>
            <a:endParaRPr lang="tr-TR" dirty="0"/>
          </a:p>
        </p:txBody>
      </p:sp>
      <p:sp>
        <p:nvSpPr>
          <p:cNvPr id="21507" name="2 İçerik Yer Tutucusu"/>
          <p:cNvSpPr>
            <a:spLocks noGrp="1"/>
          </p:cNvSpPr>
          <p:nvPr>
            <p:ph idx="1"/>
          </p:nvPr>
        </p:nvSpPr>
        <p:spPr/>
        <p:txBody>
          <a:bodyPr/>
          <a:lstStyle/>
          <a:p>
            <a:pPr algn="just"/>
            <a:r>
              <a:rPr lang="tr-TR" smtClean="0"/>
              <a:t>Bilgisayar Donanım ve Yazılımlarının Hızla Gelişmesi</a:t>
            </a:r>
          </a:p>
          <a:p>
            <a:pPr algn="just"/>
            <a:r>
              <a:rPr lang="tr-TR" smtClean="0"/>
              <a:t>Bilgi Depolama (Veri Tabanı) Teknolojsinin Hızla Gelişmesi </a:t>
            </a:r>
          </a:p>
          <a:p>
            <a:pPr algn="just"/>
            <a:r>
              <a:rPr lang="tr-TR" smtClean="0"/>
              <a:t>Bilgi İletişim Teknolojilerinin Hızla Gelişmesi</a:t>
            </a:r>
          </a:p>
          <a:p>
            <a:pPr algn="just"/>
            <a:r>
              <a:rPr lang="tr-TR" smtClean="0"/>
              <a:t>Otomasyon Sistemlerinin Yaygınlaşması</a:t>
            </a:r>
          </a:p>
          <a:p>
            <a:pPr algn="just"/>
            <a:r>
              <a:rPr lang="tr-TR" smtClean="0"/>
              <a:t>Internet, Intranet ve Extranet Teknolojileri</a:t>
            </a:r>
          </a:p>
          <a:p>
            <a:pPr algn="just"/>
            <a:r>
              <a:rPr lang="tr-TR" smtClean="0"/>
              <a:t>E-Ticaret Uygulamalarının Yaygınlaşması</a:t>
            </a:r>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Mamulün Hayat Seyri Ve Pazarlama Stratejileri</a:t>
            </a:r>
            <a:endParaRPr lang="tr-TR" dirty="0"/>
          </a:p>
        </p:txBody>
      </p:sp>
      <p:sp>
        <p:nvSpPr>
          <p:cNvPr id="178179" name="2 İçerik Yer Tutucusu"/>
          <p:cNvSpPr>
            <a:spLocks noGrp="1"/>
          </p:cNvSpPr>
          <p:nvPr>
            <p:ph idx="1"/>
          </p:nvPr>
        </p:nvSpPr>
        <p:spPr/>
        <p:txBody>
          <a:bodyPr/>
          <a:lstStyle/>
          <a:p>
            <a:pPr marL="0" indent="641350" algn="just">
              <a:buFont typeface="Wingdings 2" pitchFamily="18" charset="2"/>
              <a:buNone/>
            </a:pPr>
            <a:r>
              <a:rPr lang="tr-TR" smtClean="0"/>
              <a:t>Mamulün hayat seyri kavramı, bir firmanın mamullerinin satışlarının zaman içindeki gelişimini , biyolojik bir benzetme ile, çeşitli dönemler veya aşamalar halinde inceleyen basit yapılı bir model olarak ortaya atılmıştır. </a:t>
            </a:r>
          </a:p>
          <a:p>
            <a:pPr marL="0" indent="641350" algn="just">
              <a:buFont typeface="Wingdings 2" pitchFamily="18" charset="2"/>
              <a:buNone/>
            </a:pPr>
            <a:r>
              <a:rPr lang="tr-TR" smtClean="0"/>
              <a:t>Mamul hayat seyrinin dört ana aşaması vardır; sunuş (tanıtma), büyüme, olgunluk,  gerileme (düşüş). </a:t>
            </a:r>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Mamul Hayat Seyri Kavramının Dört Varsayımı</a:t>
            </a:r>
            <a:endParaRPr lang="tr-TR" dirty="0"/>
          </a:p>
        </p:txBody>
      </p:sp>
      <p:sp>
        <p:nvSpPr>
          <p:cNvPr id="179203" name="2 İçerik Yer Tutucusu"/>
          <p:cNvSpPr>
            <a:spLocks noGrp="1"/>
          </p:cNvSpPr>
          <p:nvPr>
            <p:ph idx="1"/>
          </p:nvPr>
        </p:nvSpPr>
        <p:spPr/>
        <p:txBody>
          <a:bodyPr/>
          <a:lstStyle/>
          <a:p>
            <a:r>
              <a:rPr lang="tr-TR" smtClean="0"/>
              <a:t>Mamullerin ömürleri sınırlıdır.</a:t>
            </a:r>
          </a:p>
          <a:p>
            <a:r>
              <a:rPr lang="tr-TR" smtClean="0"/>
              <a:t>Mamul satışları, her biri farklı pazarlama çabalarını gerektiren birbirinden belirgin şekilde farklı aşamalardan geçer.</a:t>
            </a:r>
          </a:p>
          <a:p>
            <a:r>
              <a:rPr lang="tr-TR" smtClean="0"/>
              <a:t>Kârlar MHS’nin farklı aşamalarında farklılık gösterir.</a:t>
            </a:r>
          </a:p>
          <a:p>
            <a:r>
              <a:rPr lang="tr-TR" smtClean="0"/>
              <a:t>Farklı aşamalar farklı stratejileri gerektirir. </a:t>
            </a:r>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1 Başlık"/>
          <p:cNvSpPr>
            <a:spLocks noGrp="1"/>
          </p:cNvSpPr>
          <p:nvPr>
            <p:ph type="title"/>
          </p:nvPr>
        </p:nvSpPr>
        <p:spPr/>
        <p:txBody>
          <a:bodyPr/>
          <a:lstStyle/>
          <a:p>
            <a:pPr algn="ctr"/>
            <a:r>
              <a:rPr lang="tr-TR" smtClean="0"/>
              <a:t>Mamulün Hayat Seyri</a:t>
            </a:r>
          </a:p>
        </p:txBody>
      </p:sp>
      <p:pic>
        <p:nvPicPr>
          <p:cNvPr id="180227" name="Picture 4" descr="http://lh6.ggpht.com/_6TMMtpnvNEE/S1Rg4cbYfFI/AAAAAAAAB4A/E1-lUnaMFJM/Image.jpg"/>
          <p:cNvPicPr>
            <a:picLocks noChangeAspect="1" noChangeArrowheads="1"/>
          </p:cNvPicPr>
          <p:nvPr/>
        </p:nvPicPr>
        <p:blipFill>
          <a:blip r:embed="rId2" cstate="print"/>
          <a:srcRect/>
          <a:stretch>
            <a:fillRect/>
          </a:stretch>
        </p:blipFill>
        <p:spPr bwMode="auto">
          <a:xfrm>
            <a:off x="0" y="1773238"/>
            <a:ext cx="9159875" cy="4103687"/>
          </a:xfrm>
          <a:prstGeom prst="rect">
            <a:avLst/>
          </a:prstGeom>
          <a:noFill/>
          <a:ln w="9525">
            <a:noFill/>
            <a:miter lim="800000"/>
            <a:headEnd/>
            <a:tailEnd/>
          </a:ln>
        </p:spPr>
      </p:pic>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781300"/>
            <a:ext cx="9144000" cy="1143000"/>
          </a:xfrm>
        </p:spPr>
        <p:txBody>
          <a:bodyPr>
            <a:normAutofit fontScale="90000"/>
          </a:bodyPr>
          <a:lstStyle/>
          <a:p>
            <a:pPr algn="ctr" fontAlgn="auto">
              <a:spcAft>
                <a:spcPts val="0"/>
              </a:spcAft>
              <a:defRPr/>
            </a:pPr>
            <a:r>
              <a:rPr lang="tr-TR" dirty="0" smtClean="0"/>
              <a:t>Mamulün Hayat Seyri Boyunca İzlenmesi Gereken Pazarlama Stratejileri</a:t>
            </a:r>
            <a:endParaRPr lang="tr-TR"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1 Başlık"/>
          <p:cNvSpPr>
            <a:spLocks noGrp="1"/>
          </p:cNvSpPr>
          <p:nvPr>
            <p:ph type="title"/>
          </p:nvPr>
        </p:nvSpPr>
        <p:spPr>
          <a:xfrm>
            <a:off x="457200" y="274638"/>
            <a:ext cx="8229600" cy="1354137"/>
          </a:xfrm>
        </p:spPr>
        <p:txBody>
          <a:bodyPr/>
          <a:lstStyle/>
          <a:p>
            <a:pPr algn="ctr"/>
            <a:r>
              <a:rPr lang="tr-TR" smtClean="0"/>
              <a:t>Sunuş (Tanıtım) Dönemi</a:t>
            </a:r>
          </a:p>
        </p:txBody>
      </p:sp>
      <p:sp>
        <p:nvSpPr>
          <p:cNvPr id="182275" name="2 İçerik Yer Tutucusu"/>
          <p:cNvSpPr>
            <a:spLocks noGrp="1"/>
          </p:cNvSpPr>
          <p:nvPr>
            <p:ph idx="1"/>
          </p:nvPr>
        </p:nvSpPr>
        <p:spPr>
          <a:xfrm>
            <a:off x="323850" y="2133600"/>
            <a:ext cx="8496300" cy="4391025"/>
          </a:xfrm>
        </p:spPr>
        <p:txBody>
          <a:bodyPr/>
          <a:lstStyle/>
          <a:p>
            <a:r>
              <a:rPr lang="tr-TR" smtClean="0"/>
              <a:t>Malın varlığını duyurmak</a:t>
            </a:r>
          </a:p>
          <a:p>
            <a:pPr algn="just"/>
            <a:r>
              <a:rPr lang="tr-TR" smtClean="0"/>
              <a:t>Deneme niteliğinde kullanılmasını teşvik etmek ve rakibin olmadığı bir ortamda birincil talep yaratılması amaçlanır. </a:t>
            </a:r>
          </a:p>
          <a:p>
            <a:pPr algn="just"/>
            <a:r>
              <a:rPr lang="tr-TR" smtClean="0"/>
              <a:t>Bu dönemin sonlarında pazara rakipler girmeye başlayınca artık ikincil talep yaratmaya odaklanılır. </a:t>
            </a:r>
          </a:p>
          <a:p>
            <a:pPr algn="just"/>
            <a:r>
              <a:rPr lang="tr-TR" smtClean="0"/>
              <a:t>Genelde fiyat yüksek tutulur. </a:t>
            </a:r>
          </a:p>
          <a:p>
            <a:pPr algn="just"/>
            <a:r>
              <a:rPr lang="tr-TR" smtClean="0"/>
              <a:t>Yeniliğe açık ve satın alma gücü yüksek alıcı gruplarına yönelinir. </a:t>
            </a:r>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1 Başlık"/>
          <p:cNvSpPr>
            <a:spLocks noGrp="1"/>
          </p:cNvSpPr>
          <p:nvPr>
            <p:ph type="title"/>
          </p:nvPr>
        </p:nvSpPr>
        <p:spPr/>
        <p:txBody>
          <a:bodyPr/>
          <a:lstStyle/>
          <a:p>
            <a:r>
              <a:rPr lang="tr-TR" smtClean="0"/>
              <a:t>Büyüme Dönemi</a:t>
            </a:r>
          </a:p>
        </p:txBody>
      </p:sp>
      <p:sp>
        <p:nvSpPr>
          <p:cNvPr id="183299" name="2 İçerik Yer Tutucusu"/>
          <p:cNvSpPr>
            <a:spLocks noGrp="1"/>
          </p:cNvSpPr>
          <p:nvPr>
            <p:ph idx="1"/>
          </p:nvPr>
        </p:nvSpPr>
        <p:spPr/>
        <p:txBody>
          <a:bodyPr/>
          <a:lstStyle/>
          <a:p>
            <a:r>
              <a:rPr lang="tr-TR" smtClean="0"/>
              <a:t>Üretim miktarı arttırılır.</a:t>
            </a:r>
          </a:p>
          <a:p>
            <a:r>
              <a:rPr lang="tr-TR" smtClean="0"/>
              <a:t>Mamul kalitesinde iyileştirmeler yapılır.</a:t>
            </a:r>
          </a:p>
          <a:p>
            <a:r>
              <a:rPr lang="tr-TR" smtClean="0"/>
              <a:t>Mamule yeni nitelikler eklenir. </a:t>
            </a:r>
          </a:p>
          <a:p>
            <a:r>
              <a:rPr lang="tr-TR" smtClean="0"/>
              <a:t>Fiyatlar düşürülür.</a:t>
            </a:r>
          </a:p>
          <a:p>
            <a:r>
              <a:rPr lang="tr-TR" smtClean="0"/>
              <a:t>Orta ve düşük gelirli tüketici gruplarına da hitap edilir. </a:t>
            </a:r>
          </a:p>
          <a:p>
            <a:r>
              <a:rPr lang="tr-TR" smtClean="0"/>
              <a:t>Marka imajı yaratmaya, ikincil talebi teşvik etmeye yönelik tutundurma faaliyetleri yapılır.</a:t>
            </a:r>
          </a:p>
          <a:p>
            <a:r>
              <a:rPr lang="tr-TR" smtClean="0"/>
              <a:t>Yeni Pazar bölümlerine de girilmeye çalışılır.</a:t>
            </a:r>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1 Başlık"/>
          <p:cNvSpPr>
            <a:spLocks noGrp="1"/>
          </p:cNvSpPr>
          <p:nvPr>
            <p:ph type="title"/>
          </p:nvPr>
        </p:nvSpPr>
        <p:spPr/>
        <p:txBody>
          <a:bodyPr/>
          <a:lstStyle/>
          <a:p>
            <a:r>
              <a:rPr lang="tr-TR" smtClean="0"/>
              <a:t>Olgunluk Döneminin Özellikleri</a:t>
            </a:r>
          </a:p>
        </p:txBody>
      </p:sp>
      <p:sp>
        <p:nvSpPr>
          <p:cNvPr id="184323" name="2 İçerik Yer Tutucusu"/>
          <p:cNvSpPr>
            <a:spLocks noGrp="1"/>
          </p:cNvSpPr>
          <p:nvPr>
            <p:ph idx="1"/>
          </p:nvPr>
        </p:nvSpPr>
        <p:spPr/>
        <p:txBody>
          <a:bodyPr/>
          <a:lstStyle/>
          <a:p>
            <a:r>
              <a:rPr lang="tr-TR" smtClean="0"/>
              <a:t>Kitle üretimi yapılmaktadır. Ama zamanla üretim miktarı azaltılmaktadır. </a:t>
            </a:r>
          </a:p>
          <a:p>
            <a:r>
              <a:rPr lang="tr-TR" smtClean="0"/>
              <a:t>Mamulde önemli değişiklikler yapılır; yeni çeşitler ekleme, senelik modeller yapma yoluna gidilir. </a:t>
            </a:r>
          </a:p>
          <a:p>
            <a:r>
              <a:rPr lang="tr-TR" smtClean="0"/>
              <a:t>Mamul farklılaştırma ve Pazar bölümlendirme stratejilerine önem verilir.</a:t>
            </a:r>
          </a:p>
          <a:p>
            <a:r>
              <a:rPr lang="tr-TR" smtClean="0"/>
              <a:t>Fiyatlar daha fazla düşürülür.</a:t>
            </a:r>
          </a:p>
          <a:p>
            <a:r>
              <a:rPr lang="tr-TR" smtClean="0"/>
              <a:t>Rekabet gücünü arttırmak için çaba harcanır. </a:t>
            </a:r>
          </a:p>
          <a:p>
            <a:endParaRPr lang="tr-TR" smtClean="0"/>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1 Başlık"/>
          <p:cNvSpPr>
            <a:spLocks noGrp="1"/>
          </p:cNvSpPr>
          <p:nvPr>
            <p:ph type="title"/>
          </p:nvPr>
        </p:nvSpPr>
        <p:spPr/>
        <p:txBody>
          <a:bodyPr/>
          <a:lstStyle/>
          <a:p>
            <a:pPr algn="ctr"/>
            <a:r>
              <a:rPr lang="tr-TR" smtClean="0"/>
              <a:t>Olgunluk Dönemi</a:t>
            </a:r>
          </a:p>
        </p:txBody>
      </p:sp>
      <p:sp>
        <p:nvSpPr>
          <p:cNvPr id="185347" name="2 İçerik Yer Tutucusu"/>
          <p:cNvSpPr>
            <a:spLocks noGrp="1"/>
          </p:cNvSpPr>
          <p:nvPr>
            <p:ph idx="1"/>
          </p:nvPr>
        </p:nvSpPr>
        <p:spPr/>
        <p:txBody>
          <a:bodyPr/>
          <a:lstStyle/>
          <a:p>
            <a:r>
              <a:rPr lang="tr-TR" b="1" smtClean="0"/>
              <a:t>Pazarda değişiklik : </a:t>
            </a:r>
            <a:r>
              <a:rPr lang="tr-TR" smtClean="0"/>
              <a:t>Yeni Pazar ve Pazar bölümleri bulmaya ve mevcut alıcıların mamulü daha yoğun kullanmalarını sağlamaya çalışır.</a:t>
            </a:r>
          </a:p>
          <a:p>
            <a:r>
              <a:rPr lang="tr-TR" b="1" smtClean="0"/>
              <a:t>Mamulde değişiklik: </a:t>
            </a:r>
            <a:r>
              <a:rPr lang="tr-TR" smtClean="0"/>
              <a:t>Kalite geliştirme, mamule yeni özellikler katma, stil geliştirme suretiyle bu özelliklerini vurgulayarak pazarda mamule canlılık kazandırmaya çaba sarfeder.</a:t>
            </a:r>
            <a:endParaRPr lang="tr-TR" b="1" smtClean="0"/>
          </a:p>
          <a:p>
            <a:r>
              <a:rPr lang="tr-TR" b="1" smtClean="0"/>
              <a:t>Pazarlama karmasında değişiklik: </a:t>
            </a:r>
            <a:r>
              <a:rPr lang="tr-TR" smtClean="0"/>
              <a:t>pazarlama karmasının çeşitli unsurlarından birisi veya birkaçında değişiklikler yaparak satışları canlandırmaya çalışılır. </a:t>
            </a:r>
            <a:endParaRPr lang="tr-TR" b="1" smtClean="0"/>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1 Başlık"/>
          <p:cNvSpPr>
            <a:spLocks noGrp="1"/>
          </p:cNvSpPr>
          <p:nvPr>
            <p:ph type="title"/>
          </p:nvPr>
        </p:nvSpPr>
        <p:spPr/>
        <p:txBody>
          <a:bodyPr/>
          <a:lstStyle/>
          <a:p>
            <a:pPr algn="ctr"/>
            <a:r>
              <a:rPr lang="tr-TR" smtClean="0"/>
              <a:t>Gerileme Dönemi</a:t>
            </a:r>
          </a:p>
        </p:txBody>
      </p:sp>
      <p:sp>
        <p:nvSpPr>
          <p:cNvPr id="3" name="2 İçerik Yer Tutucusu"/>
          <p:cNvSpPr>
            <a:spLocks noGrp="1"/>
          </p:cNvSpPr>
          <p:nvPr>
            <p:ph idx="1"/>
          </p:nvPr>
        </p:nvSpPr>
        <p:spPr/>
        <p:txBody>
          <a:bodyPr>
            <a:normAutofit fontScale="92500" lnSpcReduction="20000"/>
          </a:bodyPr>
          <a:lstStyle/>
          <a:p>
            <a:pPr marL="274320" indent="-274320" fontAlgn="auto">
              <a:spcAft>
                <a:spcPts val="0"/>
              </a:spcAft>
              <a:buClr>
                <a:schemeClr val="accent3"/>
              </a:buClr>
              <a:buFont typeface="Wingdings 2"/>
              <a:buChar char=""/>
              <a:defRPr/>
            </a:pPr>
            <a:r>
              <a:rPr lang="tr-TR" b="1" dirty="0" smtClean="0"/>
              <a:t>Pazarda kalma stratejisi: </a:t>
            </a:r>
            <a:r>
              <a:rPr lang="tr-TR" dirty="0" smtClean="0"/>
              <a:t>Rakiplerin pazardan çekileceği beklentisi içinde pazarlama çabaları sürdürülür. </a:t>
            </a:r>
            <a:endParaRPr lang="tr-TR" b="1" dirty="0" smtClean="0"/>
          </a:p>
          <a:p>
            <a:pPr marL="274320" indent="-274320" fontAlgn="auto">
              <a:spcAft>
                <a:spcPts val="0"/>
              </a:spcAft>
              <a:buClr>
                <a:schemeClr val="accent3"/>
              </a:buClr>
              <a:buFont typeface="Wingdings 2"/>
              <a:buChar char=""/>
              <a:defRPr/>
            </a:pPr>
            <a:r>
              <a:rPr lang="tr-TR" b="1" dirty="0" smtClean="0"/>
              <a:t>Maliyetleri düşürme stratejisi: </a:t>
            </a:r>
            <a:r>
              <a:rPr lang="tr-TR" dirty="0" smtClean="0"/>
              <a:t>Bu dönemde mamulle ilgili çeşitli maliyetleri mümkün olduğunda düşürmeye çalışır. Bu strateji kısa vadede başarılı olur ve satışlar artarsa, sorun çözülmüş olur; başarılı olmazsa, pazardan çekilme stratejisine başvurulur.  </a:t>
            </a:r>
            <a:endParaRPr lang="tr-TR" b="1" dirty="0" smtClean="0"/>
          </a:p>
          <a:p>
            <a:pPr marL="274320" indent="-274320" fontAlgn="auto">
              <a:spcAft>
                <a:spcPts val="0"/>
              </a:spcAft>
              <a:buClr>
                <a:schemeClr val="accent3"/>
              </a:buClr>
              <a:buFont typeface="Wingdings 2"/>
              <a:buChar char=""/>
              <a:defRPr/>
            </a:pPr>
            <a:r>
              <a:rPr lang="tr-TR" b="1" dirty="0" smtClean="0"/>
              <a:t>Pazardan çekilme stratejisi: </a:t>
            </a:r>
            <a:r>
              <a:rPr lang="tr-TR" dirty="0" smtClean="0"/>
              <a:t>İşletme ya mamulü tamamen bırakır ve böylece onun hayat seyrini sona erdirir; yada alıcı bulabilirse onu başka bir işletmeye satar.  Bu şekilde, minimum getiri sağlayan kaynakların getirisi fazla olan mamullere tahsis edilmesiyle prodüktivite (verimlilik) arttırılır. </a:t>
            </a:r>
            <a:endParaRPr lang="tr-TR" b="1" dirty="0"/>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1 Başlık"/>
          <p:cNvSpPr>
            <a:spLocks noGrp="1"/>
          </p:cNvSpPr>
          <p:nvPr>
            <p:ph type="title"/>
          </p:nvPr>
        </p:nvSpPr>
        <p:spPr/>
        <p:txBody>
          <a:bodyPr/>
          <a:lstStyle/>
          <a:p>
            <a:pPr algn="ctr"/>
            <a:r>
              <a:rPr lang="tr-TR" smtClean="0"/>
              <a:t>Marka ve Marka Stratejisi</a:t>
            </a:r>
          </a:p>
        </p:txBody>
      </p:sp>
      <p:sp>
        <p:nvSpPr>
          <p:cNvPr id="187395" name="2 İçerik Yer Tutucusu"/>
          <p:cNvSpPr>
            <a:spLocks noGrp="1"/>
          </p:cNvSpPr>
          <p:nvPr>
            <p:ph idx="1"/>
          </p:nvPr>
        </p:nvSpPr>
        <p:spPr/>
        <p:txBody>
          <a:bodyPr/>
          <a:lstStyle/>
          <a:p>
            <a:pPr marL="0" indent="735013" algn="just">
              <a:buFont typeface="Wingdings 2" pitchFamily="18" charset="2"/>
              <a:buNone/>
            </a:pPr>
            <a:r>
              <a:rPr lang="tr-TR" smtClean="0"/>
              <a:t>Marka, üretici veya satıcıların malını tanıtan, onu başkalarının mallarından ayırmaya yarayan isim, terim, sembol, şekil veya bunların bileşimidir. </a:t>
            </a:r>
          </a:p>
          <a:p>
            <a:pPr marL="0" indent="735013" algn="just">
              <a:buFont typeface="Wingdings 2" pitchFamily="18" charset="2"/>
              <a:buNone/>
            </a:pPr>
            <a:r>
              <a:rPr lang="tr-TR" smtClean="0"/>
              <a:t>Marka, sicile kaydedildiğinde, diğer bir deyişle, tescil edildiğinde yasallaşır ve yasal koruma sağlanır. </a:t>
            </a:r>
          </a:p>
          <a:p>
            <a:pPr marL="0" indent="735013" algn="just">
              <a:buFont typeface="Wingdings 2" pitchFamily="18" charset="2"/>
              <a:buNone/>
            </a:pPr>
            <a:endParaRPr lang="tr-T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Başlık"/>
          <p:cNvSpPr>
            <a:spLocks noGrp="1"/>
          </p:cNvSpPr>
          <p:nvPr>
            <p:ph type="title"/>
          </p:nvPr>
        </p:nvSpPr>
        <p:spPr/>
        <p:txBody>
          <a:bodyPr/>
          <a:lstStyle/>
          <a:p>
            <a:pPr algn="ctr"/>
            <a:r>
              <a:rPr lang="tr-TR" smtClean="0"/>
              <a:t>Değişen Dünya Ekonomisi</a:t>
            </a:r>
          </a:p>
        </p:txBody>
      </p:sp>
      <p:sp>
        <p:nvSpPr>
          <p:cNvPr id="22531" name="2 İçerik Yer Tutucusu"/>
          <p:cNvSpPr>
            <a:spLocks noGrp="1"/>
          </p:cNvSpPr>
          <p:nvPr>
            <p:ph idx="1"/>
          </p:nvPr>
        </p:nvSpPr>
        <p:spPr/>
        <p:txBody>
          <a:bodyPr/>
          <a:lstStyle/>
          <a:p>
            <a:pPr algn="just"/>
            <a:r>
              <a:rPr lang="tr-TR" smtClean="0"/>
              <a:t>Tüketici ihtiyaç ve isteklerinin artması</a:t>
            </a:r>
          </a:p>
          <a:p>
            <a:pPr algn="just"/>
            <a:r>
              <a:rPr lang="tr-TR" smtClean="0"/>
              <a:t>Ekonomik Kriz ve Dalgalanmalar</a:t>
            </a:r>
          </a:p>
          <a:p>
            <a:pPr algn="just"/>
            <a:r>
              <a:rPr lang="tr-TR" smtClean="0"/>
              <a:t> Artan Rekabet </a:t>
            </a:r>
          </a:p>
          <a:p>
            <a:pPr algn="just"/>
            <a:r>
              <a:rPr lang="tr-TR" smtClean="0"/>
              <a:t>Faaliyet Gösterilen Ülkenin Ekonomik Yapısı ve İstikrarı</a:t>
            </a:r>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1 Başlık"/>
          <p:cNvSpPr>
            <a:spLocks noGrp="1"/>
          </p:cNvSpPr>
          <p:nvPr>
            <p:ph type="title"/>
          </p:nvPr>
        </p:nvSpPr>
        <p:spPr/>
        <p:txBody>
          <a:bodyPr/>
          <a:lstStyle/>
          <a:p>
            <a:pPr algn="ctr"/>
            <a:r>
              <a:rPr lang="tr-TR" smtClean="0"/>
              <a:t>Marka Kullanmanın Faydaları</a:t>
            </a:r>
          </a:p>
        </p:txBody>
      </p:sp>
      <p:sp>
        <p:nvSpPr>
          <p:cNvPr id="188419" name="2 İçerik Yer Tutucusu"/>
          <p:cNvSpPr>
            <a:spLocks noGrp="1"/>
          </p:cNvSpPr>
          <p:nvPr>
            <p:ph idx="1"/>
          </p:nvPr>
        </p:nvSpPr>
        <p:spPr/>
        <p:txBody>
          <a:bodyPr/>
          <a:lstStyle/>
          <a:p>
            <a:r>
              <a:rPr lang="tr-TR" smtClean="0"/>
              <a:t>Tutundurmaya yardımcı olur ve talep oluşturmada etkilidir. </a:t>
            </a:r>
          </a:p>
          <a:p>
            <a:r>
              <a:rPr lang="tr-TR" smtClean="0"/>
              <a:t>Tüketicide firmaya bağlılık sağlar.</a:t>
            </a:r>
          </a:p>
          <a:p>
            <a:r>
              <a:rPr lang="tr-TR" smtClean="0"/>
              <a:t>İkame malları yüzünden satış kaybı tehlikesini önler.</a:t>
            </a:r>
          </a:p>
          <a:p>
            <a:r>
              <a:rPr lang="tr-TR" smtClean="0"/>
              <a:t>Marka kullanılması malı pazarlama kanallarına doğru çeker; zira iyi tanınan marka aracı kuruluşlarca aranır.</a:t>
            </a:r>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Markanın Tüketiciler Açısından Faydaları</a:t>
            </a:r>
            <a:endParaRPr lang="tr-TR" dirty="0"/>
          </a:p>
        </p:txBody>
      </p:sp>
      <p:sp>
        <p:nvSpPr>
          <p:cNvPr id="189443" name="2 İçerik Yer Tutucusu"/>
          <p:cNvSpPr>
            <a:spLocks noGrp="1"/>
          </p:cNvSpPr>
          <p:nvPr>
            <p:ph idx="1"/>
          </p:nvPr>
        </p:nvSpPr>
        <p:spPr/>
        <p:txBody>
          <a:bodyPr/>
          <a:lstStyle/>
          <a:p>
            <a:r>
              <a:rPr lang="tr-TR" smtClean="0"/>
              <a:t>Malın tanınmasını sağlar.</a:t>
            </a:r>
          </a:p>
          <a:p>
            <a:r>
              <a:rPr lang="tr-TR" smtClean="0"/>
              <a:t>Kalite açısından güven unsuru olur.</a:t>
            </a:r>
          </a:p>
          <a:p>
            <a:r>
              <a:rPr lang="tr-TR" smtClean="0"/>
              <a:t>Mal hakkında bilgi verir.</a:t>
            </a:r>
          </a:p>
          <a:p>
            <a:r>
              <a:rPr lang="tr-TR" smtClean="0"/>
              <a:t>Tüketiciye korunma imkânı verir. </a:t>
            </a:r>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1 Başlık"/>
          <p:cNvSpPr>
            <a:spLocks noGrp="1"/>
          </p:cNvSpPr>
          <p:nvPr>
            <p:ph type="title"/>
          </p:nvPr>
        </p:nvSpPr>
        <p:spPr/>
        <p:txBody>
          <a:bodyPr/>
          <a:lstStyle/>
          <a:p>
            <a:pPr algn="ctr"/>
            <a:r>
              <a:rPr lang="tr-TR" smtClean="0"/>
              <a:t>İyi Bir Marka Adının Özellikleri</a:t>
            </a:r>
          </a:p>
        </p:txBody>
      </p:sp>
      <p:sp>
        <p:nvSpPr>
          <p:cNvPr id="3" name="2 İçerik Yer Tutucusu"/>
          <p:cNvSpPr>
            <a:spLocks noGrp="1"/>
          </p:cNvSpPr>
          <p:nvPr>
            <p:ph idx="1"/>
          </p:nvPr>
        </p:nvSpPr>
        <p:spPr/>
        <p:txBody>
          <a:bodyPr>
            <a:normAutofit fontScale="92500" lnSpcReduction="10000"/>
          </a:bodyPr>
          <a:lstStyle/>
          <a:p>
            <a:pPr marL="274320" indent="-274320" fontAlgn="auto">
              <a:spcAft>
                <a:spcPts val="0"/>
              </a:spcAft>
              <a:buClr>
                <a:schemeClr val="accent3"/>
              </a:buClr>
              <a:buFont typeface="Wingdings 2"/>
              <a:buChar char=""/>
              <a:defRPr/>
            </a:pPr>
            <a:r>
              <a:rPr lang="tr-TR" dirty="0" smtClean="0"/>
              <a:t>Kısa ve basit olması </a:t>
            </a:r>
          </a:p>
          <a:p>
            <a:pPr marL="274320" indent="-274320" fontAlgn="auto">
              <a:spcAft>
                <a:spcPts val="0"/>
              </a:spcAft>
              <a:buClr>
                <a:schemeClr val="accent3"/>
              </a:buClr>
              <a:buFont typeface="Wingdings 2"/>
              <a:buChar char=""/>
              <a:defRPr/>
            </a:pPr>
            <a:r>
              <a:rPr lang="tr-TR" dirty="0" smtClean="0"/>
              <a:t>Kulağa hoş gelmesi</a:t>
            </a:r>
          </a:p>
          <a:p>
            <a:pPr marL="274320" indent="-274320" fontAlgn="auto">
              <a:spcAft>
                <a:spcPts val="0"/>
              </a:spcAft>
              <a:buClr>
                <a:schemeClr val="accent3"/>
              </a:buClr>
              <a:buFont typeface="Wingdings 2"/>
              <a:buChar char=""/>
              <a:defRPr/>
            </a:pPr>
            <a:r>
              <a:rPr lang="tr-TR" dirty="0" smtClean="0"/>
              <a:t>Kolayca tanınması ve hatırlanması</a:t>
            </a:r>
          </a:p>
          <a:p>
            <a:pPr marL="274320" indent="-274320" fontAlgn="auto">
              <a:spcAft>
                <a:spcPts val="0"/>
              </a:spcAft>
              <a:buClr>
                <a:schemeClr val="accent3"/>
              </a:buClr>
              <a:buFont typeface="Wingdings 2"/>
              <a:buChar char=""/>
              <a:defRPr/>
            </a:pPr>
            <a:r>
              <a:rPr lang="tr-TR" dirty="0" smtClean="0"/>
              <a:t>Ambalaj ve etiketlemeye uygun olması</a:t>
            </a:r>
          </a:p>
          <a:p>
            <a:pPr marL="274320" indent="-274320" fontAlgn="auto">
              <a:spcAft>
                <a:spcPts val="0"/>
              </a:spcAft>
              <a:buClr>
                <a:schemeClr val="accent3"/>
              </a:buClr>
              <a:buFont typeface="Wingdings 2"/>
              <a:buChar char=""/>
              <a:defRPr/>
            </a:pPr>
            <a:r>
              <a:rPr lang="tr-TR" dirty="0" smtClean="0"/>
              <a:t>Saldırgan veya olumsuz olmaması</a:t>
            </a:r>
          </a:p>
          <a:p>
            <a:pPr marL="274320" indent="-274320" fontAlgn="auto">
              <a:spcAft>
                <a:spcPts val="0"/>
              </a:spcAft>
              <a:buClr>
                <a:schemeClr val="accent3"/>
              </a:buClr>
              <a:buFont typeface="Wingdings 2"/>
              <a:buChar char=""/>
              <a:defRPr/>
            </a:pPr>
            <a:r>
              <a:rPr lang="tr-TR" dirty="0" smtClean="0"/>
              <a:t>Her dilde </a:t>
            </a:r>
            <a:r>
              <a:rPr lang="tr-TR" dirty="0" err="1" smtClean="0"/>
              <a:t>telafuzunun</a:t>
            </a:r>
            <a:r>
              <a:rPr lang="tr-TR" dirty="0" smtClean="0"/>
              <a:t> kolay olması</a:t>
            </a:r>
          </a:p>
          <a:p>
            <a:pPr marL="274320" indent="-274320" fontAlgn="auto">
              <a:spcAft>
                <a:spcPts val="0"/>
              </a:spcAft>
              <a:buClr>
                <a:schemeClr val="accent3"/>
              </a:buClr>
              <a:buFont typeface="Wingdings 2"/>
              <a:buChar char=""/>
              <a:defRPr/>
            </a:pPr>
            <a:r>
              <a:rPr lang="tr-TR" dirty="0" smtClean="0"/>
              <a:t>Her türlü reklâm araçlarında kullanmaya uygun olması</a:t>
            </a:r>
          </a:p>
          <a:p>
            <a:pPr marL="274320" indent="-274320" fontAlgn="auto">
              <a:spcAft>
                <a:spcPts val="0"/>
              </a:spcAft>
              <a:buClr>
                <a:schemeClr val="accent3"/>
              </a:buClr>
              <a:buFont typeface="Wingdings 2"/>
              <a:buChar char=""/>
              <a:defRPr/>
            </a:pPr>
            <a:r>
              <a:rPr lang="tr-TR" dirty="0" smtClean="0"/>
              <a:t>Dikkat çekici olması</a:t>
            </a:r>
          </a:p>
          <a:p>
            <a:pPr marL="274320" indent="-274320" fontAlgn="auto">
              <a:spcAft>
                <a:spcPts val="0"/>
              </a:spcAft>
              <a:buClr>
                <a:schemeClr val="accent3"/>
              </a:buClr>
              <a:buFont typeface="Wingdings 2"/>
              <a:buChar char=""/>
              <a:defRPr/>
            </a:pPr>
            <a:r>
              <a:rPr lang="tr-TR" dirty="0" smtClean="0"/>
              <a:t>Mamul kalitesini </a:t>
            </a:r>
            <a:r>
              <a:rPr lang="tr-TR" dirty="0" err="1" smtClean="0"/>
              <a:t>imâ</a:t>
            </a:r>
            <a:r>
              <a:rPr lang="tr-TR" dirty="0" smtClean="0"/>
              <a:t> eder nitelikte olması</a:t>
            </a:r>
          </a:p>
          <a:p>
            <a:pPr marL="274320" indent="-274320" fontAlgn="auto">
              <a:spcAft>
                <a:spcPts val="0"/>
              </a:spcAft>
              <a:buClr>
                <a:schemeClr val="accent3"/>
              </a:buClr>
              <a:buFont typeface="Wingdings 2"/>
              <a:buChar char=""/>
              <a:defRPr/>
            </a:pPr>
            <a:r>
              <a:rPr lang="tr-TR" dirty="0" smtClean="0"/>
              <a:t>Ayırt edici nitelikte olması  </a:t>
            </a:r>
            <a:endParaRPr lang="tr-TR" dirty="0"/>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Marka Adı Seçiminde Kullanılan Usuller</a:t>
            </a:r>
            <a:endParaRPr lang="tr-TR" dirty="0"/>
          </a:p>
        </p:txBody>
      </p:sp>
      <p:sp>
        <p:nvSpPr>
          <p:cNvPr id="191491" name="2 İçerik Yer Tutucusu"/>
          <p:cNvSpPr>
            <a:spLocks noGrp="1"/>
          </p:cNvSpPr>
          <p:nvPr>
            <p:ph idx="1"/>
          </p:nvPr>
        </p:nvSpPr>
        <p:spPr/>
        <p:txBody>
          <a:bodyPr/>
          <a:lstStyle/>
          <a:p>
            <a:r>
              <a:rPr lang="tr-TR" smtClean="0"/>
              <a:t>Marka adının işletme sahipleri veya yöneticileri tarafından saptanması</a:t>
            </a:r>
          </a:p>
          <a:p>
            <a:r>
              <a:rPr lang="tr-TR" smtClean="0"/>
              <a:t>İşletme personeli arasında anket yapılması</a:t>
            </a:r>
          </a:p>
          <a:p>
            <a:r>
              <a:rPr lang="tr-TR" smtClean="0"/>
              <a:t>Tüketiciler için en iyi marka adının seçimiyle ilgili yarışmalar düzenlenmesi sayılabilir. </a:t>
            </a:r>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1 Başlık"/>
          <p:cNvSpPr>
            <a:spLocks noGrp="1"/>
          </p:cNvSpPr>
          <p:nvPr>
            <p:ph type="title"/>
          </p:nvPr>
        </p:nvSpPr>
        <p:spPr/>
        <p:txBody>
          <a:bodyPr/>
          <a:lstStyle/>
          <a:p>
            <a:pPr algn="ctr"/>
            <a:r>
              <a:rPr lang="tr-TR" smtClean="0"/>
              <a:t>Marka Stratejisi</a:t>
            </a:r>
          </a:p>
        </p:txBody>
      </p:sp>
      <p:sp>
        <p:nvSpPr>
          <p:cNvPr id="192515" name="2 İçerik Yer Tutucusu"/>
          <p:cNvSpPr>
            <a:spLocks noGrp="1"/>
          </p:cNvSpPr>
          <p:nvPr>
            <p:ph idx="1"/>
          </p:nvPr>
        </p:nvSpPr>
        <p:spPr/>
        <p:txBody>
          <a:bodyPr/>
          <a:lstStyle/>
          <a:p>
            <a:pPr marL="0" indent="641350"/>
            <a:r>
              <a:rPr lang="tr-TR" smtClean="0"/>
              <a:t>Üretici markası mı kullanılacak? Dağıtıcı markası mı kullanılacak? Yoksa karma marka mı kullanılacak?</a:t>
            </a:r>
          </a:p>
          <a:p>
            <a:pPr marL="0" indent="641350"/>
            <a:r>
              <a:rPr lang="tr-TR" smtClean="0"/>
              <a:t>İşletme çok marka politikası izleyecek midir?</a:t>
            </a:r>
          </a:p>
          <a:p>
            <a:pPr marL="0" indent="641350"/>
            <a:r>
              <a:rPr lang="tr-TR" smtClean="0"/>
              <a:t>Aile markası kullanacak mıdır?</a:t>
            </a:r>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Marka Bilinirliği ve Marka Değeri</a:t>
            </a:r>
            <a:endParaRPr lang="tr-TR" dirty="0"/>
          </a:p>
        </p:txBody>
      </p:sp>
      <p:sp>
        <p:nvSpPr>
          <p:cNvPr id="193539" name="2 İçerik Yer Tutucusu"/>
          <p:cNvSpPr>
            <a:spLocks noGrp="1"/>
          </p:cNvSpPr>
          <p:nvPr>
            <p:ph idx="1"/>
          </p:nvPr>
        </p:nvSpPr>
        <p:spPr/>
        <p:txBody>
          <a:bodyPr/>
          <a:lstStyle/>
          <a:p>
            <a:r>
              <a:rPr lang="tr-TR" smtClean="0"/>
              <a:t>Markanın tüketiciler tarafından hatırlanabilirliğidir. </a:t>
            </a:r>
          </a:p>
          <a:p>
            <a:r>
              <a:rPr lang="tr-TR" smtClean="0"/>
              <a:t>Bir markanın ticari olarak itibarını gösteren marka değeri kavramı oldukça önemlidir. </a:t>
            </a:r>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388" y="704850"/>
            <a:ext cx="8785225" cy="1143000"/>
          </a:xfrm>
        </p:spPr>
        <p:txBody>
          <a:bodyPr>
            <a:normAutofit fontScale="90000"/>
          </a:bodyPr>
          <a:lstStyle/>
          <a:p>
            <a:pPr algn="ctr" fontAlgn="auto">
              <a:spcAft>
                <a:spcPts val="0"/>
              </a:spcAft>
              <a:defRPr/>
            </a:pPr>
            <a:r>
              <a:rPr lang="tr-TR" dirty="0" smtClean="0"/>
              <a:t>Marka Bilinirliği </a:t>
            </a:r>
            <a:br>
              <a:rPr lang="tr-TR" dirty="0" smtClean="0"/>
            </a:br>
            <a:r>
              <a:rPr lang="tr-TR" dirty="0" smtClean="0"/>
              <a:t>(2005’de yapılan bir araştırmaya göre)</a:t>
            </a:r>
            <a:endParaRPr lang="tr-TR" dirty="0"/>
          </a:p>
        </p:txBody>
      </p:sp>
      <p:sp>
        <p:nvSpPr>
          <p:cNvPr id="3" name="2 İçerik Yer Tutucusu"/>
          <p:cNvSpPr>
            <a:spLocks noGrp="1"/>
          </p:cNvSpPr>
          <p:nvPr>
            <p:ph idx="1"/>
          </p:nvPr>
        </p:nvSpPr>
        <p:spPr/>
        <p:txBody>
          <a:bodyPr>
            <a:normAutofit fontScale="92500" lnSpcReduction="10000"/>
          </a:bodyPr>
          <a:lstStyle/>
          <a:p>
            <a:pPr marL="274320" indent="-274320" fontAlgn="auto">
              <a:spcAft>
                <a:spcPts val="0"/>
              </a:spcAft>
              <a:buClr>
                <a:schemeClr val="accent3"/>
              </a:buClr>
              <a:buFont typeface="Wingdings 2"/>
              <a:buChar char=""/>
              <a:defRPr/>
            </a:pPr>
            <a:r>
              <a:rPr lang="tr-TR" dirty="0" err="1" smtClean="0"/>
              <a:t>Arçelik</a:t>
            </a:r>
            <a:r>
              <a:rPr lang="tr-TR" dirty="0" smtClean="0"/>
              <a:t> % 24,8</a:t>
            </a:r>
          </a:p>
          <a:p>
            <a:pPr marL="274320" indent="-274320" fontAlgn="auto">
              <a:spcAft>
                <a:spcPts val="0"/>
              </a:spcAft>
              <a:buClr>
                <a:schemeClr val="accent3"/>
              </a:buClr>
              <a:buFont typeface="Wingdings 2"/>
              <a:buChar char=""/>
              <a:defRPr/>
            </a:pPr>
            <a:r>
              <a:rPr lang="tr-TR" dirty="0" smtClean="0"/>
              <a:t>Ülker % 6,3</a:t>
            </a:r>
          </a:p>
          <a:p>
            <a:pPr marL="274320" indent="-274320" fontAlgn="auto">
              <a:spcAft>
                <a:spcPts val="0"/>
              </a:spcAft>
              <a:buClr>
                <a:schemeClr val="accent3"/>
              </a:buClr>
              <a:buFont typeface="Wingdings 2"/>
              <a:buChar char=""/>
              <a:defRPr/>
            </a:pPr>
            <a:r>
              <a:rPr lang="tr-TR" dirty="0" err="1" smtClean="0"/>
              <a:t>Adidas</a:t>
            </a:r>
            <a:r>
              <a:rPr lang="tr-TR" dirty="0" smtClean="0"/>
              <a:t> % 5,4</a:t>
            </a:r>
          </a:p>
          <a:p>
            <a:pPr marL="274320" indent="-274320" fontAlgn="auto">
              <a:spcAft>
                <a:spcPts val="0"/>
              </a:spcAft>
              <a:buClr>
                <a:schemeClr val="accent3"/>
              </a:buClr>
              <a:buFont typeface="Wingdings 2"/>
              <a:buChar char=""/>
              <a:defRPr/>
            </a:pPr>
            <a:r>
              <a:rPr lang="tr-TR" dirty="0" err="1" smtClean="0"/>
              <a:t>Nike</a:t>
            </a:r>
            <a:r>
              <a:rPr lang="tr-TR" dirty="0" smtClean="0"/>
              <a:t> % 4,1</a:t>
            </a:r>
          </a:p>
          <a:p>
            <a:pPr marL="274320" indent="-274320" fontAlgn="auto">
              <a:spcAft>
                <a:spcPts val="0"/>
              </a:spcAft>
              <a:buClr>
                <a:schemeClr val="accent3"/>
              </a:buClr>
              <a:buFont typeface="Wingdings 2"/>
              <a:buChar char=""/>
              <a:defRPr/>
            </a:pPr>
            <a:r>
              <a:rPr lang="tr-TR" dirty="0" err="1" smtClean="0"/>
              <a:t>Bosch</a:t>
            </a:r>
            <a:r>
              <a:rPr lang="tr-TR" dirty="0" smtClean="0"/>
              <a:t> % 3,6</a:t>
            </a:r>
          </a:p>
          <a:p>
            <a:pPr marL="274320" indent="-274320" fontAlgn="auto">
              <a:spcAft>
                <a:spcPts val="0"/>
              </a:spcAft>
              <a:buClr>
                <a:schemeClr val="accent3"/>
              </a:buClr>
              <a:buFont typeface="Wingdings 2"/>
              <a:buChar char=""/>
              <a:defRPr/>
            </a:pPr>
            <a:r>
              <a:rPr lang="tr-TR" dirty="0" err="1" smtClean="0"/>
              <a:t>Beko</a:t>
            </a:r>
            <a:r>
              <a:rPr lang="tr-TR" dirty="0" smtClean="0"/>
              <a:t> % 3,4</a:t>
            </a:r>
          </a:p>
          <a:p>
            <a:pPr marL="274320" indent="-274320" fontAlgn="auto">
              <a:spcAft>
                <a:spcPts val="0"/>
              </a:spcAft>
              <a:buClr>
                <a:schemeClr val="accent3"/>
              </a:buClr>
              <a:buFont typeface="Wingdings 2"/>
              <a:buChar char=""/>
              <a:defRPr/>
            </a:pPr>
            <a:r>
              <a:rPr lang="tr-TR" dirty="0" err="1" smtClean="0"/>
              <a:t>Vestel</a:t>
            </a:r>
            <a:r>
              <a:rPr lang="tr-TR" dirty="0" smtClean="0"/>
              <a:t> % 2,8</a:t>
            </a:r>
          </a:p>
          <a:p>
            <a:pPr marL="274320" indent="-274320" fontAlgn="auto">
              <a:spcAft>
                <a:spcPts val="0"/>
              </a:spcAft>
              <a:buClr>
                <a:schemeClr val="accent3"/>
              </a:buClr>
              <a:buFont typeface="Wingdings 2"/>
              <a:buChar char=""/>
              <a:defRPr/>
            </a:pPr>
            <a:r>
              <a:rPr lang="tr-TR" dirty="0" err="1" smtClean="0"/>
              <a:t>Coca</a:t>
            </a:r>
            <a:r>
              <a:rPr lang="tr-TR" dirty="0" smtClean="0"/>
              <a:t> </a:t>
            </a:r>
            <a:r>
              <a:rPr lang="tr-TR" dirty="0" err="1" smtClean="0"/>
              <a:t>Cola</a:t>
            </a:r>
            <a:r>
              <a:rPr lang="tr-TR" dirty="0" smtClean="0"/>
              <a:t> % 2,2</a:t>
            </a:r>
          </a:p>
          <a:p>
            <a:pPr marL="274320" indent="-274320" fontAlgn="auto">
              <a:spcAft>
                <a:spcPts val="0"/>
              </a:spcAft>
              <a:buClr>
                <a:schemeClr val="accent3"/>
              </a:buClr>
              <a:buFont typeface="Wingdings 2"/>
              <a:buChar char=""/>
              <a:defRPr/>
            </a:pPr>
            <a:r>
              <a:rPr lang="tr-TR" dirty="0" err="1" smtClean="0"/>
              <a:t>Levi’s</a:t>
            </a:r>
            <a:r>
              <a:rPr lang="tr-TR" dirty="0" smtClean="0"/>
              <a:t> % 2,2</a:t>
            </a:r>
          </a:p>
          <a:p>
            <a:pPr marL="274320" indent="-274320" fontAlgn="auto">
              <a:spcAft>
                <a:spcPts val="0"/>
              </a:spcAft>
              <a:buClr>
                <a:schemeClr val="accent3"/>
              </a:buClr>
              <a:buFont typeface="Wingdings 2"/>
              <a:buChar char=""/>
              <a:defRPr/>
            </a:pPr>
            <a:r>
              <a:rPr lang="tr-TR" dirty="0" err="1" smtClean="0"/>
              <a:t>Omo</a:t>
            </a:r>
            <a:r>
              <a:rPr lang="tr-TR" dirty="0" smtClean="0"/>
              <a:t> % 2,2</a:t>
            </a:r>
            <a:endParaRPr lang="tr-TR" dirty="0"/>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850"/>
            <a:ext cx="8229600" cy="779463"/>
          </a:xfrm>
        </p:spPr>
        <p:txBody>
          <a:bodyPr>
            <a:normAutofit fontScale="90000"/>
          </a:bodyPr>
          <a:lstStyle/>
          <a:p>
            <a:pPr fontAlgn="auto">
              <a:spcAft>
                <a:spcPts val="0"/>
              </a:spcAft>
              <a:defRPr/>
            </a:pPr>
            <a:r>
              <a:rPr lang="tr-TR" dirty="0" smtClean="0"/>
              <a:t>Marka Değeri (2005 yılı verileri)</a:t>
            </a:r>
            <a:endParaRPr lang="tr-TR" dirty="0"/>
          </a:p>
        </p:txBody>
      </p:sp>
      <p:sp>
        <p:nvSpPr>
          <p:cNvPr id="3" name="2 İçerik Yer Tutucusu"/>
          <p:cNvSpPr>
            <a:spLocks noGrp="1"/>
          </p:cNvSpPr>
          <p:nvPr>
            <p:ph idx="1"/>
          </p:nvPr>
        </p:nvSpPr>
        <p:spPr>
          <a:xfrm>
            <a:off x="0" y="1600200"/>
            <a:ext cx="9144000" cy="5257800"/>
          </a:xfrm>
        </p:spPr>
        <p:txBody>
          <a:bodyPr>
            <a:normAutofit fontScale="85000" lnSpcReduction="20000"/>
          </a:bodyPr>
          <a:lstStyle/>
          <a:p>
            <a:pPr marL="274320" indent="-274320" fontAlgn="auto">
              <a:spcAft>
                <a:spcPts val="0"/>
              </a:spcAft>
              <a:buClr>
                <a:schemeClr val="accent3"/>
              </a:buClr>
              <a:buFont typeface="Wingdings 2"/>
              <a:buChar char=""/>
              <a:defRPr/>
            </a:pPr>
            <a:r>
              <a:rPr lang="tr-TR" dirty="0" err="1" smtClean="0"/>
              <a:t>Coca</a:t>
            </a:r>
            <a:r>
              <a:rPr lang="tr-TR" dirty="0" smtClean="0"/>
              <a:t> </a:t>
            </a:r>
            <a:r>
              <a:rPr lang="tr-TR" dirty="0" err="1" smtClean="0"/>
              <a:t>Cola</a:t>
            </a:r>
            <a:r>
              <a:rPr lang="tr-TR" dirty="0" smtClean="0"/>
              <a:t> 67,5 milyar dolar</a:t>
            </a:r>
          </a:p>
          <a:p>
            <a:pPr marL="274320" indent="-274320" fontAlgn="auto">
              <a:spcAft>
                <a:spcPts val="0"/>
              </a:spcAft>
              <a:buClr>
                <a:schemeClr val="accent3"/>
              </a:buClr>
              <a:buFont typeface="Wingdings 2"/>
              <a:buChar char=""/>
              <a:defRPr/>
            </a:pPr>
            <a:r>
              <a:rPr lang="tr-TR" dirty="0" smtClean="0"/>
              <a:t>Microsoft 59,9 milyar dolar</a:t>
            </a:r>
          </a:p>
          <a:p>
            <a:pPr marL="274320" indent="-274320" fontAlgn="auto">
              <a:spcAft>
                <a:spcPts val="0"/>
              </a:spcAft>
              <a:buClr>
                <a:schemeClr val="accent3"/>
              </a:buClr>
              <a:buFont typeface="Wingdings 2"/>
              <a:buChar char=""/>
              <a:defRPr/>
            </a:pPr>
            <a:r>
              <a:rPr lang="tr-TR" dirty="0" smtClean="0"/>
              <a:t>IBM 53,4 milyar dolar</a:t>
            </a:r>
          </a:p>
          <a:p>
            <a:pPr marL="274320" indent="-274320" fontAlgn="auto">
              <a:spcAft>
                <a:spcPts val="0"/>
              </a:spcAft>
              <a:buClr>
                <a:schemeClr val="accent3"/>
              </a:buClr>
              <a:buFont typeface="Wingdings 2"/>
              <a:buChar char=""/>
              <a:defRPr/>
            </a:pPr>
            <a:r>
              <a:rPr lang="tr-TR" dirty="0" smtClean="0"/>
              <a:t>GE 47,0 milyar dolar</a:t>
            </a:r>
          </a:p>
          <a:p>
            <a:pPr marL="274320" indent="-274320" fontAlgn="auto">
              <a:spcAft>
                <a:spcPts val="0"/>
              </a:spcAft>
              <a:buClr>
                <a:schemeClr val="accent3"/>
              </a:buClr>
              <a:buFont typeface="Wingdings 2"/>
              <a:buChar char=""/>
              <a:defRPr/>
            </a:pPr>
            <a:r>
              <a:rPr lang="tr-TR" dirty="0" smtClean="0"/>
              <a:t>Intel 35,6 milyar dolar</a:t>
            </a:r>
          </a:p>
          <a:p>
            <a:pPr marL="274320" indent="-274320" algn="ctr" fontAlgn="auto">
              <a:spcAft>
                <a:spcPts val="0"/>
              </a:spcAft>
              <a:buClr>
                <a:schemeClr val="accent3"/>
              </a:buClr>
              <a:buFont typeface="Wingdings 2"/>
              <a:buNone/>
              <a:defRPr/>
            </a:pPr>
            <a:r>
              <a:rPr lang="tr-TR" b="1" dirty="0" smtClean="0"/>
              <a:t>Türkiye’de 2004 yılı sıralaması</a:t>
            </a:r>
          </a:p>
          <a:p>
            <a:pPr marL="274320" indent="-274320" fontAlgn="auto">
              <a:spcAft>
                <a:spcPts val="0"/>
              </a:spcAft>
              <a:buClr>
                <a:schemeClr val="accent3"/>
              </a:buClr>
              <a:buFont typeface="Wingdings 2"/>
              <a:buChar char=""/>
              <a:defRPr/>
            </a:pPr>
            <a:r>
              <a:rPr lang="tr-TR" dirty="0" err="1" smtClean="0"/>
              <a:t>Turkcell</a:t>
            </a:r>
            <a:endParaRPr lang="tr-TR" dirty="0" smtClean="0"/>
          </a:p>
          <a:p>
            <a:pPr marL="274320" indent="-274320" fontAlgn="auto">
              <a:spcAft>
                <a:spcPts val="0"/>
              </a:spcAft>
              <a:buClr>
                <a:schemeClr val="accent3"/>
              </a:buClr>
              <a:buFont typeface="Wingdings 2"/>
              <a:buChar char=""/>
              <a:defRPr/>
            </a:pPr>
            <a:r>
              <a:rPr lang="tr-TR" dirty="0" smtClean="0"/>
              <a:t>Efes</a:t>
            </a:r>
          </a:p>
          <a:p>
            <a:pPr marL="274320" indent="-274320" fontAlgn="auto">
              <a:spcAft>
                <a:spcPts val="0"/>
              </a:spcAft>
              <a:buClr>
                <a:schemeClr val="accent3"/>
              </a:buClr>
              <a:buFont typeface="Wingdings 2"/>
              <a:buChar char=""/>
              <a:defRPr/>
            </a:pPr>
            <a:r>
              <a:rPr lang="tr-TR" dirty="0" smtClean="0"/>
              <a:t>Ülker</a:t>
            </a:r>
          </a:p>
          <a:p>
            <a:pPr marL="274320" indent="-274320" fontAlgn="auto">
              <a:spcAft>
                <a:spcPts val="0"/>
              </a:spcAft>
              <a:buClr>
                <a:schemeClr val="accent3"/>
              </a:buClr>
              <a:buFont typeface="Wingdings 2"/>
              <a:buChar char=""/>
              <a:defRPr/>
            </a:pPr>
            <a:r>
              <a:rPr lang="tr-TR" dirty="0" smtClean="0"/>
              <a:t>Pınar</a:t>
            </a:r>
          </a:p>
          <a:p>
            <a:pPr marL="274320" indent="-274320" fontAlgn="auto">
              <a:spcAft>
                <a:spcPts val="0"/>
              </a:spcAft>
              <a:buClr>
                <a:schemeClr val="accent3"/>
              </a:buClr>
              <a:buFont typeface="Wingdings 2"/>
              <a:buChar char=""/>
              <a:defRPr/>
            </a:pPr>
            <a:r>
              <a:rPr lang="tr-TR" dirty="0" err="1" smtClean="0"/>
              <a:t>Vakko</a:t>
            </a:r>
            <a:endParaRPr lang="tr-TR" dirty="0" smtClean="0"/>
          </a:p>
          <a:p>
            <a:pPr marL="274320" indent="-274320" fontAlgn="auto">
              <a:spcAft>
                <a:spcPts val="0"/>
              </a:spcAft>
              <a:buClr>
                <a:schemeClr val="accent3"/>
              </a:buClr>
              <a:buFont typeface="Wingdings 2"/>
              <a:buChar char=""/>
              <a:defRPr/>
            </a:pPr>
            <a:r>
              <a:rPr lang="tr-TR" dirty="0" err="1" smtClean="0"/>
              <a:t>Sütaş</a:t>
            </a:r>
            <a:endParaRPr lang="tr-TR" dirty="0" smtClean="0"/>
          </a:p>
          <a:p>
            <a:pPr marL="274320" indent="-274320" fontAlgn="auto">
              <a:spcAft>
                <a:spcPts val="0"/>
              </a:spcAft>
              <a:buClr>
                <a:schemeClr val="accent3"/>
              </a:buClr>
              <a:buFont typeface="Wingdings 2"/>
              <a:buChar char=""/>
              <a:defRPr/>
            </a:pPr>
            <a:r>
              <a:rPr lang="tr-TR" dirty="0" err="1" smtClean="0"/>
              <a:t>Beymen</a:t>
            </a:r>
            <a:r>
              <a:rPr lang="tr-TR" dirty="0" smtClean="0"/>
              <a:t> </a:t>
            </a:r>
          </a:p>
          <a:p>
            <a:pPr marL="274320" indent="-274320" fontAlgn="auto">
              <a:spcAft>
                <a:spcPts val="0"/>
              </a:spcAft>
              <a:buClr>
                <a:schemeClr val="accent3"/>
              </a:buClr>
              <a:buFont typeface="Wingdings 2"/>
              <a:buChar char=""/>
              <a:defRPr/>
            </a:pPr>
            <a:r>
              <a:rPr lang="tr-TR" dirty="0" err="1" smtClean="0"/>
              <a:t>Beko</a:t>
            </a:r>
            <a:endParaRPr lang="tr-TR" dirty="0" smtClean="0"/>
          </a:p>
          <a:p>
            <a:pPr marL="274320" indent="-274320" fontAlgn="auto">
              <a:spcAft>
                <a:spcPts val="0"/>
              </a:spcAft>
              <a:buClr>
                <a:schemeClr val="accent3"/>
              </a:buClr>
              <a:buFont typeface="Wingdings 2"/>
              <a:buChar char=""/>
              <a:defRPr/>
            </a:pPr>
            <a:r>
              <a:rPr lang="tr-TR" dirty="0" err="1" smtClean="0"/>
              <a:t>Vestel</a:t>
            </a:r>
            <a:endParaRPr lang="tr-TR" dirty="0"/>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Ambalajın Sağladığı Çeşitli Faydalar</a:t>
            </a:r>
            <a:endParaRPr lang="tr-TR" dirty="0"/>
          </a:p>
        </p:txBody>
      </p:sp>
      <p:sp>
        <p:nvSpPr>
          <p:cNvPr id="196611" name="2 İçerik Yer Tutucusu"/>
          <p:cNvSpPr>
            <a:spLocks noGrp="1"/>
          </p:cNvSpPr>
          <p:nvPr>
            <p:ph idx="1"/>
          </p:nvPr>
        </p:nvSpPr>
        <p:spPr/>
        <p:txBody>
          <a:bodyPr/>
          <a:lstStyle/>
          <a:p>
            <a:r>
              <a:rPr lang="tr-TR" smtClean="0"/>
              <a:t>Malı koruması </a:t>
            </a:r>
          </a:p>
          <a:p>
            <a:r>
              <a:rPr lang="tr-TR" smtClean="0"/>
              <a:t>Taşımada kolaylık sağlaması</a:t>
            </a:r>
          </a:p>
          <a:p>
            <a:r>
              <a:rPr lang="tr-TR" smtClean="0"/>
              <a:t>Malı farklılaştırması</a:t>
            </a:r>
          </a:p>
          <a:p>
            <a:r>
              <a:rPr lang="tr-TR" smtClean="0"/>
              <a:t>Tutundurmaya yardımcı olması</a:t>
            </a:r>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1 Başlık"/>
          <p:cNvSpPr>
            <a:spLocks noGrp="1"/>
          </p:cNvSpPr>
          <p:nvPr>
            <p:ph type="title"/>
          </p:nvPr>
        </p:nvSpPr>
        <p:spPr/>
        <p:txBody>
          <a:bodyPr/>
          <a:lstStyle/>
          <a:p>
            <a:pPr algn="ctr"/>
            <a:r>
              <a:rPr lang="tr-TR" smtClean="0"/>
              <a:t>Ambalajdan İstenilen Özellikler</a:t>
            </a:r>
          </a:p>
        </p:txBody>
      </p:sp>
      <p:sp>
        <p:nvSpPr>
          <p:cNvPr id="197635" name="2 İçerik Yer Tutucusu"/>
          <p:cNvSpPr>
            <a:spLocks noGrp="1"/>
          </p:cNvSpPr>
          <p:nvPr>
            <p:ph idx="1"/>
          </p:nvPr>
        </p:nvSpPr>
        <p:spPr/>
        <p:txBody>
          <a:bodyPr/>
          <a:lstStyle/>
          <a:p>
            <a:r>
              <a:rPr lang="tr-TR" smtClean="0"/>
              <a:t>Ambalaj, içindeki mal hakkında tüketiciye bilgi verebilmelidir.</a:t>
            </a:r>
          </a:p>
          <a:p>
            <a:r>
              <a:rPr lang="tr-TR" smtClean="0"/>
              <a:t>Malın nasıl kullanılacağını belirtmelidir.</a:t>
            </a:r>
          </a:p>
          <a:p>
            <a:r>
              <a:rPr lang="tr-TR" smtClean="0"/>
              <a:t>Malın miktarını belirtmelidir.</a:t>
            </a:r>
          </a:p>
          <a:p>
            <a:r>
              <a:rPr lang="tr-TR" smtClean="0"/>
              <a:t>Malın nasıl korunacağını belirtmelidir.</a:t>
            </a:r>
          </a:p>
          <a:p>
            <a:r>
              <a:rPr lang="tr-TR" smtClean="0"/>
              <a:t>Ambalaj muhafaza etmeye elverişli olmalıdır ve kolay açılabilmelidir.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73113"/>
            <a:ext cx="8229600" cy="784225"/>
          </a:xfrm>
        </p:spPr>
        <p:txBody>
          <a:bodyPr>
            <a:normAutofit fontScale="90000"/>
          </a:bodyPr>
          <a:lstStyle/>
          <a:p>
            <a:pPr algn="ctr" fontAlgn="auto">
              <a:spcAft>
                <a:spcPts val="0"/>
              </a:spcAft>
              <a:defRPr/>
            </a:pPr>
            <a:r>
              <a:rPr lang="tr-TR" dirty="0" smtClean="0"/>
              <a:t>İş Hayatının Hızla Küreselleşmesi</a:t>
            </a:r>
            <a:endParaRPr lang="tr-TR" dirty="0"/>
          </a:p>
        </p:txBody>
      </p:sp>
      <p:sp>
        <p:nvSpPr>
          <p:cNvPr id="23555" name="2 İçerik Yer Tutucusu"/>
          <p:cNvSpPr>
            <a:spLocks noGrp="1"/>
          </p:cNvSpPr>
          <p:nvPr>
            <p:ph idx="1"/>
          </p:nvPr>
        </p:nvSpPr>
        <p:spPr>
          <a:xfrm>
            <a:off x="250825" y="1600200"/>
            <a:ext cx="8642350" cy="4997450"/>
          </a:xfrm>
        </p:spPr>
        <p:txBody>
          <a:bodyPr/>
          <a:lstStyle/>
          <a:p>
            <a:pPr algn="just"/>
            <a:r>
              <a:rPr lang="tr-TR" smtClean="0"/>
              <a:t>Yabancı Rakiplerin Artması</a:t>
            </a:r>
          </a:p>
          <a:p>
            <a:pPr algn="just"/>
            <a:r>
              <a:rPr lang="tr-TR" smtClean="0"/>
              <a:t>İç Pazarın Daralması Nedeniyle İşletmelerin Dış Ticarete Yönelme Zorunluluğu</a:t>
            </a:r>
          </a:p>
          <a:p>
            <a:pPr algn="just"/>
            <a:r>
              <a:rPr lang="tr-TR" smtClean="0"/>
              <a:t>Uluslar arası pazarlarda başarılı olmak için yoğun bilgi toplama, yabancı şirketlerle ortaklık ve stratejik işbirlikleri, reklam vb. pazarlama araçlarının etkin kullanımı gerekmektedir. </a:t>
            </a:r>
          </a:p>
        </p:txBody>
      </p:sp>
    </p:spTree>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1 Başlık"/>
          <p:cNvSpPr>
            <a:spLocks noGrp="1"/>
          </p:cNvSpPr>
          <p:nvPr>
            <p:ph type="title"/>
          </p:nvPr>
        </p:nvSpPr>
        <p:spPr/>
        <p:txBody>
          <a:bodyPr/>
          <a:lstStyle/>
          <a:p>
            <a:pPr algn="ctr"/>
            <a:r>
              <a:rPr lang="tr-TR" smtClean="0"/>
              <a:t>Servis (Hizmet) </a:t>
            </a:r>
          </a:p>
        </p:txBody>
      </p:sp>
      <p:sp>
        <p:nvSpPr>
          <p:cNvPr id="198659" name="2 İçerik Yer Tutucusu"/>
          <p:cNvSpPr>
            <a:spLocks noGrp="1"/>
          </p:cNvSpPr>
          <p:nvPr>
            <p:ph idx="1"/>
          </p:nvPr>
        </p:nvSpPr>
        <p:spPr/>
        <p:txBody>
          <a:bodyPr/>
          <a:lstStyle/>
          <a:p>
            <a:r>
              <a:rPr lang="tr-TR" smtClean="0"/>
              <a:t>Garantiler</a:t>
            </a:r>
          </a:p>
          <a:p>
            <a:r>
              <a:rPr lang="tr-TR" smtClean="0"/>
              <a:t>Mal iadeleri</a:t>
            </a:r>
          </a:p>
          <a:p>
            <a:r>
              <a:rPr lang="tr-TR" smtClean="0"/>
              <a:t>Kurma-çalıştırma yardımı</a:t>
            </a:r>
          </a:p>
          <a:p>
            <a:r>
              <a:rPr lang="tr-TR" smtClean="0"/>
              <a:t>Bakım ve tamir</a:t>
            </a:r>
          </a:p>
          <a:p>
            <a:r>
              <a:rPr lang="tr-TR" smtClean="0"/>
              <a:t>Malı yerine teslim</a:t>
            </a:r>
          </a:p>
          <a:p>
            <a:r>
              <a:rPr lang="tr-TR" smtClean="0"/>
              <a:t>Parça temini</a:t>
            </a:r>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1 Başlık"/>
          <p:cNvSpPr>
            <a:spLocks noGrp="1"/>
          </p:cNvSpPr>
          <p:nvPr>
            <p:ph type="title"/>
          </p:nvPr>
        </p:nvSpPr>
        <p:spPr/>
        <p:txBody>
          <a:bodyPr/>
          <a:lstStyle/>
          <a:p>
            <a:pPr algn="ctr"/>
            <a:r>
              <a:rPr lang="tr-TR" smtClean="0"/>
              <a:t>Kalite Standartları</a:t>
            </a:r>
          </a:p>
        </p:txBody>
      </p:sp>
      <p:sp>
        <p:nvSpPr>
          <p:cNvPr id="199683" name="2 İçerik Yer Tutucusu"/>
          <p:cNvSpPr>
            <a:spLocks noGrp="1"/>
          </p:cNvSpPr>
          <p:nvPr>
            <p:ph idx="1"/>
          </p:nvPr>
        </p:nvSpPr>
        <p:spPr/>
        <p:txBody>
          <a:bodyPr/>
          <a:lstStyle/>
          <a:p>
            <a:r>
              <a:rPr lang="tr-TR" smtClean="0"/>
              <a:t>Dayanıklılık</a:t>
            </a:r>
          </a:p>
          <a:p>
            <a:r>
              <a:rPr lang="tr-TR" smtClean="0"/>
              <a:t>Stil</a:t>
            </a:r>
          </a:p>
          <a:p>
            <a:r>
              <a:rPr lang="tr-TR" smtClean="0"/>
              <a:t>Modernlik (Teknolojisi)</a:t>
            </a:r>
          </a:p>
          <a:p>
            <a:r>
              <a:rPr lang="tr-TR" smtClean="0"/>
              <a:t>Ekonomiklik </a:t>
            </a:r>
          </a:p>
          <a:p>
            <a:r>
              <a:rPr lang="tr-TR" smtClean="0"/>
              <a:t>Kullanışlılık</a:t>
            </a:r>
          </a:p>
          <a:p>
            <a:endParaRPr lang="tr-TR" smtClean="0"/>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1 Başlık"/>
          <p:cNvSpPr>
            <a:spLocks noGrp="1"/>
          </p:cNvSpPr>
          <p:nvPr>
            <p:ph type="title"/>
          </p:nvPr>
        </p:nvSpPr>
        <p:spPr/>
        <p:txBody>
          <a:bodyPr/>
          <a:lstStyle/>
          <a:p>
            <a:pPr algn="ctr"/>
            <a:r>
              <a:rPr lang="tr-TR" smtClean="0"/>
              <a:t>Mamul Farklılaştırma Stratejisi</a:t>
            </a:r>
          </a:p>
        </p:txBody>
      </p:sp>
      <p:sp>
        <p:nvSpPr>
          <p:cNvPr id="200707" name="2 İçerik Yer Tutucusu"/>
          <p:cNvSpPr>
            <a:spLocks noGrp="1"/>
          </p:cNvSpPr>
          <p:nvPr>
            <p:ph idx="1"/>
          </p:nvPr>
        </p:nvSpPr>
        <p:spPr/>
        <p:txBody>
          <a:bodyPr/>
          <a:lstStyle/>
          <a:p>
            <a:pPr marL="0" indent="735013" algn="just">
              <a:buFont typeface="Wingdings 2" pitchFamily="18" charset="2"/>
              <a:buNone/>
            </a:pPr>
            <a:r>
              <a:rPr lang="tr-TR" smtClean="0"/>
              <a:t>Mamul farklılaştırma stratejisi, en basit ifadesiyle, mamul talebinin, mamulün arzına boyun eğmesine çalışılmasıdır.  </a:t>
            </a:r>
          </a:p>
          <a:p>
            <a:pPr marL="0" indent="735013" algn="just">
              <a:buFont typeface="Wingdings 2" pitchFamily="18" charset="2"/>
              <a:buNone/>
            </a:pPr>
            <a:r>
              <a:rPr lang="tr-TR" smtClean="0"/>
              <a:t>İşletmeler, kendi mallarının rakiplerinin-kinden farklı, daha iyi, daha faydalı olduğunu ileri sürerek rekabet ederler. </a:t>
            </a:r>
          </a:p>
          <a:p>
            <a:pPr marL="0" indent="735013" algn="just">
              <a:buFont typeface="Wingdings 2" pitchFamily="18" charset="2"/>
              <a:buNone/>
            </a:pPr>
            <a:r>
              <a:rPr lang="tr-TR" smtClean="0"/>
              <a:t>Farklılık, kalitede, biçimde, ambalajda, renkte vb. özelliklerde olabilir. </a:t>
            </a:r>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1 Başlık"/>
          <p:cNvSpPr>
            <a:spLocks noGrp="1"/>
          </p:cNvSpPr>
          <p:nvPr>
            <p:ph type="title"/>
          </p:nvPr>
        </p:nvSpPr>
        <p:spPr/>
        <p:txBody>
          <a:bodyPr/>
          <a:lstStyle/>
          <a:p>
            <a:pPr algn="ctr"/>
            <a:r>
              <a:rPr lang="tr-TR" smtClean="0"/>
              <a:t>Pazar Bölümlendirme Stratejisi</a:t>
            </a:r>
          </a:p>
        </p:txBody>
      </p:sp>
      <p:sp>
        <p:nvSpPr>
          <p:cNvPr id="201731" name="2 İçerik Yer Tutucusu"/>
          <p:cNvSpPr>
            <a:spLocks noGrp="1"/>
          </p:cNvSpPr>
          <p:nvPr>
            <p:ph idx="1"/>
          </p:nvPr>
        </p:nvSpPr>
        <p:spPr/>
        <p:txBody>
          <a:bodyPr/>
          <a:lstStyle/>
          <a:p>
            <a:pPr marL="84138" indent="735013">
              <a:buFont typeface="Wingdings 2" pitchFamily="18" charset="2"/>
              <a:buNone/>
            </a:pPr>
            <a:r>
              <a:rPr lang="tr-TR" smtClean="0"/>
              <a:t>Pazar bölümlendirme stratejisi, arzın, tüketici talebine göre ayarlanmasıdır. </a:t>
            </a:r>
          </a:p>
          <a:p>
            <a:pPr marL="84138" indent="735013">
              <a:buFont typeface="Wingdings 2" pitchFamily="18" charset="2"/>
              <a:buNone/>
            </a:pPr>
            <a:r>
              <a:rPr lang="tr-TR" smtClean="0"/>
              <a:t>Farklı talep yapısına sahip Pazar bölümleri analiz edilerek, her bölümdeki istek farklılığını göz önüne almak ve ona uygun tipte mamulle ve uygun pazarlama karmasıyla çalışmak, etkin bir “pazarı ele geçirme” stratejisidir.</a:t>
            </a:r>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Moda Olayı ve Pazarlamadaki Yeri</a:t>
            </a:r>
            <a:endParaRPr lang="tr-TR" dirty="0"/>
          </a:p>
        </p:txBody>
      </p:sp>
      <p:sp>
        <p:nvSpPr>
          <p:cNvPr id="3" name="2 İçerik Yer Tutucusu"/>
          <p:cNvSpPr>
            <a:spLocks noGrp="1"/>
          </p:cNvSpPr>
          <p:nvPr>
            <p:ph idx="1"/>
          </p:nvPr>
        </p:nvSpPr>
        <p:spPr/>
        <p:txBody>
          <a:bodyPr>
            <a:normAutofit fontScale="92500" lnSpcReduction="20000"/>
          </a:bodyPr>
          <a:lstStyle/>
          <a:p>
            <a:pPr marL="0" indent="641350" fontAlgn="auto">
              <a:spcAft>
                <a:spcPts val="0"/>
              </a:spcAft>
              <a:buClr>
                <a:schemeClr val="accent3"/>
              </a:buClr>
              <a:buFont typeface="Wingdings 2"/>
              <a:buNone/>
              <a:defRPr/>
            </a:pPr>
            <a:r>
              <a:rPr lang="tr-TR" dirty="0" smtClean="0"/>
              <a:t>Moda, herhangi bir dönemde halk tarafından benimsenen, popüler olan stildir. </a:t>
            </a:r>
          </a:p>
          <a:p>
            <a:pPr marL="0" indent="641350" fontAlgn="auto">
              <a:spcAft>
                <a:spcPts val="0"/>
              </a:spcAft>
              <a:buClr>
                <a:schemeClr val="accent3"/>
              </a:buClr>
              <a:buFont typeface="Wingdings 2"/>
              <a:buNone/>
              <a:defRPr/>
            </a:pPr>
            <a:r>
              <a:rPr lang="tr-TR" dirty="0" smtClean="0"/>
              <a:t>Stil,sanat alanında kendine has, ayırt edici niteliği olan bir ifade veya sunuş şeklidir. </a:t>
            </a:r>
          </a:p>
          <a:p>
            <a:pPr marL="0" indent="641350" fontAlgn="auto">
              <a:spcAft>
                <a:spcPts val="0"/>
              </a:spcAft>
              <a:buClr>
                <a:schemeClr val="accent3"/>
              </a:buClr>
              <a:buFont typeface="Wingdings 2"/>
              <a:buNone/>
              <a:defRPr/>
            </a:pPr>
            <a:r>
              <a:rPr lang="tr-TR" dirty="0" smtClean="0"/>
              <a:t>Moda, dalgalı bir hareket olup, her modanın belirli bir hayat seyri vardır. Malın türüne göre modanın hayat seyrinin uzunluğu da değişir. </a:t>
            </a:r>
          </a:p>
          <a:p>
            <a:pPr marL="0" indent="641350" fontAlgn="auto">
              <a:spcAft>
                <a:spcPts val="0"/>
              </a:spcAft>
              <a:buClr>
                <a:schemeClr val="accent3"/>
              </a:buClr>
              <a:buFont typeface="Wingdings 2"/>
              <a:buNone/>
              <a:defRPr/>
            </a:pPr>
            <a:r>
              <a:rPr lang="tr-TR" dirty="0" smtClean="0"/>
              <a:t>Sonradan moda olan stilleri önce moda öncüleri denilen kimseler kullanırlar. Bu kişilerin kabul ettikleri stiller,  zamanla diğer sosyal gruplar tarafından tarafından benimsenir. Böylece moda olur. </a:t>
            </a:r>
          </a:p>
          <a:p>
            <a:pPr marL="0" indent="641350" fontAlgn="auto">
              <a:spcAft>
                <a:spcPts val="0"/>
              </a:spcAft>
              <a:buClr>
                <a:schemeClr val="accent3"/>
              </a:buClr>
              <a:buFont typeface="Wingdings 2"/>
              <a:buNone/>
              <a:defRPr/>
            </a:pPr>
            <a:r>
              <a:rPr lang="tr-TR" dirty="0" smtClean="0"/>
              <a:t>Malın kabul görmesi yavaş yavaş olurken , düşüş, yani moda malın </a:t>
            </a:r>
            <a:r>
              <a:rPr lang="tr-TR" dirty="0" err="1" smtClean="0"/>
              <a:t>terkedilmesi</a:t>
            </a:r>
            <a:r>
              <a:rPr lang="tr-TR" dirty="0" smtClean="0"/>
              <a:t> çok hızlı olur. </a:t>
            </a:r>
            <a:endParaRPr lang="tr-TR" dirty="0"/>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1 Başlık"/>
          <p:cNvSpPr>
            <a:spLocks noGrp="1"/>
          </p:cNvSpPr>
          <p:nvPr>
            <p:ph type="ctrTitle"/>
          </p:nvPr>
        </p:nvSpPr>
        <p:spPr/>
        <p:txBody>
          <a:bodyPr/>
          <a:lstStyle/>
          <a:p>
            <a:pPr algn="ctr" fontAlgn="auto">
              <a:spcAft>
                <a:spcPts val="0"/>
              </a:spcAft>
              <a:defRPr/>
            </a:pPr>
            <a:r>
              <a:rPr lang="tr-TR" dirty="0" smtClean="0"/>
              <a:t>Fiyat Karması</a:t>
            </a:r>
          </a:p>
        </p:txBody>
      </p:sp>
      <p:sp>
        <p:nvSpPr>
          <p:cNvPr id="203779" name="2 Alt Başlık"/>
          <p:cNvSpPr>
            <a:spLocks noGrp="1"/>
          </p:cNvSpPr>
          <p:nvPr>
            <p:ph type="subTitle" idx="1"/>
          </p:nvPr>
        </p:nvSpPr>
        <p:spPr>
          <a:xfrm>
            <a:off x="533400" y="3228975"/>
            <a:ext cx="7854950" cy="1752600"/>
          </a:xfrm>
        </p:spPr>
        <p:txBody>
          <a:bodyPr/>
          <a:lstStyle/>
          <a:p>
            <a:pPr marR="0">
              <a:buFont typeface="Arial" charset="0"/>
              <a:buNone/>
            </a:pPr>
            <a:endParaRPr lang="tr-TR" smtClean="0"/>
          </a:p>
        </p:txBody>
      </p:sp>
    </p:spTree>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1 Başlık"/>
          <p:cNvSpPr>
            <a:spLocks noGrp="1"/>
          </p:cNvSpPr>
          <p:nvPr>
            <p:ph type="title"/>
          </p:nvPr>
        </p:nvSpPr>
        <p:spPr/>
        <p:txBody>
          <a:bodyPr/>
          <a:lstStyle/>
          <a:p>
            <a:pPr algn="ctr"/>
            <a:r>
              <a:rPr lang="tr-TR" smtClean="0"/>
              <a:t>Fiyatın Önemi</a:t>
            </a:r>
          </a:p>
        </p:txBody>
      </p:sp>
      <p:sp>
        <p:nvSpPr>
          <p:cNvPr id="204803" name="2 İçerik Yer Tutucusu"/>
          <p:cNvSpPr>
            <a:spLocks noGrp="1"/>
          </p:cNvSpPr>
          <p:nvPr>
            <p:ph idx="1"/>
          </p:nvPr>
        </p:nvSpPr>
        <p:spPr/>
        <p:txBody>
          <a:bodyPr/>
          <a:lstStyle/>
          <a:p>
            <a:r>
              <a:rPr lang="tr-TR" smtClean="0"/>
              <a:t>Fiyat, talebi geniş ölçüde etkiler.</a:t>
            </a:r>
          </a:p>
          <a:p>
            <a:r>
              <a:rPr lang="tr-TR" smtClean="0"/>
              <a:t>Fiyat, işletmenin rakipler karşısındaki durumunu ve pazar payını etkiler.</a:t>
            </a:r>
          </a:p>
          <a:p>
            <a:r>
              <a:rPr lang="tr-TR" smtClean="0"/>
              <a:t>Fiyat gelirleri ve kârı etkiler. </a:t>
            </a:r>
          </a:p>
          <a:p>
            <a:r>
              <a:rPr lang="tr-TR" smtClean="0"/>
              <a:t>Fiyat işletmenin pazarlama programını etkiler.   </a:t>
            </a:r>
          </a:p>
        </p:txBody>
      </p:sp>
    </p:spTree>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Fiyat Kararlarını Etkileyen Çıkar Grupları</a:t>
            </a:r>
            <a:endParaRPr lang="tr-TR" dirty="0"/>
          </a:p>
        </p:txBody>
      </p:sp>
      <p:sp>
        <p:nvSpPr>
          <p:cNvPr id="205827" name="2 İçerik Yer Tutucusu"/>
          <p:cNvSpPr>
            <a:spLocks noGrp="1"/>
          </p:cNvSpPr>
          <p:nvPr>
            <p:ph idx="1"/>
          </p:nvPr>
        </p:nvSpPr>
        <p:spPr/>
        <p:txBody>
          <a:bodyPr/>
          <a:lstStyle/>
          <a:p>
            <a:r>
              <a:rPr lang="tr-TR" smtClean="0"/>
              <a:t>Aracı Kuruluşlar.</a:t>
            </a:r>
          </a:p>
          <a:p>
            <a:r>
              <a:rPr lang="tr-TR" smtClean="0"/>
              <a:t>Rakipler.</a:t>
            </a:r>
          </a:p>
          <a:p>
            <a:r>
              <a:rPr lang="tr-TR" smtClean="0"/>
              <a:t>Üretim faktörlerinin sahipleri (Tedarikçiler).</a:t>
            </a:r>
          </a:p>
          <a:p>
            <a:r>
              <a:rPr lang="tr-TR" smtClean="0"/>
              <a:t>Hükümet.</a:t>
            </a:r>
          </a:p>
          <a:p>
            <a:r>
              <a:rPr lang="tr-TR" smtClean="0"/>
              <a:t>İşletmenin diğer bölümlerinin yöneticileri.</a:t>
            </a:r>
          </a:p>
          <a:p>
            <a:endParaRPr lang="tr-TR" smtClean="0"/>
          </a:p>
        </p:txBody>
      </p:sp>
    </p:spTree>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Fiyatlandırmada Göz Önünde Tutulması Gereken Faktörler</a:t>
            </a:r>
            <a:endParaRPr lang="tr-TR" dirty="0"/>
          </a:p>
        </p:txBody>
      </p:sp>
      <p:sp>
        <p:nvSpPr>
          <p:cNvPr id="206851" name="2 İçerik Yer Tutucusu"/>
          <p:cNvSpPr>
            <a:spLocks noGrp="1"/>
          </p:cNvSpPr>
          <p:nvPr>
            <p:ph idx="1"/>
          </p:nvPr>
        </p:nvSpPr>
        <p:spPr/>
        <p:txBody>
          <a:bodyPr/>
          <a:lstStyle/>
          <a:p>
            <a:r>
              <a:rPr lang="tr-TR" smtClean="0"/>
              <a:t>Mamulün üretim ve alım maliyeti.</a:t>
            </a:r>
          </a:p>
          <a:p>
            <a:r>
              <a:rPr lang="tr-TR" smtClean="0"/>
              <a:t>Mamule olan talep.</a:t>
            </a:r>
          </a:p>
          <a:p>
            <a:r>
              <a:rPr lang="tr-TR" smtClean="0"/>
              <a:t>Rekabet durumu.</a:t>
            </a:r>
          </a:p>
          <a:p>
            <a:r>
              <a:rPr lang="tr-TR" smtClean="0"/>
              <a:t>Hedef alınan pazar  payı.</a:t>
            </a:r>
          </a:p>
          <a:p>
            <a:r>
              <a:rPr lang="tr-TR" smtClean="0"/>
              <a:t>Pazarlama karmasının diğer unsurları.</a:t>
            </a:r>
          </a:p>
        </p:txBody>
      </p:sp>
    </p:spTree>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Başlık"/>
          <p:cNvSpPr>
            <a:spLocks noGrp="1"/>
          </p:cNvSpPr>
          <p:nvPr>
            <p:ph type="title"/>
          </p:nvPr>
        </p:nvSpPr>
        <p:spPr>
          <a:xfrm>
            <a:off x="457200" y="704850"/>
            <a:ext cx="8229600" cy="923925"/>
          </a:xfrm>
        </p:spPr>
        <p:txBody>
          <a:bodyPr>
            <a:normAutofit fontScale="90000"/>
          </a:bodyPr>
          <a:lstStyle/>
          <a:p>
            <a:pPr algn="ctr" fontAlgn="auto">
              <a:spcAft>
                <a:spcPts val="0"/>
              </a:spcAft>
              <a:defRPr/>
            </a:pPr>
            <a:r>
              <a:rPr lang="tr-TR" dirty="0" smtClean="0"/>
              <a:t>Mamulün üretim ve alım maliyeti</a:t>
            </a:r>
          </a:p>
        </p:txBody>
      </p:sp>
      <p:sp>
        <p:nvSpPr>
          <p:cNvPr id="3" name="2 İçerik Yer Tutucusu"/>
          <p:cNvSpPr>
            <a:spLocks noGrp="1"/>
          </p:cNvSpPr>
          <p:nvPr>
            <p:ph idx="1"/>
          </p:nvPr>
        </p:nvSpPr>
        <p:spPr>
          <a:xfrm>
            <a:off x="250825" y="1600200"/>
            <a:ext cx="8642350" cy="4525963"/>
          </a:xfrm>
        </p:spPr>
        <p:txBody>
          <a:bodyPr rtlCol="0">
            <a:normAutofit fontScale="92500" lnSpcReduction="20000"/>
          </a:bodyPr>
          <a:lstStyle/>
          <a:p>
            <a:pPr marL="0" indent="450850" algn="just" fontAlgn="auto">
              <a:spcAft>
                <a:spcPts val="0"/>
              </a:spcAft>
              <a:buClr>
                <a:schemeClr val="accent3"/>
              </a:buClr>
              <a:buFont typeface="Arial" pitchFamily="34" charset="0"/>
              <a:buNone/>
              <a:defRPr/>
            </a:pPr>
            <a:r>
              <a:rPr lang="tr-TR" dirty="0" smtClean="0"/>
              <a:t>Maliyete yönelik fiyatlandırmanın temelini oluşturur. Maliyetin içinde yer alan “sabit maliyet” ve “değişken maliyet” unsurları ile “ortalama maliyet”in fiyatı belirlemede rolleri vardır. </a:t>
            </a:r>
          </a:p>
          <a:p>
            <a:pPr marL="0" indent="450850" algn="just" fontAlgn="auto">
              <a:spcAft>
                <a:spcPts val="0"/>
              </a:spcAft>
              <a:buClr>
                <a:schemeClr val="accent3"/>
              </a:buClr>
              <a:buFont typeface="Arial" pitchFamily="34" charset="0"/>
              <a:buNone/>
              <a:defRPr/>
            </a:pPr>
            <a:r>
              <a:rPr lang="tr-TR" dirty="0" smtClean="0"/>
              <a:t>Maliyetler genellikle üretim hacmi ile yakından ilişkilidir; bir malın üretilen ve satılan miktarı, işletmenin optimal kapasitesine doğru arttıkça birim başına sabit maliyetler düşme eğilimi gösterir. Bu durum birim maliyetin de azalmasına neden olur. </a:t>
            </a:r>
          </a:p>
          <a:p>
            <a:pPr marL="0" indent="450850" algn="just" fontAlgn="auto">
              <a:spcAft>
                <a:spcPts val="0"/>
              </a:spcAft>
              <a:buClr>
                <a:schemeClr val="accent3"/>
              </a:buClr>
              <a:buFont typeface="Arial" pitchFamily="34" charset="0"/>
              <a:buNone/>
              <a:defRPr/>
            </a:pPr>
            <a:r>
              <a:rPr lang="tr-TR" dirty="0" smtClean="0"/>
              <a:t>Birim maliyetin düşmesi de, daha düşük fiyat uygulama ve böylece rakiplere üstünlük sağlama imkanı verir. </a:t>
            </a:r>
          </a:p>
          <a:p>
            <a:pPr marL="0" indent="450850" algn="just" fontAlgn="auto">
              <a:spcAft>
                <a:spcPts val="0"/>
              </a:spcAft>
              <a:buClr>
                <a:schemeClr val="accent3"/>
              </a:buClr>
              <a:buFont typeface="Arial" pitchFamily="34" charset="0"/>
              <a:buNone/>
              <a:defRPr/>
            </a:pPr>
            <a:r>
              <a:rPr lang="tr-TR" dirty="0" smtClean="0"/>
              <a:t>Mamulün maliyetinden bahsederken sadece üretim maliyeti değil, pazarlama maliyetini de göz önünde tutmak gerekir.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pPr algn="ctr" fontAlgn="auto">
              <a:spcAft>
                <a:spcPts val="0"/>
              </a:spcAft>
              <a:defRPr/>
            </a:pPr>
            <a:r>
              <a:rPr lang="tr-TR" dirty="0" smtClean="0"/>
              <a:t>Pazarlamanın Konusu, Gelişimi, Modern Pazarlama Yönetimi ve Son Gelişmeler</a:t>
            </a:r>
            <a:endParaRPr lang="tr-TR" dirty="0"/>
          </a:p>
        </p:txBody>
      </p:sp>
      <p:sp>
        <p:nvSpPr>
          <p:cNvPr id="6147" name="2 Alt Başlık"/>
          <p:cNvSpPr>
            <a:spLocks noGrp="1"/>
          </p:cNvSpPr>
          <p:nvPr>
            <p:ph type="subTitle" idx="1"/>
          </p:nvPr>
        </p:nvSpPr>
        <p:spPr>
          <a:xfrm>
            <a:off x="533400" y="3644900"/>
            <a:ext cx="7854950" cy="1336675"/>
          </a:xfrm>
        </p:spPr>
        <p:txBody>
          <a:bodyPr/>
          <a:lstStyle/>
          <a:p>
            <a:pPr marR="0" algn="ctr"/>
            <a:r>
              <a:rPr lang="tr-TR" smtClean="0"/>
              <a:t>B.Türker PALAMUTÇUOĞLU</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Başlık"/>
          <p:cNvSpPr>
            <a:spLocks noGrp="1"/>
          </p:cNvSpPr>
          <p:nvPr>
            <p:ph type="title"/>
          </p:nvPr>
        </p:nvSpPr>
        <p:spPr>
          <a:xfrm>
            <a:off x="250825" y="701675"/>
            <a:ext cx="8642350" cy="1143000"/>
          </a:xfrm>
        </p:spPr>
        <p:txBody>
          <a:bodyPr/>
          <a:lstStyle/>
          <a:p>
            <a:pPr algn="ctr"/>
            <a:r>
              <a:rPr lang="tr-TR" sz="3600" smtClean="0"/>
              <a:t>Müşteri Değerinin Artan Önemi ve Müşteri Veri Tabanı Oluşturma İhtiyacının Artması</a:t>
            </a:r>
          </a:p>
        </p:txBody>
      </p:sp>
      <p:sp>
        <p:nvSpPr>
          <p:cNvPr id="24579" name="2 İçerik Yer Tutucusu"/>
          <p:cNvSpPr>
            <a:spLocks noGrp="1"/>
          </p:cNvSpPr>
          <p:nvPr>
            <p:ph idx="1"/>
          </p:nvPr>
        </p:nvSpPr>
        <p:spPr>
          <a:xfrm>
            <a:off x="250825" y="2133600"/>
            <a:ext cx="8713788" cy="4391025"/>
          </a:xfrm>
        </p:spPr>
        <p:txBody>
          <a:bodyPr/>
          <a:lstStyle/>
          <a:p>
            <a:pPr algn="just"/>
            <a:r>
              <a:rPr lang="tr-TR" smtClean="0"/>
              <a:t>Ömür Boyu Müşteri Değeri Kavramı</a:t>
            </a:r>
          </a:p>
          <a:p>
            <a:pPr algn="just"/>
            <a:r>
              <a:rPr lang="tr-TR" smtClean="0"/>
              <a:t>İlişki Pazarlaması veya İlişkisel Pazarlama</a:t>
            </a:r>
          </a:p>
          <a:p>
            <a:pPr algn="just"/>
            <a:r>
              <a:rPr lang="tr-TR" smtClean="0"/>
              <a:t>Müşteri İlişkileri Yönetimi</a:t>
            </a:r>
          </a:p>
          <a:p>
            <a:pPr algn="just"/>
            <a:r>
              <a:rPr lang="tr-TR" smtClean="0"/>
              <a:t>Müşteri Sadakat Programları</a:t>
            </a:r>
          </a:p>
          <a:p>
            <a:pPr algn="just"/>
            <a:r>
              <a:rPr lang="tr-TR" smtClean="0"/>
              <a:t>Müşteri İle İlişkileri Geliştirmek amacıyla, ayrıntılı bilgiler içeren müşteri veri tabanı oluşturulması gerekmektedir.</a:t>
            </a:r>
          </a:p>
          <a:p>
            <a:pPr algn="just"/>
            <a:r>
              <a:rPr lang="tr-TR" smtClean="0"/>
              <a:t>Toplam Kalite Yönetimi</a:t>
            </a:r>
          </a:p>
        </p:txBody>
      </p:sp>
    </p:spTree>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1 Başlık"/>
          <p:cNvSpPr>
            <a:spLocks noGrp="1"/>
          </p:cNvSpPr>
          <p:nvPr>
            <p:ph type="title"/>
          </p:nvPr>
        </p:nvSpPr>
        <p:spPr/>
        <p:txBody>
          <a:bodyPr/>
          <a:lstStyle/>
          <a:p>
            <a:pPr algn="ctr"/>
            <a:r>
              <a:rPr lang="tr-TR" smtClean="0"/>
              <a:t>Mamule olan talep</a:t>
            </a:r>
          </a:p>
        </p:txBody>
      </p:sp>
      <p:sp>
        <p:nvSpPr>
          <p:cNvPr id="208899" name="2 İçerik Yer Tutucusu"/>
          <p:cNvSpPr>
            <a:spLocks noGrp="1"/>
          </p:cNvSpPr>
          <p:nvPr>
            <p:ph idx="1"/>
          </p:nvPr>
        </p:nvSpPr>
        <p:spPr/>
        <p:txBody>
          <a:bodyPr/>
          <a:lstStyle/>
          <a:p>
            <a:pPr marL="1588" indent="461963" algn="just">
              <a:buFont typeface="Arial" charset="0"/>
              <a:buNone/>
            </a:pPr>
            <a:r>
              <a:rPr lang="tr-TR" smtClean="0"/>
              <a:t>Önce genel olarak talebi belirlemeye çalışmak, sonra da değişik fiyatlardan işletmenin satabileceği miktarları tahmin etmek gerekir. Bu, temelde, bir mal için talep elastikiyetini belirlemek demektir ve çeşitli yararlar sağlar.</a:t>
            </a:r>
          </a:p>
          <a:p>
            <a:pPr marL="1588" indent="461963" algn="just">
              <a:buFont typeface="Arial" charset="0"/>
              <a:buNone/>
            </a:pPr>
            <a:r>
              <a:rPr lang="tr-TR" smtClean="0"/>
              <a:t>Talep elastikiyeti düşük ise, fiyat düzeyi başarıyı çok etkilemez. Fiyatlandırma kararı daha kolay olur.</a:t>
            </a:r>
          </a:p>
          <a:p>
            <a:pPr marL="1588" indent="461963" algn="just">
              <a:buFont typeface="Arial" charset="0"/>
              <a:buNone/>
            </a:pPr>
            <a:r>
              <a:rPr lang="tr-TR" smtClean="0"/>
              <a:t>Talep elastikiyeti yüksek ise, işletmenin başarısında fiyat en önemli faktörlerin başında yer alır. Bu nedenle mümkün olduğunca düşük bir fiyat tercih edilmelidir. </a:t>
            </a:r>
          </a:p>
        </p:txBody>
      </p:sp>
    </p:spTree>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1 Başlık"/>
          <p:cNvSpPr>
            <a:spLocks noGrp="1"/>
          </p:cNvSpPr>
          <p:nvPr>
            <p:ph type="title"/>
          </p:nvPr>
        </p:nvSpPr>
        <p:spPr/>
        <p:txBody>
          <a:bodyPr/>
          <a:lstStyle/>
          <a:p>
            <a:pPr algn="ctr"/>
            <a:r>
              <a:rPr lang="tr-TR" smtClean="0"/>
              <a:t>Rekabet durumu</a:t>
            </a:r>
          </a:p>
        </p:txBody>
      </p:sp>
      <p:sp>
        <p:nvSpPr>
          <p:cNvPr id="3" name="2 İçerik Yer Tutucusu"/>
          <p:cNvSpPr>
            <a:spLocks noGrp="1"/>
          </p:cNvSpPr>
          <p:nvPr>
            <p:ph idx="1"/>
          </p:nvPr>
        </p:nvSpPr>
        <p:spPr/>
        <p:txBody>
          <a:bodyPr rtlCol="0">
            <a:normAutofit fontScale="92500" lnSpcReduction="10000"/>
          </a:bodyPr>
          <a:lstStyle/>
          <a:p>
            <a:pPr marL="1588" indent="557213" algn="just" fontAlgn="auto">
              <a:spcAft>
                <a:spcPts val="0"/>
              </a:spcAft>
              <a:buClr>
                <a:schemeClr val="accent3"/>
              </a:buClr>
              <a:buFont typeface="Arial" pitchFamily="34" charset="0"/>
              <a:buNone/>
              <a:defRPr/>
            </a:pPr>
            <a:r>
              <a:rPr lang="tr-TR" dirty="0" smtClean="0"/>
              <a:t>Rakiplerin sayısı, büyüklükleri, rekabet stratejileri, pazarlama karmaları fiyatlandırma kararlarını önemli ölçüde etkiler. </a:t>
            </a:r>
          </a:p>
          <a:p>
            <a:pPr marL="1588" indent="557213" algn="just" fontAlgn="auto">
              <a:spcAft>
                <a:spcPts val="0"/>
              </a:spcAft>
              <a:buClr>
                <a:schemeClr val="accent3"/>
              </a:buClr>
              <a:buFont typeface="Arial" pitchFamily="34" charset="0"/>
              <a:buNone/>
              <a:defRPr/>
            </a:pPr>
            <a:r>
              <a:rPr lang="tr-TR" dirty="0" smtClean="0"/>
              <a:t>Az sayıda ve küçük rakiplerden oluşan bir piyasada (tekelci rekabet piyasası), işletme fiyatlandırma kararlarında daha özgür olabilir.</a:t>
            </a:r>
          </a:p>
          <a:p>
            <a:pPr marL="1588" indent="557213" algn="just" fontAlgn="auto">
              <a:spcAft>
                <a:spcPts val="0"/>
              </a:spcAft>
              <a:buClr>
                <a:schemeClr val="accent3"/>
              </a:buClr>
              <a:buFont typeface="Arial" pitchFamily="34" charset="0"/>
              <a:buNone/>
              <a:defRPr/>
            </a:pPr>
            <a:r>
              <a:rPr lang="tr-TR" dirty="0" smtClean="0"/>
              <a:t>Çok sayıda ve büyük rakiplerin oluşturduğu bir piyasada ise (tam rekabet piyasası) fiyatlandırma kararları daha dikkatli alınmalıdır. Belirlediğiniz bir fiyat rakipler tarafından tehdit olarak algılandığı için, pazarlama karmasının çeşitli unsurları ile karşılık vereceklerdir. Bu durum işletmemizi önemli bir tehditle karşı karşıya bırakabilir. </a:t>
            </a:r>
            <a:endParaRPr lang="tr-TR" dirty="0"/>
          </a:p>
        </p:txBody>
      </p:sp>
    </p:spTree>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1 Başlık"/>
          <p:cNvSpPr>
            <a:spLocks noGrp="1"/>
          </p:cNvSpPr>
          <p:nvPr>
            <p:ph type="title"/>
          </p:nvPr>
        </p:nvSpPr>
        <p:spPr>
          <a:xfrm>
            <a:off x="457200" y="704850"/>
            <a:ext cx="8229600" cy="923925"/>
          </a:xfrm>
        </p:spPr>
        <p:txBody>
          <a:bodyPr/>
          <a:lstStyle/>
          <a:p>
            <a:pPr algn="ctr"/>
            <a:r>
              <a:rPr lang="tr-TR" smtClean="0"/>
              <a:t>Hedef alınan pazar  payı</a:t>
            </a:r>
          </a:p>
        </p:txBody>
      </p:sp>
      <p:sp>
        <p:nvSpPr>
          <p:cNvPr id="210947" name="2 İçerik Yer Tutucusu"/>
          <p:cNvSpPr>
            <a:spLocks noGrp="1"/>
          </p:cNvSpPr>
          <p:nvPr>
            <p:ph idx="1"/>
          </p:nvPr>
        </p:nvSpPr>
        <p:spPr>
          <a:xfrm>
            <a:off x="468313" y="1628775"/>
            <a:ext cx="8229600" cy="4525963"/>
          </a:xfrm>
        </p:spPr>
        <p:txBody>
          <a:bodyPr/>
          <a:lstStyle/>
          <a:p>
            <a:pPr marL="1588" indent="557213" algn="just">
              <a:buFont typeface="Arial" charset="0"/>
              <a:buNone/>
            </a:pPr>
            <a:r>
              <a:rPr lang="tr-TR" smtClean="0"/>
              <a:t>Yüksek Pazar payını hedefleyen bir işletme, mamul fiyatını düşük tutmak zorundadır. Buna </a:t>
            </a:r>
            <a:r>
              <a:rPr lang="tr-TR" b="1" smtClean="0"/>
              <a:t>pazara (nüfuz etme) derinlemesine girme stratejisi </a:t>
            </a:r>
            <a:r>
              <a:rPr lang="tr-TR" smtClean="0"/>
              <a:t>denir. </a:t>
            </a:r>
          </a:p>
          <a:p>
            <a:pPr marL="1588" indent="557213" algn="just">
              <a:buFont typeface="Arial" charset="0"/>
              <a:buNone/>
            </a:pPr>
            <a:r>
              <a:rPr lang="tr-TR" smtClean="0"/>
              <a:t>Düşük Pazar payını hedefleyen bir işletme ise, fiyatını yüksek tutmayı ve daha fazla gelir elde etmeyi düşünebilir. Genellikle mamul hayat seyrinin sunuş aşamasında uygulanan bir stratejidir. Buna </a:t>
            </a:r>
            <a:r>
              <a:rPr lang="tr-TR" b="1" smtClean="0"/>
              <a:t>pazarın kaymağını alma stratejisi </a:t>
            </a:r>
            <a:r>
              <a:rPr lang="tr-TR" smtClean="0"/>
              <a:t>denir.</a:t>
            </a:r>
          </a:p>
        </p:txBody>
      </p:sp>
    </p:spTree>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Pazarlama karmasının diğer unsurları</a:t>
            </a:r>
            <a:endParaRPr lang="tr-TR" dirty="0"/>
          </a:p>
        </p:txBody>
      </p:sp>
      <p:sp>
        <p:nvSpPr>
          <p:cNvPr id="211971" name="2 İçerik Yer Tutucusu"/>
          <p:cNvSpPr>
            <a:spLocks noGrp="1"/>
          </p:cNvSpPr>
          <p:nvPr>
            <p:ph idx="1"/>
          </p:nvPr>
        </p:nvSpPr>
        <p:spPr/>
        <p:txBody>
          <a:bodyPr/>
          <a:lstStyle/>
          <a:p>
            <a:r>
              <a:rPr lang="tr-TR" smtClean="0"/>
              <a:t>Mamul: Mamulün hayat seyrindeki dönemi, nihai kullanım yeri ve amacı fiyatı etkiler. </a:t>
            </a:r>
          </a:p>
          <a:p>
            <a:r>
              <a:rPr lang="tr-TR" smtClean="0"/>
              <a:t>Dağıtım kanalının tipi ve aracılar da fiyatlandırmayı etkiler. </a:t>
            </a:r>
          </a:p>
          <a:p>
            <a:r>
              <a:rPr lang="tr-TR" smtClean="0"/>
              <a:t>Tutundurma metodları ve kim tarafından ne kadar faaliyette bulunulduğu fiyatı etkiler. </a:t>
            </a:r>
          </a:p>
        </p:txBody>
      </p:sp>
    </p:spTree>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1 Başlık"/>
          <p:cNvSpPr>
            <a:spLocks noGrp="1"/>
          </p:cNvSpPr>
          <p:nvPr>
            <p:ph type="title"/>
          </p:nvPr>
        </p:nvSpPr>
        <p:spPr/>
        <p:txBody>
          <a:bodyPr/>
          <a:lstStyle/>
          <a:p>
            <a:pPr algn="ctr"/>
            <a:r>
              <a:rPr lang="tr-TR" smtClean="0"/>
              <a:t>Fiyatlandırma Yöntemleri</a:t>
            </a:r>
          </a:p>
        </p:txBody>
      </p:sp>
      <p:sp>
        <p:nvSpPr>
          <p:cNvPr id="212995" name="2 İçerik Yer Tutucusu"/>
          <p:cNvSpPr>
            <a:spLocks noGrp="1"/>
          </p:cNvSpPr>
          <p:nvPr>
            <p:ph idx="1"/>
          </p:nvPr>
        </p:nvSpPr>
        <p:spPr/>
        <p:txBody>
          <a:bodyPr/>
          <a:lstStyle/>
          <a:p>
            <a:r>
              <a:rPr lang="tr-TR" smtClean="0"/>
              <a:t>Maliyete yönelik fiyatlandırma</a:t>
            </a:r>
          </a:p>
          <a:p>
            <a:r>
              <a:rPr lang="tr-TR" smtClean="0"/>
              <a:t>Talebi (alıcıyı) temel alan fiyatlandırma</a:t>
            </a:r>
          </a:p>
          <a:p>
            <a:r>
              <a:rPr lang="tr-TR" smtClean="0"/>
              <a:t>Rekâbete yönelik fiyatlandırma</a:t>
            </a:r>
          </a:p>
        </p:txBody>
      </p:sp>
    </p:spTree>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1 Başlık"/>
          <p:cNvSpPr>
            <a:spLocks noGrp="1"/>
          </p:cNvSpPr>
          <p:nvPr>
            <p:ph type="title"/>
          </p:nvPr>
        </p:nvSpPr>
        <p:spPr/>
        <p:txBody>
          <a:bodyPr/>
          <a:lstStyle/>
          <a:p>
            <a:pPr algn="ctr"/>
            <a:r>
              <a:rPr lang="tr-TR" smtClean="0"/>
              <a:t>Maliyete yönelik fiyatlandırma</a:t>
            </a:r>
          </a:p>
        </p:txBody>
      </p:sp>
      <p:sp>
        <p:nvSpPr>
          <p:cNvPr id="214019" name="2 İçerik Yer Tutucusu"/>
          <p:cNvSpPr>
            <a:spLocks noGrp="1"/>
          </p:cNvSpPr>
          <p:nvPr>
            <p:ph idx="1"/>
          </p:nvPr>
        </p:nvSpPr>
        <p:spPr/>
        <p:txBody>
          <a:bodyPr/>
          <a:lstStyle/>
          <a:p>
            <a:r>
              <a:rPr lang="tr-TR" smtClean="0"/>
              <a:t>Maliyet artı (maliyet + kâr) usulü</a:t>
            </a:r>
          </a:p>
          <a:p>
            <a:r>
              <a:rPr lang="tr-TR" smtClean="0"/>
              <a:t>Hedef Fiyatlandırma usulü</a:t>
            </a:r>
          </a:p>
        </p:txBody>
      </p:sp>
    </p:spTree>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1 Başlık"/>
          <p:cNvSpPr>
            <a:spLocks noGrp="1"/>
          </p:cNvSpPr>
          <p:nvPr>
            <p:ph type="title"/>
          </p:nvPr>
        </p:nvSpPr>
        <p:spPr/>
        <p:txBody>
          <a:bodyPr>
            <a:normAutofit fontScale="90000"/>
          </a:bodyPr>
          <a:lstStyle/>
          <a:p>
            <a:pPr algn="ctr" fontAlgn="auto">
              <a:spcAft>
                <a:spcPts val="0"/>
              </a:spcAft>
              <a:defRPr/>
            </a:pPr>
            <a:r>
              <a:rPr lang="tr-TR" dirty="0" smtClean="0"/>
              <a:t>Maliyet artı (maliyet + kâr) usulü</a:t>
            </a:r>
          </a:p>
        </p:txBody>
      </p:sp>
      <p:sp>
        <p:nvSpPr>
          <p:cNvPr id="3" name="2 İçerik Yer Tutucusu"/>
          <p:cNvSpPr>
            <a:spLocks noGrp="1"/>
          </p:cNvSpPr>
          <p:nvPr>
            <p:ph idx="1"/>
          </p:nvPr>
        </p:nvSpPr>
        <p:spPr/>
        <p:txBody>
          <a:bodyPr rtlCol="0">
            <a:normAutofit fontScale="70000" lnSpcReduction="20000"/>
          </a:bodyPr>
          <a:lstStyle/>
          <a:p>
            <a:pPr marL="274320" indent="-274320" algn="just" fontAlgn="auto">
              <a:spcAft>
                <a:spcPts val="0"/>
              </a:spcAft>
              <a:buClr>
                <a:schemeClr val="accent3"/>
              </a:buClr>
              <a:buFont typeface="Arial" pitchFamily="34" charset="0"/>
              <a:buChar char="•"/>
              <a:defRPr/>
            </a:pPr>
            <a:r>
              <a:rPr lang="tr-TR" b="1" dirty="0" smtClean="0"/>
              <a:t>Değişken maliyet esasına göre fiyatlandırma: </a:t>
            </a:r>
            <a:r>
              <a:rPr lang="tr-TR" dirty="0" smtClean="0"/>
              <a:t>Genellikle toptancı ve perakendecilere tarafından uygulanan bir usul olup, satılacak malın alış maliyetinden bir biriminin payını bulup, buna belirli bir kâr yüzdesi eklemek suretiyle satış fiyatı belirlenir. Talebe ve satış miktarına göre kâr yüzdesi belirlenir.</a:t>
            </a:r>
            <a:endParaRPr lang="tr-TR" b="1" dirty="0" smtClean="0"/>
          </a:p>
          <a:p>
            <a:pPr marL="274320" indent="-274320" algn="just" fontAlgn="auto">
              <a:spcAft>
                <a:spcPts val="0"/>
              </a:spcAft>
              <a:buClr>
                <a:schemeClr val="accent3"/>
              </a:buClr>
              <a:buFont typeface="Arial" pitchFamily="34" charset="0"/>
              <a:buChar char="•"/>
              <a:defRPr/>
            </a:pPr>
            <a:r>
              <a:rPr lang="tr-TR" b="1" dirty="0" smtClean="0"/>
              <a:t>Tam maliyet esasına göre fiyatlandırma: </a:t>
            </a:r>
            <a:r>
              <a:rPr lang="tr-TR" dirty="0" smtClean="0"/>
              <a:t>Bu yöntem, daha çok üretici işletmelerde kullanılan usuldür. Bu yöntemde, toplam sabit maliyet belirli bir standart’a göre dağıtılır. Bir birime düşen sabit maliyetle, </a:t>
            </a:r>
            <a:r>
              <a:rPr lang="tr-TR" dirty="0" err="1" smtClean="0"/>
              <a:t>değiken</a:t>
            </a:r>
            <a:r>
              <a:rPr lang="tr-TR" dirty="0" smtClean="0"/>
              <a:t> maliyet toplamı olarak bulunan ortalama tam maliyete belirli bir yüzde kâr ekleyerek satış fiyatı belirlenir. </a:t>
            </a:r>
          </a:p>
          <a:p>
            <a:pPr marL="274320" indent="-274320" algn="just" fontAlgn="auto">
              <a:spcAft>
                <a:spcPts val="0"/>
              </a:spcAft>
              <a:buClr>
                <a:schemeClr val="accent3"/>
              </a:buClr>
              <a:buFont typeface="Arial" pitchFamily="34" charset="0"/>
              <a:buNone/>
              <a:defRPr/>
            </a:pPr>
            <a:endParaRPr lang="tr-TR" dirty="0" smtClean="0"/>
          </a:p>
          <a:p>
            <a:pPr marL="274320" indent="-274320" algn="just" fontAlgn="auto">
              <a:spcAft>
                <a:spcPts val="0"/>
              </a:spcAft>
              <a:buClr>
                <a:schemeClr val="accent3"/>
              </a:buClr>
              <a:buFont typeface="Arial" pitchFamily="34" charset="0"/>
              <a:buNone/>
              <a:defRPr/>
            </a:pPr>
            <a:r>
              <a:rPr lang="tr-TR" dirty="0" smtClean="0"/>
              <a:t>      </a:t>
            </a:r>
            <a:r>
              <a:rPr lang="tr-TR" b="1" dirty="0" smtClean="0"/>
              <a:t>Maliyet Artı usulünün Faydaları: </a:t>
            </a:r>
          </a:p>
          <a:p>
            <a:pPr marL="274320" indent="-274320" algn="just" fontAlgn="auto">
              <a:spcAft>
                <a:spcPts val="0"/>
              </a:spcAft>
              <a:buClr>
                <a:schemeClr val="accent3"/>
              </a:buClr>
              <a:buFont typeface="Arial" pitchFamily="34" charset="0"/>
              <a:buChar char="•"/>
              <a:defRPr/>
            </a:pPr>
            <a:r>
              <a:rPr lang="tr-TR" dirty="0" smtClean="0"/>
              <a:t>Maliyeti hesaplamak, talep tahmininden daha kolaydır.  Belirsizlik daha azdır.</a:t>
            </a:r>
          </a:p>
          <a:p>
            <a:pPr marL="274320" indent="-274320" algn="just" fontAlgn="auto">
              <a:spcAft>
                <a:spcPts val="0"/>
              </a:spcAft>
              <a:buClr>
                <a:schemeClr val="accent3"/>
              </a:buClr>
              <a:buFont typeface="Arial" pitchFamily="34" charset="0"/>
              <a:buChar char="•"/>
              <a:defRPr/>
            </a:pPr>
            <a:r>
              <a:rPr lang="tr-TR" dirty="0" smtClean="0"/>
              <a:t>Tüm endüstride kullanılması halinde maliyetler ve kâr marjları birbirine benzerse, fiyatlarda birbirine yakın olacak, böylece fiyat </a:t>
            </a:r>
            <a:r>
              <a:rPr lang="tr-TR" dirty="0" err="1" smtClean="0"/>
              <a:t>rekâbeti</a:t>
            </a:r>
            <a:r>
              <a:rPr lang="tr-TR" dirty="0" smtClean="0"/>
              <a:t> azalacaktır. </a:t>
            </a:r>
          </a:p>
          <a:p>
            <a:pPr marL="274320" indent="-274320" algn="just" fontAlgn="auto">
              <a:spcAft>
                <a:spcPts val="0"/>
              </a:spcAft>
              <a:buClr>
                <a:schemeClr val="accent3"/>
              </a:buClr>
              <a:buFont typeface="Arial" pitchFamily="34" charset="0"/>
              <a:buChar char="•"/>
              <a:defRPr/>
            </a:pPr>
            <a:r>
              <a:rPr lang="tr-TR" dirty="0" smtClean="0"/>
              <a:t>Bu yöntemde fiyatın daha adil olduğu kanısı yaygındır.</a:t>
            </a:r>
            <a:endParaRPr lang="tr-TR" dirty="0"/>
          </a:p>
        </p:txBody>
      </p:sp>
    </p:spTree>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1 Başlık"/>
          <p:cNvSpPr>
            <a:spLocks noGrp="1"/>
          </p:cNvSpPr>
          <p:nvPr>
            <p:ph type="title"/>
          </p:nvPr>
        </p:nvSpPr>
        <p:spPr/>
        <p:txBody>
          <a:bodyPr/>
          <a:lstStyle/>
          <a:p>
            <a:pPr algn="ctr"/>
            <a:r>
              <a:rPr lang="tr-TR" smtClean="0"/>
              <a:t>Hedef Fiyatlandırma usulü</a:t>
            </a:r>
          </a:p>
        </p:txBody>
      </p:sp>
      <p:sp>
        <p:nvSpPr>
          <p:cNvPr id="216067" name="2 İçerik Yer Tutucusu"/>
          <p:cNvSpPr>
            <a:spLocks noGrp="1"/>
          </p:cNvSpPr>
          <p:nvPr>
            <p:ph idx="1"/>
          </p:nvPr>
        </p:nvSpPr>
        <p:spPr/>
        <p:txBody>
          <a:bodyPr/>
          <a:lstStyle/>
          <a:p>
            <a:pPr marL="1588" indent="461963" algn="just">
              <a:buFont typeface="Arial" charset="0"/>
              <a:buNone/>
            </a:pPr>
            <a:r>
              <a:rPr lang="tr-TR" smtClean="0"/>
              <a:t>Büyük imalatçı işletmelerin geniş ölçüde kullandığı bu usulde, önceden tahmin edilen bir satış hacminde arzu edilen sabit bir kâr hedefini gerçekleştirecek fiyat saptanmaya çalışılır.</a:t>
            </a:r>
          </a:p>
        </p:txBody>
      </p:sp>
    </p:spTree>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Hedef Fiyatlandırma Usulü (ÖRNEK)</a:t>
            </a:r>
            <a:endParaRPr lang="tr-TR" dirty="0"/>
          </a:p>
        </p:txBody>
      </p:sp>
      <p:sp>
        <p:nvSpPr>
          <p:cNvPr id="3" name="2 İçerik Yer Tutucusu"/>
          <p:cNvSpPr>
            <a:spLocks noGrp="1"/>
          </p:cNvSpPr>
          <p:nvPr>
            <p:ph idx="1"/>
          </p:nvPr>
        </p:nvSpPr>
        <p:spPr>
          <a:xfrm>
            <a:off x="457200" y="1600200"/>
            <a:ext cx="8229600" cy="3124200"/>
          </a:xfrm>
        </p:spPr>
        <p:txBody>
          <a:bodyPr rtlCol="0">
            <a:normAutofit fontScale="92500" lnSpcReduction="20000"/>
          </a:bodyPr>
          <a:lstStyle/>
          <a:p>
            <a:pPr marL="1588" indent="461963" algn="just" fontAlgn="auto">
              <a:spcAft>
                <a:spcPts val="0"/>
              </a:spcAft>
              <a:buClr>
                <a:schemeClr val="accent3"/>
              </a:buClr>
              <a:buFont typeface="Arial" pitchFamily="34" charset="0"/>
              <a:buNone/>
              <a:defRPr/>
            </a:pPr>
            <a:r>
              <a:rPr lang="tr-TR" dirty="0" smtClean="0"/>
              <a:t>Tahmini satış miktarı (talep) = 5.000 birim.</a:t>
            </a:r>
          </a:p>
          <a:p>
            <a:pPr marL="1588" indent="461963" algn="just" fontAlgn="auto">
              <a:spcAft>
                <a:spcPts val="0"/>
              </a:spcAft>
              <a:buClr>
                <a:schemeClr val="accent3"/>
              </a:buClr>
              <a:buFont typeface="Arial" pitchFamily="34" charset="0"/>
              <a:buNone/>
              <a:defRPr/>
            </a:pPr>
            <a:r>
              <a:rPr lang="tr-TR" dirty="0" smtClean="0"/>
              <a:t>Toplam maliyetler = 40.000 TL</a:t>
            </a:r>
          </a:p>
          <a:p>
            <a:pPr marL="1588" indent="461963" algn="just" fontAlgn="auto">
              <a:spcAft>
                <a:spcPts val="0"/>
              </a:spcAft>
              <a:buClr>
                <a:schemeClr val="accent3"/>
              </a:buClr>
              <a:buFont typeface="Arial" pitchFamily="34" charset="0"/>
              <a:buNone/>
              <a:defRPr/>
            </a:pPr>
            <a:r>
              <a:rPr lang="tr-TR" dirty="0" smtClean="0"/>
              <a:t>Hedef kâr oranı =%25</a:t>
            </a:r>
          </a:p>
          <a:p>
            <a:pPr marL="1588" indent="461963" algn="just" fontAlgn="auto">
              <a:spcAft>
                <a:spcPts val="0"/>
              </a:spcAft>
              <a:buClr>
                <a:schemeClr val="accent3"/>
              </a:buClr>
              <a:buFont typeface="Arial" pitchFamily="34" charset="0"/>
              <a:buNone/>
              <a:defRPr/>
            </a:pPr>
            <a:r>
              <a:rPr lang="tr-TR" dirty="0" smtClean="0"/>
              <a:t>Olduğuna göre fiyat ne olmalıdır?</a:t>
            </a:r>
          </a:p>
          <a:p>
            <a:pPr marL="1588" indent="461963" algn="just" fontAlgn="auto">
              <a:spcAft>
                <a:spcPts val="0"/>
              </a:spcAft>
              <a:buClr>
                <a:schemeClr val="accent3"/>
              </a:buClr>
              <a:buFont typeface="Arial" pitchFamily="34" charset="0"/>
              <a:buNone/>
              <a:defRPr/>
            </a:pPr>
            <a:r>
              <a:rPr lang="tr-TR" dirty="0" smtClean="0"/>
              <a:t>Hedef kâr=Toplam maliyet x Hedef kâr oranı</a:t>
            </a:r>
          </a:p>
          <a:p>
            <a:pPr marL="1588" indent="461963" algn="just" fontAlgn="auto">
              <a:spcAft>
                <a:spcPts val="0"/>
              </a:spcAft>
              <a:buClr>
                <a:schemeClr val="accent3"/>
              </a:buClr>
              <a:buFont typeface="Arial" pitchFamily="34" charset="0"/>
              <a:buNone/>
              <a:defRPr/>
            </a:pPr>
            <a:r>
              <a:rPr lang="tr-TR" dirty="0" smtClean="0"/>
              <a:t>		   = 40.000 x %25 = 10.000 TL.</a:t>
            </a:r>
          </a:p>
          <a:p>
            <a:pPr marL="1588" indent="461963" algn="just" fontAlgn="auto">
              <a:spcAft>
                <a:spcPts val="0"/>
              </a:spcAft>
              <a:buClr>
                <a:schemeClr val="accent3"/>
              </a:buClr>
              <a:buFont typeface="Arial" pitchFamily="34" charset="0"/>
              <a:buNone/>
              <a:defRPr/>
            </a:pPr>
            <a:r>
              <a:rPr lang="tr-TR" dirty="0" smtClean="0"/>
              <a:t>Hasılat  = Toplam maliyet + hedef kâr</a:t>
            </a:r>
          </a:p>
          <a:p>
            <a:pPr marL="1588" indent="461963" algn="just" fontAlgn="auto">
              <a:spcAft>
                <a:spcPts val="0"/>
              </a:spcAft>
              <a:buClr>
                <a:schemeClr val="accent3"/>
              </a:buClr>
              <a:buFont typeface="Arial" pitchFamily="34" charset="0"/>
              <a:buNone/>
              <a:defRPr/>
            </a:pPr>
            <a:r>
              <a:rPr lang="tr-TR" dirty="0" smtClean="0"/>
              <a:t>	         = 40.000 + 10.000 = 50.000 TL</a:t>
            </a:r>
          </a:p>
          <a:p>
            <a:pPr marL="1588" indent="461963" algn="just" fontAlgn="auto">
              <a:spcAft>
                <a:spcPts val="0"/>
              </a:spcAft>
              <a:buClr>
                <a:schemeClr val="accent3"/>
              </a:buClr>
              <a:buFont typeface="Arial" pitchFamily="34" charset="0"/>
              <a:buNone/>
              <a:defRPr/>
            </a:pPr>
            <a:endParaRPr lang="tr-TR" dirty="0" smtClean="0"/>
          </a:p>
          <a:p>
            <a:pPr marL="1588" indent="461963" algn="just" fontAlgn="auto">
              <a:spcAft>
                <a:spcPts val="0"/>
              </a:spcAft>
              <a:buClr>
                <a:schemeClr val="accent3"/>
              </a:buClr>
              <a:buFont typeface="Arial" pitchFamily="34" charset="0"/>
              <a:buNone/>
              <a:defRPr/>
            </a:pPr>
            <a:endParaRPr lang="tr-TR" dirty="0"/>
          </a:p>
        </p:txBody>
      </p:sp>
      <p:sp>
        <p:nvSpPr>
          <p:cNvPr id="21709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1" hangingPunct="1"/>
            <a:endParaRPr lang="tr-TR">
              <a:latin typeface="Calibri" pitchFamily="34" charset="0"/>
            </a:endParaRPr>
          </a:p>
        </p:txBody>
      </p:sp>
      <p:pic>
        <p:nvPicPr>
          <p:cNvPr id="21709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971550" y="4941888"/>
            <a:ext cx="5068888" cy="790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1 Başlık"/>
          <p:cNvSpPr>
            <a:spLocks noGrp="1"/>
          </p:cNvSpPr>
          <p:nvPr>
            <p:ph type="title"/>
          </p:nvPr>
        </p:nvSpPr>
        <p:spPr>
          <a:xfrm>
            <a:off x="0" y="981075"/>
            <a:ext cx="9144000" cy="908050"/>
          </a:xfrm>
        </p:spPr>
        <p:txBody>
          <a:bodyPr/>
          <a:lstStyle/>
          <a:p>
            <a:pPr algn="ctr"/>
            <a:r>
              <a:rPr lang="tr-TR" smtClean="0"/>
              <a:t>Hedef Fiyatlandırma Usulü</a:t>
            </a:r>
          </a:p>
        </p:txBody>
      </p:sp>
      <p:pic>
        <p:nvPicPr>
          <p:cNvPr id="218115" name="Picture 2"/>
          <p:cNvPicPr>
            <a:picLocks noChangeAspect="1" noChangeArrowheads="1"/>
          </p:cNvPicPr>
          <p:nvPr/>
        </p:nvPicPr>
        <p:blipFill>
          <a:blip r:embed="rId2" cstate="print"/>
          <a:srcRect/>
          <a:stretch>
            <a:fillRect/>
          </a:stretch>
        </p:blipFill>
        <p:spPr bwMode="auto">
          <a:xfrm>
            <a:off x="971550" y="1989138"/>
            <a:ext cx="6911975" cy="4622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1 Başlık"/>
          <p:cNvSpPr>
            <a:spLocks noGrp="1"/>
          </p:cNvSpPr>
          <p:nvPr>
            <p:ph type="ctrTitle"/>
          </p:nvPr>
        </p:nvSpPr>
        <p:spPr/>
        <p:txBody>
          <a:bodyPr/>
          <a:lstStyle/>
          <a:p>
            <a:pPr fontAlgn="auto">
              <a:spcAft>
                <a:spcPts val="0"/>
              </a:spcAft>
              <a:defRPr/>
            </a:pPr>
            <a:r>
              <a:rPr lang="tr-TR" smtClean="0"/>
              <a:t>Pazar ve Tüketici Çeşitleri</a:t>
            </a:r>
          </a:p>
        </p:txBody>
      </p:sp>
      <p:sp>
        <p:nvSpPr>
          <p:cNvPr id="25603" name="2 Alt Başlık"/>
          <p:cNvSpPr>
            <a:spLocks noGrp="1"/>
          </p:cNvSpPr>
          <p:nvPr>
            <p:ph type="subTitle" idx="1"/>
          </p:nvPr>
        </p:nvSpPr>
        <p:spPr>
          <a:xfrm>
            <a:off x="533400" y="3228975"/>
            <a:ext cx="7854950" cy="1752600"/>
          </a:xfrm>
        </p:spPr>
        <p:txBody>
          <a:bodyPr/>
          <a:lstStyle/>
          <a:p>
            <a:pPr marR="0">
              <a:buFont typeface="Arial" charset="0"/>
              <a:buNone/>
            </a:pPr>
            <a:endParaRPr lang="tr-TR" smtClean="0"/>
          </a:p>
        </p:txBody>
      </p:sp>
    </p:spTree>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1 Başlık"/>
          <p:cNvSpPr>
            <a:spLocks noGrp="1"/>
          </p:cNvSpPr>
          <p:nvPr>
            <p:ph type="title"/>
          </p:nvPr>
        </p:nvSpPr>
        <p:spPr>
          <a:xfrm>
            <a:off x="457200" y="704850"/>
            <a:ext cx="8229600" cy="779463"/>
          </a:xfrm>
        </p:spPr>
        <p:txBody>
          <a:bodyPr>
            <a:normAutofit fontScale="90000"/>
          </a:bodyPr>
          <a:lstStyle/>
          <a:p>
            <a:pPr algn="ctr" fontAlgn="auto">
              <a:spcAft>
                <a:spcPts val="0"/>
              </a:spcAft>
              <a:defRPr/>
            </a:pPr>
            <a:r>
              <a:rPr lang="tr-TR" dirty="0" smtClean="0"/>
              <a:t>Hedef Fiyatlandırma Usulü</a:t>
            </a:r>
          </a:p>
        </p:txBody>
      </p:sp>
      <p:sp>
        <p:nvSpPr>
          <p:cNvPr id="3" name="2 İçerik Yer Tutucusu"/>
          <p:cNvSpPr>
            <a:spLocks noGrp="1"/>
          </p:cNvSpPr>
          <p:nvPr>
            <p:ph idx="1"/>
          </p:nvPr>
        </p:nvSpPr>
        <p:spPr>
          <a:xfrm>
            <a:off x="684213" y="1557338"/>
            <a:ext cx="8229600" cy="4464050"/>
          </a:xfrm>
        </p:spPr>
        <p:txBody>
          <a:bodyPr rtlCol="0">
            <a:normAutofit fontScale="85000" lnSpcReduction="20000"/>
          </a:bodyPr>
          <a:lstStyle/>
          <a:p>
            <a:pPr marL="274320" indent="-274320" fontAlgn="auto">
              <a:spcAft>
                <a:spcPts val="0"/>
              </a:spcAft>
              <a:buClr>
                <a:schemeClr val="accent3"/>
              </a:buClr>
              <a:buFont typeface="Arial" pitchFamily="34" charset="0"/>
              <a:buNone/>
              <a:defRPr/>
            </a:pPr>
            <a:r>
              <a:rPr lang="tr-TR" dirty="0" smtClean="0"/>
              <a:t>Q : Üretim ve satış miktarı</a:t>
            </a:r>
          </a:p>
          <a:p>
            <a:pPr marL="274320" indent="-274320" fontAlgn="auto">
              <a:spcAft>
                <a:spcPts val="0"/>
              </a:spcAft>
              <a:buClr>
                <a:schemeClr val="accent3"/>
              </a:buClr>
              <a:buFont typeface="Arial" pitchFamily="34" charset="0"/>
              <a:buNone/>
              <a:defRPr/>
            </a:pPr>
            <a:r>
              <a:rPr lang="tr-TR" dirty="0" smtClean="0"/>
              <a:t>SM: Sabit Maliyet</a:t>
            </a:r>
          </a:p>
          <a:p>
            <a:pPr marL="274320" indent="-274320" fontAlgn="auto">
              <a:spcAft>
                <a:spcPts val="0"/>
              </a:spcAft>
              <a:buClr>
                <a:schemeClr val="accent3"/>
              </a:buClr>
              <a:buFont typeface="Arial" pitchFamily="34" charset="0"/>
              <a:buNone/>
              <a:defRPr/>
            </a:pPr>
            <a:r>
              <a:rPr lang="tr-TR" dirty="0" smtClean="0"/>
              <a:t>DM: Birim Başına Değişken Maliyet</a:t>
            </a:r>
          </a:p>
          <a:p>
            <a:pPr marL="274320" indent="-274320" fontAlgn="auto">
              <a:spcAft>
                <a:spcPts val="0"/>
              </a:spcAft>
              <a:buClr>
                <a:schemeClr val="accent3"/>
              </a:buClr>
              <a:buFont typeface="Arial" pitchFamily="34" charset="0"/>
              <a:buNone/>
              <a:defRPr/>
            </a:pPr>
            <a:r>
              <a:rPr lang="tr-TR" dirty="0" smtClean="0"/>
              <a:t>F: Fiyat</a:t>
            </a:r>
          </a:p>
          <a:p>
            <a:pPr marL="274320" indent="-274320" fontAlgn="auto">
              <a:spcAft>
                <a:spcPts val="0"/>
              </a:spcAft>
              <a:buClr>
                <a:schemeClr val="accent3"/>
              </a:buClr>
              <a:buFont typeface="Arial" pitchFamily="34" charset="0"/>
              <a:buNone/>
              <a:defRPr/>
            </a:pPr>
            <a:r>
              <a:rPr lang="tr-TR" dirty="0" smtClean="0"/>
              <a:t>Başa Baş Noktası:</a:t>
            </a:r>
          </a:p>
          <a:p>
            <a:pPr marL="274320" indent="-274320" fontAlgn="auto">
              <a:spcAft>
                <a:spcPts val="0"/>
              </a:spcAft>
              <a:buClr>
                <a:schemeClr val="accent3"/>
              </a:buClr>
              <a:buFont typeface="Arial" pitchFamily="34" charset="0"/>
              <a:buNone/>
              <a:defRPr/>
            </a:pPr>
            <a:endParaRPr lang="tr-TR" dirty="0" smtClean="0"/>
          </a:p>
          <a:p>
            <a:pPr marL="274320" indent="-274320" fontAlgn="auto">
              <a:spcAft>
                <a:spcPts val="0"/>
              </a:spcAft>
              <a:buClr>
                <a:schemeClr val="accent3"/>
              </a:buClr>
              <a:buFont typeface="Arial" pitchFamily="34" charset="0"/>
              <a:buNone/>
              <a:defRPr/>
            </a:pPr>
            <a:r>
              <a:rPr lang="tr-TR" dirty="0" smtClean="0"/>
              <a:t>Hedef Kârı Sağlayan Üretim ve Satış Miktarı: </a:t>
            </a:r>
          </a:p>
          <a:p>
            <a:pPr marL="274320" indent="-274320" fontAlgn="auto">
              <a:spcAft>
                <a:spcPts val="0"/>
              </a:spcAft>
              <a:buClr>
                <a:schemeClr val="accent3"/>
              </a:buClr>
              <a:buFont typeface="Arial" pitchFamily="34" charset="0"/>
              <a:buNone/>
              <a:defRPr/>
            </a:pPr>
            <a:endParaRPr lang="tr-TR" dirty="0" smtClean="0"/>
          </a:p>
          <a:p>
            <a:pPr marL="274320" indent="-274320" fontAlgn="auto">
              <a:spcAft>
                <a:spcPts val="0"/>
              </a:spcAft>
              <a:buClr>
                <a:schemeClr val="accent3"/>
              </a:buClr>
              <a:buFont typeface="Arial" pitchFamily="34" charset="0"/>
              <a:buNone/>
              <a:defRPr/>
            </a:pPr>
            <a:endParaRPr lang="tr-TR" dirty="0" smtClean="0"/>
          </a:p>
          <a:p>
            <a:pPr marL="274320" indent="-274320" fontAlgn="auto">
              <a:spcAft>
                <a:spcPts val="0"/>
              </a:spcAft>
              <a:buClr>
                <a:schemeClr val="accent3"/>
              </a:buClr>
              <a:buFont typeface="Arial" pitchFamily="34" charset="0"/>
              <a:buNone/>
              <a:defRPr/>
            </a:pPr>
            <a:endParaRPr lang="tr-TR" dirty="0" smtClean="0"/>
          </a:p>
          <a:p>
            <a:pPr marL="274320" indent="-274320" fontAlgn="auto">
              <a:spcAft>
                <a:spcPts val="0"/>
              </a:spcAft>
              <a:buClr>
                <a:schemeClr val="accent3"/>
              </a:buClr>
              <a:buFont typeface="Arial" pitchFamily="34" charset="0"/>
              <a:buNone/>
              <a:defRPr/>
            </a:pPr>
            <a:r>
              <a:rPr lang="tr-TR" dirty="0" smtClean="0"/>
              <a:t>Fiyat : </a:t>
            </a:r>
          </a:p>
          <a:p>
            <a:pPr marL="274320" indent="-274320" fontAlgn="auto">
              <a:spcAft>
                <a:spcPts val="0"/>
              </a:spcAft>
              <a:buClr>
                <a:schemeClr val="accent3"/>
              </a:buClr>
              <a:buFont typeface="Arial" pitchFamily="34" charset="0"/>
              <a:buNone/>
              <a:defRPr/>
            </a:pPr>
            <a:endParaRPr lang="tr-TR" dirty="0" smtClean="0"/>
          </a:p>
          <a:p>
            <a:pPr marL="274320" indent="-274320" fontAlgn="auto">
              <a:spcAft>
                <a:spcPts val="0"/>
              </a:spcAft>
              <a:buClr>
                <a:schemeClr val="accent3"/>
              </a:buClr>
              <a:buFont typeface="Arial" pitchFamily="34" charset="0"/>
              <a:buNone/>
              <a:defRPr/>
            </a:pPr>
            <a:r>
              <a:rPr lang="tr-TR" dirty="0" smtClean="0"/>
              <a:t> </a:t>
            </a:r>
          </a:p>
          <a:p>
            <a:pPr marL="274320" indent="-274320" fontAlgn="auto">
              <a:spcAft>
                <a:spcPts val="0"/>
              </a:spcAft>
              <a:buClr>
                <a:schemeClr val="accent3"/>
              </a:buClr>
              <a:buFont typeface="Arial" pitchFamily="34" charset="0"/>
              <a:buNone/>
              <a:defRPr/>
            </a:pPr>
            <a:endParaRPr lang="tr-TR" dirty="0" smtClean="0"/>
          </a:p>
        </p:txBody>
      </p:sp>
      <p:sp>
        <p:nvSpPr>
          <p:cNvPr id="219140"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eaLnBrk="1" hangingPunct="1"/>
            <a:endParaRPr lang="tr-TR">
              <a:latin typeface="Calibri" pitchFamily="34" charset="0"/>
            </a:endParaRPr>
          </a:p>
        </p:txBody>
      </p:sp>
      <p:pic>
        <p:nvPicPr>
          <p:cNvPr id="21914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843213" y="2708275"/>
            <a:ext cx="1600200" cy="720725"/>
          </a:xfrm>
          <a:prstGeom prst="rect">
            <a:avLst/>
          </a:prstGeom>
          <a:noFill/>
          <a:ln w="9525">
            <a:noFill/>
            <a:miter lim="800000"/>
            <a:headEnd/>
            <a:tailEnd/>
          </a:ln>
        </p:spPr>
      </p:pic>
      <p:sp>
        <p:nvSpPr>
          <p:cNvPr id="219142" name="Rectangle 3"/>
          <p:cNvSpPr>
            <a:spLocks noChangeArrowheads="1"/>
          </p:cNvSpPr>
          <p:nvPr/>
        </p:nvSpPr>
        <p:spPr bwMode="auto">
          <a:xfrm>
            <a:off x="0" y="885825"/>
            <a:ext cx="9144000" cy="0"/>
          </a:xfrm>
          <a:prstGeom prst="rect">
            <a:avLst/>
          </a:prstGeom>
          <a:noFill/>
          <a:ln w="9525">
            <a:noFill/>
            <a:miter lim="800000"/>
            <a:headEnd/>
            <a:tailEnd/>
          </a:ln>
        </p:spPr>
        <p:txBody>
          <a:bodyPr wrap="none" anchor="ctr">
            <a:spAutoFit/>
          </a:bodyPr>
          <a:lstStyle/>
          <a:p>
            <a:pPr eaLnBrk="1" hangingPunct="1"/>
            <a:r>
              <a:rPr lang="tr-TR">
                <a:latin typeface="Calibri" pitchFamily="34" charset="0"/>
                <a:cs typeface="Times New Roman" pitchFamily="18" charset="0"/>
              </a:rPr>
              <a:t> </a:t>
            </a:r>
            <a:endParaRPr lang="tr-TR">
              <a:cs typeface="Arial" charset="0"/>
            </a:endParaRPr>
          </a:p>
        </p:txBody>
      </p:sp>
      <p:sp>
        <p:nvSpPr>
          <p:cNvPr id="219143" name="Rectangle 5"/>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eaLnBrk="1" hangingPunct="1"/>
            <a:endParaRPr lang="tr-TR">
              <a:latin typeface="Calibri" pitchFamily="34" charset="0"/>
            </a:endParaRPr>
          </a:p>
        </p:txBody>
      </p:sp>
      <p:pic>
        <p:nvPicPr>
          <p:cNvPr id="219144"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55650" y="3933825"/>
            <a:ext cx="1989138" cy="790575"/>
          </a:xfrm>
          <a:prstGeom prst="rect">
            <a:avLst/>
          </a:prstGeom>
          <a:noFill/>
          <a:ln w="9525">
            <a:noFill/>
            <a:miter lim="800000"/>
            <a:headEnd/>
            <a:tailEnd/>
          </a:ln>
        </p:spPr>
      </p:pic>
      <p:sp>
        <p:nvSpPr>
          <p:cNvPr id="219145" name="Rectangle 6"/>
          <p:cNvSpPr>
            <a:spLocks noChangeArrowheads="1"/>
          </p:cNvSpPr>
          <p:nvPr/>
        </p:nvSpPr>
        <p:spPr bwMode="auto">
          <a:xfrm>
            <a:off x="0" y="885825"/>
            <a:ext cx="9144000" cy="0"/>
          </a:xfrm>
          <a:prstGeom prst="rect">
            <a:avLst/>
          </a:prstGeom>
          <a:noFill/>
          <a:ln w="9525">
            <a:noFill/>
            <a:miter lim="800000"/>
            <a:headEnd/>
            <a:tailEnd/>
          </a:ln>
        </p:spPr>
        <p:txBody>
          <a:bodyPr wrap="none" anchor="ctr">
            <a:spAutoFit/>
          </a:bodyPr>
          <a:lstStyle/>
          <a:p>
            <a:pPr eaLnBrk="1" hangingPunct="1"/>
            <a:r>
              <a:rPr lang="tr-TR">
                <a:latin typeface="Calibri" pitchFamily="34" charset="0"/>
                <a:cs typeface="Times New Roman" pitchFamily="18" charset="0"/>
              </a:rPr>
              <a:t> </a:t>
            </a:r>
            <a:endParaRPr lang="tr-TR">
              <a:cs typeface="Arial" charset="0"/>
            </a:endParaRPr>
          </a:p>
        </p:txBody>
      </p:sp>
      <p:sp>
        <p:nvSpPr>
          <p:cNvPr id="219146" name="Rectangle 8"/>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eaLnBrk="1" hangingPunct="1"/>
            <a:endParaRPr lang="tr-TR">
              <a:latin typeface="Calibri" pitchFamily="34" charset="0"/>
            </a:endParaRPr>
          </a:p>
        </p:txBody>
      </p:sp>
      <p:pic>
        <p:nvPicPr>
          <p:cNvPr id="219147"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827088" y="5373688"/>
            <a:ext cx="3179762" cy="935037"/>
          </a:xfrm>
          <a:prstGeom prst="rect">
            <a:avLst/>
          </a:prstGeom>
          <a:noFill/>
          <a:ln w="9525">
            <a:noFill/>
            <a:miter lim="800000"/>
            <a:headEnd/>
            <a:tailEnd/>
          </a:ln>
        </p:spPr>
      </p:pic>
      <p:sp>
        <p:nvSpPr>
          <p:cNvPr id="219148" name="Rectangle 9"/>
          <p:cNvSpPr>
            <a:spLocks noChangeArrowheads="1"/>
          </p:cNvSpPr>
          <p:nvPr/>
        </p:nvSpPr>
        <p:spPr bwMode="auto">
          <a:xfrm>
            <a:off x="0" y="914400"/>
            <a:ext cx="9144000" cy="0"/>
          </a:xfrm>
          <a:prstGeom prst="rect">
            <a:avLst/>
          </a:prstGeom>
          <a:noFill/>
          <a:ln w="9525">
            <a:noFill/>
            <a:miter lim="800000"/>
            <a:headEnd/>
            <a:tailEnd/>
          </a:ln>
        </p:spPr>
        <p:txBody>
          <a:bodyPr wrap="none" anchor="ctr">
            <a:spAutoFit/>
          </a:bodyPr>
          <a:lstStyle/>
          <a:p>
            <a:pPr eaLnBrk="1" hangingPunct="1"/>
            <a:r>
              <a:rPr lang="tr-TR">
                <a:latin typeface="Calibri" pitchFamily="34" charset="0"/>
                <a:cs typeface="Times New Roman" pitchFamily="18" charset="0"/>
              </a:rPr>
              <a:t> </a:t>
            </a:r>
            <a:endParaRPr lang="tr-TR">
              <a:cs typeface="Arial" charset="0"/>
            </a:endParaRPr>
          </a:p>
        </p:txBody>
      </p:sp>
    </p:spTree>
  </p:cSld>
  <p:clrMapOvr>
    <a:masterClrMapping/>
  </p:clrMapOvr>
  <p:timing>
    <p:tnLst>
      <p:par>
        <p:cTn id="1" dur="indefinite" restart="never" nodeType="tmRoot"/>
      </p:par>
    </p:tn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Talebi (alıcıyı) temel alan fiyatlandırma</a:t>
            </a:r>
            <a:endParaRPr lang="tr-TR" dirty="0"/>
          </a:p>
        </p:txBody>
      </p:sp>
      <p:sp>
        <p:nvSpPr>
          <p:cNvPr id="3" name="2 İçerik Yer Tutucusu"/>
          <p:cNvSpPr>
            <a:spLocks noGrp="1"/>
          </p:cNvSpPr>
          <p:nvPr>
            <p:ph idx="1"/>
          </p:nvPr>
        </p:nvSpPr>
        <p:spPr/>
        <p:txBody>
          <a:bodyPr rtlCol="0">
            <a:normAutofit lnSpcReduction="10000"/>
          </a:bodyPr>
          <a:lstStyle/>
          <a:p>
            <a:pPr marL="1588" indent="557213" algn="just" fontAlgn="auto">
              <a:spcAft>
                <a:spcPts val="0"/>
              </a:spcAft>
              <a:buClr>
                <a:schemeClr val="accent3"/>
              </a:buClr>
              <a:buFont typeface="Arial" pitchFamily="34" charset="0"/>
              <a:buNone/>
              <a:defRPr/>
            </a:pPr>
            <a:r>
              <a:rPr lang="tr-TR" dirty="0" smtClean="0"/>
              <a:t>Bu yöntemin temeli, tüketiciye sunulan malın pazardaki değerini – tüketicinin ona ne değer biçtiğini – isabetli bir şekilde tahmin etmeye dayanır. Bu şekilde alıcının mal değeri hakkındaki düşüncesine uygun fiyat belirlenmiş olur. </a:t>
            </a:r>
          </a:p>
          <a:p>
            <a:pPr marL="1588" indent="557213" algn="just" fontAlgn="auto">
              <a:spcAft>
                <a:spcPts val="0"/>
              </a:spcAft>
              <a:buClr>
                <a:schemeClr val="accent3"/>
              </a:buClr>
              <a:buFont typeface="Arial" pitchFamily="34" charset="0"/>
              <a:buNone/>
              <a:defRPr/>
            </a:pPr>
            <a:r>
              <a:rPr lang="tr-TR" dirty="0" smtClean="0"/>
              <a:t>Talebe yönelik fiyatlandırma, maliyete yönelik fiyatlandırma ile karşılaştırıldığında; işletmeyi sağlayacağı kârlılık açısından daha üstün konuma getirir; ancak bu ifade, alıcıların mamulün değerini, maliyetinin epeyce üstünde bir değer olarak gördükleri varsayımı altında doğrudur.  </a:t>
            </a:r>
            <a:endParaRPr lang="tr-TR" dirty="0"/>
          </a:p>
        </p:txBody>
      </p:sp>
    </p:spTree>
  </p:cSld>
  <p:clrMapOvr>
    <a:masterClrMapping/>
  </p:clrMapOvr>
  <p:timing>
    <p:tnLst>
      <p:par>
        <p:cTn id="1" dur="indefinite" restart="never" nodeType="tmRoot"/>
      </p:par>
    </p:tn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1 Başlık"/>
          <p:cNvSpPr>
            <a:spLocks noGrp="1"/>
          </p:cNvSpPr>
          <p:nvPr>
            <p:ph type="title"/>
          </p:nvPr>
        </p:nvSpPr>
        <p:spPr/>
        <p:txBody>
          <a:bodyPr/>
          <a:lstStyle/>
          <a:p>
            <a:pPr algn="ctr"/>
            <a:r>
              <a:rPr lang="tr-TR" smtClean="0"/>
              <a:t>Rekâbete yönelik fiyatlandırma</a:t>
            </a:r>
          </a:p>
        </p:txBody>
      </p:sp>
      <p:sp>
        <p:nvSpPr>
          <p:cNvPr id="221187" name="2 İçerik Yer Tutucusu"/>
          <p:cNvSpPr>
            <a:spLocks noGrp="1"/>
          </p:cNvSpPr>
          <p:nvPr>
            <p:ph idx="1"/>
          </p:nvPr>
        </p:nvSpPr>
        <p:spPr/>
        <p:txBody>
          <a:bodyPr/>
          <a:lstStyle/>
          <a:p>
            <a:pPr marL="1588" indent="557213" algn="just"/>
            <a:r>
              <a:rPr lang="tr-TR" smtClean="0"/>
              <a:t>Cari Fiyatı Esas Alma Usulü</a:t>
            </a:r>
          </a:p>
          <a:p>
            <a:pPr marL="1588" indent="557213" algn="just"/>
            <a:r>
              <a:rPr lang="tr-TR" smtClean="0"/>
              <a:t>Kapalı Zarf (Eksiltme veya İhale) Usulü</a:t>
            </a:r>
          </a:p>
        </p:txBody>
      </p:sp>
    </p:spTree>
  </p:cSld>
  <p:clrMapOvr>
    <a:masterClrMapping/>
  </p:clrMapOvr>
  <p:timing>
    <p:tnLst>
      <p:par>
        <p:cTn id="1" dur="indefinite" restart="never" nodeType="tmRoot"/>
      </p:par>
    </p:tn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1 Başlık"/>
          <p:cNvSpPr>
            <a:spLocks noGrp="1"/>
          </p:cNvSpPr>
          <p:nvPr>
            <p:ph type="title"/>
          </p:nvPr>
        </p:nvSpPr>
        <p:spPr/>
        <p:txBody>
          <a:bodyPr/>
          <a:lstStyle/>
          <a:p>
            <a:pPr algn="ctr"/>
            <a:r>
              <a:rPr lang="tr-TR" smtClean="0"/>
              <a:t>Cari Fiyatı Esas Alma Usulü</a:t>
            </a:r>
          </a:p>
        </p:txBody>
      </p:sp>
      <p:sp>
        <p:nvSpPr>
          <p:cNvPr id="222211" name="2 İçerik Yer Tutucusu"/>
          <p:cNvSpPr>
            <a:spLocks noGrp="1"/>
          </p:cNvSpPr>
          <p:nvPr>
            <p:ph idx="1"/>
          </p:nvPr>
        </p:nvSpPr>
        <p:spPr/>
        <p:txBody>
          <a:bodyPr/>
          <a:lstStyle/>
          <a:p>
            <a:pPr marL="1588" indent="461963" algn="just">
              <a:buFont typeface="Arial" charset="0"/>
              <a:buNone/>
            </a:pPr>
            <a:r>
              <a:rPr lang="tr-TR" smtClean="0"/>
              <a:t>Bu usul, rekâbete yönelik fiyatlandırmanın en yaygın olarak uygulanan şeklidir. </a:t>
            </a:r>
          </a:p>
          <a:p>
            <a:pPr marL="1588" indent="461963" algn="just">
              <a:buFont typeface="Arial" charset="0"/>
              <a:buNone/>
            </a:pPr>
            <a:r>
              <a:rPr lang="tr-TR" smtClean="0"/>
              <a:t>Yaygın Olmasının Nedenleri:</a:t>
            </a:r>
          </a:p>
          <a:p>
            <a:pPr marL="1588" indent="461963" algn="just"/>
            <a:r>
              <a:rPr lang="tr-TR" smtClean="0"/>
              <a:t>Çok kolay bir usul olması</a:t>
            </a:r>
          </a:p>
          <a:p>
            <a:pPr marL="1588" indent="461963" algn="just"/>
            <a:r>
              <a:rPr lang="tr-TR" smtClean="0"/>
              <a:t>Bu fiyatın endüstrinin sağduyusunu belirten, normal kazanç sağlayan fiyat olduğu düşüncesi</a:t>
            </a:r>
          </a:p>
          <a:p>
            <a:pPr marL="1588" indent="461963" algn="just"/>
            <a:r>
              <a:rPr lang="tr-TR" smtClean="0"/>
              <a:t>Rekabeti körükleyici olmaması</a:t>
            </a:r>
          </a:p>
        </p:txBody>
      </p:sp>
    </p:spTree>
  </p:cSld>
  <p:clrMapOvr>
    <a:masterClrMapping/>
  </p:clrMapOvr>
  <p:timing>
    <p:tnLst>
      <p:par>
        <p:cTn id="1" dur="indefinite" restart="never" nodeType="tmRoot"/>
      </p:par>
    </p:tn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1 Başlık"/>
          <p:cNvSpPr>
            <a:spLocks noGrp="1"/>
          </p:cNvSpPr>
          <p:nvPr>
            <p:ph type="title"/>
          </p:nvPr>
        </p:nvSpPr>
        <p:spPr/>
        <p:txBody>
          <a:bodyPr/>
          <a:lstStyle/>
          <a:p>
            <a:pPr algn="ctr"/>
            <a:r>
              <a:rPr lang="tr-TR" smtClean="0"/>
              <a:t>Cari Fiyatı Esas Alma Usulü</a:t>
            </a:r>
          </a:p>
        </p:txBody>
      </p:sp>
      <p:sp>
        <p:nvSpPr>
          <p:cNvPr id="223235" name="2 İçerik Yer Tutucusu"/>
          <p:cNvSpPr>
            <a:spLocks noGrp="1"/>
          </p:cNvSpPr>
          <p:nvPr>
            <p:ph idx="1"/>
          </p:nvPr>
        </p:nvSpPr>
        <p:spPr/>
        <p:txBody>
          <a:bodyPr/>
          <a:lstStyle/>
          <a:p>
            <a:pPr marL="1588" indent="557213" algn="just">
              <a:buFont typeface="Arial" charset="0"/>
              <a:buNone/>
            </a:pPr>
            <a:r>
              <a:rPr lang="tr-TR" smtClean="0"/>
              <a:t>Bu usul, en fazla homojen mamul piyasalarında görülür. Çünkü, böyle rekabetçi bir pazarda homojen mal satan firma, kendi fiyatını belirleme konusunda çok az seçim imkânına sahiptir. </a:t>
            </a:r>
          </a:p>
          <a:p>
            <a:pPr marL="1588" indent="557213" algn="just">
              <a:buFont typeface="Arial" charset="0"/>
              <a:buNone/>
            </a:pPr>
            <a:r>
              <a:rPr lang="tr-TR" smtClean="0"/>
              <a:t>Homojen mamul yerine, mamul farklılaştırmanın hakim olduğu pazarlarda işletme fiyat kararlarında daha geniş bir hareket serbestisine sahip olur. İşletme, rakiplerine göre daha yüksek; ortalama veya daha düşük fiyat düzeylerinden birini seçer. </a:t>
            </a:r>
          </a:p>
        </p:txBody>
      </p:sp>
    </p:spTree>
  </p:cSld>
  <p:clrMapOvr>
    <a:masterClrMapping/>
  </p:clrMapOvr>
  <p:timing>
    <p:tnLst>
      <p:par>
        <p:cTn id="1" dur="indefinite" restart="never" nodeType="tmRoot"/>
      </p:par>
    </p:tn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Kapalı Zarf (Eksiltme ve İhale) Usulü</a:t>
            </a:r>
            <a:endParaRPr lang="tr-TR" dirty="0"/>
          </a:p>
        </p:txBody>
      </p:sp>
      <p:sp>
        <p:nvSpPr>
          <p:cNvPr id="224259" name="2 İçerik Yer Tutucusu"/>
          <p:cNvSpPr>
            <a:spLocks noGrp="1"/>
          </p:cNvSpPr>
          <p:nvPr>
            <p:ph idx="1"/>
          </p:nvPr>
        </p:nvSpPr>
        <p:spPr/>
        <p:txBody>
          <a:bodyPr/>
          <a:lstStyle/>
          <a:p>
            <a:pPr marL="1588" indent="639763" algn="just">
              <a:buFont typeface="Arial" charset="0"/>
              <a:buNone/>
            </a:pPr>
            <a:r>
              <a:rPr lang="tr-TR" smtClean="0"/>
              <a:t>Kapalı zarf usulü, büyük sözleşmelerle alınan taahhüt işlerinde, özellikle devlet ihalelerinde kullanılır. Türkiye’de devlet alımlarında bu usul yasa gereği zorunludur, ama büyük özel işletmelerde de alımlarda giderek artan ölçüde bu yola başvurulmaktadır.  Bu usulde, çeşitli mal ve hizmet sunan firmalar, rakiplerin fiyat tekliflerini tahmin etmeye ve öğrenmeye çalışarak onlardan biraz daha düşük fiyat teklifi yapma yarışına girerler. </a:t>
            </a:r>
          </a:p>
          <a:p>
            <a:pPr marL="1588" indent="639763" algn="just">
              <a:buFont typeface="Arial" charset="0"/>
              <a:buNone/>
            </a:pPr>
            <a:endParaRPr lang="tr-TR" smtClean="0"/>
          </a:p>
        </p:txBody>
      </p:sp>
    </p:spTree>
  </p:cSld>
  <p:clrMapOvr>
    <a:masterClrMapping/>
  </p:clrMapOvr>
  <p:timing>
    <p:tnLst>
      <p:par>
        <p:cTn id="1" dur="indefinite" restart="never" nodeType="tmRoot"/>
      </p:par>
    </p:tn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Nihai Fiyatın Belirlenmesine Yönelik Taktikler</a:t>
            </a:r>
            <a:endParaRPr lang="tr-TR" dirty="0"/>
          </a:p>
        </p:txBody>
      </p:sp>
      <p:sp>
        <p:nvSpPr>
          <p:cNvPr id="225283" name="2 İçerik Yer Tutucusu"/>
          <p:cNvSpPr>
            <a:spLocks noGrp="1"/>
          </p:cNvSpPr>
          <p:nvPr>
            <p:ph idx="1"/>
          </p:nvPr>
        </p:nvSpPr>
        <p:spPr/>
        <p:txBody>
          <a:bodyPr/>
          <a:lstStyle/>
          <a:p>
            <a:r>
              <a:rPr lang="tr-TR" smtClean="0"/>
              <a:t>Psikolojik Fiyatlandırma Taktikleri</a:t>
            </a:r>
          </a:p>
          <a:p>
            <a:r>
              <a:rPr lang="tr-TR" smtClean="0"/>
              <a:t>Tutundurucu Fiyatlandırma Taktikleri</a:t>
            </a:r>
          </a:p>
          <a:p>
            <a:r>
              <a:rPr lang="tr-TR" smtClean="0"/>
              <a:t>Farklılaştırılmış Fiyatlandırma Taktikleri</a:t>
            </a:r>
            <a:endParaRPr lang="tr-TR" smtClean="0">
              <a:latin typeface="Arial" charset="0"/>
            </a:endParaRPr>
          </a:p>
          <a:p>
            <a:r>
              <a:rPr lang="tr-TR" smtClean="0"/>
              <a:t>İskontolu Fiyatlar ve Diğer Farklılaştırma Taktikleri</a:t>
            </a:r>
          </a:p>
          <a:p>
            <a:endParaRPr lang="tr-TR" smtClean="0">
              <a:latin typeface="Arial" charset="0"/>
            </a:endParaRPr>
          </a:p>
          <a:p>
            <a:endParaRPr lang="tr-TR" smtClean="0"/>
          </a:p>
        </p:txBody>
      </p:sp>
    </p:spTree>
  </p:cSld>
  <p:clrMapOvr>
    <a:masterClrMapping/>
  </p:clrMapOvr>
  <p:timing>
    <p:tnLst>
      <p:par>
        <p:cTn id="1" dur="indefinite" restart="never" nodeType="tmRoot"/>
      </p:par>
    </p:tn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704850"/>
            <a:ext cx="8229600" cy="779463"/>
          </a:xfrm>
        </p:spPr>
        <p:txBody>
          <a:bodyPr>
            <a:normAutofit fontScale="90000"/>
          </a:bodyPr>
          <a:lstStyle/>
          <a:p>
            <a:pPr algn="ctr" fontAlgn="auto">
              <a:spcAft>
                <a:spcPts val="0"/>
              </a:spcAft>
              <a:defRPr/>
            </a:pPr>
            <a:r>
              <a:rPr lang="tr-TR" dirty="0" smtClean="0"/>
              <a:t>Psikolojik Fiyatlandırma Taktikleri</a:t>
            </a:r>
          </a:p>
        </p:txBody>
      </p:sp>
      <p:sp>
        <p:nvSpPr>
          <p:cNvPr id="35843" name="Rectangle 3"/>
          <p:cNvSpPr>
            <a:spLocks noGrp="1"/>
          </p:cNvSpPr>
          <p:nvPr>
            <p:ph idx="1"/>
          </p:nvPr>
        </p:nvSpPr>
        <p:spPr>
          <a:xfrm>
            <a:off x="250825" y="1600200"/>
            <a:ext cx="8569325" cy="4924425"/>
          </a:xfrm>
        </p:spPr>
        <p:txBody>
          <a:bodyPr>
            <a:normAutofit lnSpcReduction="10000"/>
          </a:bodyPr>
          <a:lstStyle/>
          <a:p>
            <a:pPr marL="274320" indent="-274320" fontAlgn="auto">
              <a:spcAft>
                <a:spcPts val="0"/>
              </a:spcAft>
              <a:buClr>
                <a:schemeClr val="accent3"/>
              </a:buClr>
              <a:buFont typeface="Wingdings 2"/>
              <a:buChar char=""/>
              <a:defRPr/>
            </a:pPr>
            <a:r>
              <a:rPr lang="tr-TR" sz="2400" b="1" dirty="0" err="1" smtClean="0"/>
              <a:t>Küsüratlı</a:t>
            </a:r>
            <a:r>
              <a:rPr lang="tr-TR" sz="2400" b="1" dirty="0" smtClean="0"/>
              <a:t> Fiyatlandırma (49.999 TL): </a:t>
            </a:r>
            <a:r>
              <a:rPr lang="tr-TR" sz="2400" dirty="0" smtClean="0"/>
              <a:t>Mamulün esas fiyatı önceki usullerden biri ile belirlenmekle beraber saptanan bu fiyata en yakın </a:t>
            </a:r>
            <a:r>
              <a:rPr lang="tr-TR" sz="2400" dirty="0" err="1" smtClean="0"/>
              <a:t>küsüratlı</a:t>
            </a:r>
            <a:r>
              <a:rPr lang="tr-TR" sz="2400" dirty="0" smtClean="0"/>
              <a:t> sayı fiyat olarak benimsenir. </a:t>
            </a:r>
          </a:p>
          <a:p>
            <a:pPr marL="274320" indent="-274320" fontAlgn="auto">
              <a:spcAft>
                <a:spcPts val="0"/>
              </a:spcAft>
              <a:buClr>
                <a:schemeClr val="accent3"/>
              </a:buClr>
              <a:buFont typeface="Wingdings 2"/>
              <a:buChar char=""/>
              <a:defRPr/>
            </a:pPr>
            <a:r>
              <a:rPr lang="tr-TR" sz="2400" b="1" dirty="0" smtClean="0"/>
              <a:t>Sabit (Değişmez) Fiyatla Fiyatlandırma: </a:t>
            </a:r>
            <a:r>
              <a:rPr lang="tr-TR" sz="2400" dirty="0" smtClean="0"/>
              <a:t>Bu yöntemde, işletme yöneticileri tek fiyat uygulamaya ve bu fiyatı uzunca süre sabit tutmaya çalışırlar. </a:t>
            </a:r>
            <a:endParaRPr lang="tr-TR" sz="2400" b="1" dirty="0" smtClean="0"/>
          </a:p>
          <a:p>
            <a:pPr marL="274320" indent="-274320" fontAlgn="auto">
              <a:spcAft>
                <a:spcPts val="0"/>
              </a:spcAft>
              <a:buClr>
                <a:schemeClr val="accent3"/>
              </a:buClr>
              <a:buFont typeface="Wingdings 2"/>
              <a:buChar char=""/>
              <a:defRPr/>
            </a:pPr>
            <a:r>
              <a:rPr lang="tr-TR" sz="2400" b="1" dirty="0" smtClean="0"/>
              <a:t>Prestij Fiyatlandırma: </a:t>
            </a:r>
            <a:r>
              <a:rPr lang="tr-TR" sz="2400" dirty="0" smtClean="0"/>
              <a:t>Bu usul, fiyatın yüksek kaliteyi yansıtacak şekilde yüksek tutulması ve tüketicilere fiyat yoluyla kalite imajının psikolojik olarak yerleştirilmesidir. </a:t>
            </a:r>
            <a:endParaRPr lang="tr-TR" sz="2400" b="1" dirty="0" smtClean="0"/>
          </a:p>
          <a:p>
            <a:pPr marL="274320" indent="-274320" fontAlgn="auto">
              <a:spcAft>
                <a:spcPts val="0"/>
              </a:spcAft>
              <a:buClr>
                <a:schemeClr val="accent3"/>
              </a:buClr>
              <a:buFont typeface="Wingdings 2"/>
              <a:buChar char=""/>
              <a:defRPr/>
            </a:pPr>
            <a:r>
              <a:rPr lang="tr-TR" sz="2400" b="1" dirty="0" smtClean="0"/>
              <a:t>Miktar İndirimi Yoluyla Fiyatlandırma: </a:t>
            </a:r>
            <a:r>
              <a:rPr lang="tr-TR" sz="2400" dirty="0" smtClean="0"/>
              <a:t>Bu usulde, mamulün fiyatını arttırma  yerine, miktar indirimi yoluyla bir çeşit gizli zam yapılmaktadır. Böylece, psikolojik olarak daha az sayıda tüketicinin olumsuz tepki göstermesi sağlanmaktadır. </a:t>
            </a:r>
            <a:endParaRPr lang="tr-TR" sz="2400" b="1" dirty="0" smtClean="0"/>
          </a:p>
        </p:txBody>
      </p:sp>
    </p:spTree>
  </p:cSld>
  <p:clrMapOvr>
    <a:masterClrMapping/>
  </p:clrMapOvr>
  <p:timing>
    <p:tnLst>
      <p:par>
        <p:cTn id="1" dur="indefinite" restart="never" nodeType="tmRoot"/>
      </p:par>
    </p:tn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a:xfrm>
            <a:off x="457200" y="704850"/>
            <a:ext cx="8229600" cy="636588"/>
          </a:xfrm>
        </p:spPr>
        <p:txBody>
          <a:bodyPr>
            <a:normAutofit fontScale="90000"/>
          </a:bodyPr>
          <a:lstStyle/>
          <a:p>
            <a:pPr algn="ctr" fontAlgn="auto">
              <a:spcAft>
                <a:spcPts val="0"/>
              </a:spcAft>
              <a:defRPr/>
            </a:pPr>
            <a:r>
              <a:rPr lang="tr-TR" dirty="0" smtClean="0"/>
              <a:t>Tutundurucu Fiyatlandırma</a:t>
            </a:r>
          </a:p>
        </p:txBody>
      </p:sp>
      <p:sp>
        <p:nvSpPr>
          <p:cNvPr id="227331" name="Rectangle 3"/>
          <p:cNvSpPr>
            <a:spLocks noGrp="1"/>
          </p:cNvSpPr>
          <p:nvPr>
            <p:ph idx="1"/>
          </p:nvPr>
        </p:nvSpPr>
        <p:spPr>
          <a:xfrm>
            <a:off x="0" y="1600200"/>
            <a:ext cx="8893175" cy="4924425"/>
          </a:xfrm>
        </p:spPr>
        <p:txBody>
          <a:bodyPr/>
          <a:lstStyle/>
          <a:p>
            <a:pPr algn="just"/>
            <a:r>
              <a:rPr lang="tr-TR" sz="2000" b="1" smtClean="0"/>
              <a:t>Fiyat Liderleri:</a:t>
            </a:r>
            <a:r>
              <a:rPr lang="tr-TR" sz="2000" smtClean="0"/>
              <a:t> Büyük marketler ve departmanlı mağazalar bazen gelen müşteri sayısını arttırmak için bazı ünlü markalı mamullerin fiyatlarını düşürürler. </a:t>
            </a:r>
            <a:endParaRPr lang="tr-TR" sz="2000" b="1" smtClean="0"/>
          </a:p>
          <a:p>
            <a:pPr algn="just"/>
            <a:r>
              <a:rPr lang="tr-TR" sz="2000" b="1" smtClean="0"/>
              <a:t>Özel Olay Fiyatlandırması: </a:t>
            </a:r>
            <a:r>
              <a:rPr lang="tr-TR" sz="2000" smtClean="0"/>
              <a:t>Birçok işletme, satışlarını arttırmak amacıyla fiyatı, mevsimlik durumlarla bayram, yılbaşı gibi özel günlerde reklâm ve satış geliştirme ile koordine ederler. </a:t>
            </a:r>
            <a:endParaRPr lang="tr-TR" sz="2000" b="1" smtClean="0"/>
          </a:p>
          <a:p>
            <a:pPr algn="just"/>
            <a:r>
              <a:rPr lang="tr-TR" sz="2000" b="1" smtClean="0"/>
              <a:t>Nakit İadesi veya Bir Mamul Verme: </a:t>
            </a:r>
            <a:r>
              <a:rPr lang="tr-TR" sz="2000" smtClean="0"/>
              <a:t>Belirli zaman diliminde mamulü satın alan müşterilere para iadesi yapılır veya satılandan farklı bir mamul hediye edilir. </a:t>
            </a:r>
            <a:endParaRPr lang="tr-TR" sz="2000" b="1" smtClean="0"/>
          </a:p>
          <a:p>
            <a:pPr algn="just"/>
            <a:r>
              <a:rPr lang="tr-TR" sz="2000" b="1" smtClean="0"/>
              <a:t>Özel Faizli Ödeme Planı: </a:t>
            </a:r>
            <a:r>
              <a:rPr lang="tr-TR" sz="2000" smtClean="0"/>
              <a:t>Bu özellikle otomobil üreticilerinin başvurduğu bir uygulama olup, bankalarla özel anlaşmalar yaparak finans yükünü bankaya yükleyen, çok seçenekli ödeme planları sunma yoludur. </a:t>
            </a:r>
            <a:endParaRPr lang="tr-TR" sz="2000" b="1" smtClean="0"/>
          </a:p>
          <a:p>
            <a:pPr algn="just"/>
            <a:r>
              <a:rPr lang="tr-TR" sz="2000" b="1" smtClean="0"/>
              <a:t>Sun</a:t>
            </a:r>
            <a:r>
              <a:rPr lang="en-US" sz="2000" b="1" smtClean="0"/>
              <a:t>î</a:t>
            </a:r>
            <a:r>
              <a:rPr lang="tr-TR" sz="2000" b="1" smtClean="0"/>
              <a:t> İndirim veya Psikolojik İskonto: </a:t>
            </a:r>
            <a:r>
              <a:rPr lang="tr-TR" sz="2000" smtClean="0"/>
              <a:t>Burada mamule gerçek olmayan yüksek fiyat koyup, malın şimdi çok daha aşağı fiyatla satıldığını ifade eden, 900 TL idi şimdi 600 TL oldu gibi suni tasarruflar önerilir. </a:t>
            </a:r>
            <a:endParaRPr lang="en-US" sz="2000" b="1" smtClean="0"/>
          </a:p>
        </p:txBody>
      </p:sp>
    </p:spTree>
  </p:cSld>
  <p:clrMapOvr>
    <a:masterClrMapping/>
  </p:clrMapOvr>
  <p:timing>
    <p:tnLst>
      <p:par>
        <p:cTn id="1" dur="indefinite" restart="never" nodeType="tmRoot"/>
      </p:par>
    </p:tn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normAutofit fontScale="90000"/>
          </a:bodyPr>
          <a:lstStyle/>
          <a:p>
            <a:pPr algn="ctr" fontAlgn="auto">
              <a:spcAft>
                <a:spcPts val="0"/>
              </a:spcAft>
              <a:defRPr/>
            </a:pPr>
            <a:r>
              <a:rPr lang="tr-TR" sz="4000" dirty="0" smtClean="0"/>
              <a:t>Farklılaştırılmış Fiyatlandırma  </a:t>
            </a:r>
            <a:br>
              <a:rPr lang="tr-TR" sz="4000" dirty="0" smtClean="0"/>
            </a:br>
            <a:r>
              <a:rPr lang="tr-TR" sz="4000" dirty="0" smtClean="0"/>
              <a:t>(Fiyat Farklılaştırma)</a:t>
            </a:r>
          </a:p>
        </p:txBody>
      </p:sp>
      <p:sp>
        <p:nvSpPr>
          <p:cNvPr id="228355" name="Rectangle 3"/>
          <p:cNvSpPr>
            <a:spLocks noGrp="1"/>
          </p:cNvSpPr>
          <p:nvPr>
            <p:ph idx="1"/>
          </p:nvPr>
        </p:nvSpPr>
        <p:spPr>
          <a:xfrm>
            <a:off x="250825" y="2133600"/>
            <a:ext cx="8642350" cy="4464050"/>
          </a:xfrm>
        </p:spPr>
        <p:txBody>
          <a:bodyPr/>
          <a:lstStyle/>
          <a:p>
            <a:r>
              <a:rPr lang="tr-TR" sz="2000" b="1" smtClean="0"/>
              <a:t>Tüketici Esasına Göre Farklılaştırma:</a:t>
            </a:r>
            <a:r>
              <a:rPr lang="tr-TR" sz="2000" smtClean="0"/>
              <a:t> Otobüs, tren, tramvay gibi toplu taşıma araçlarıyla müze, tiyatro gibi yerlerde aynı mal veya hizmet için farklı fiyatlar uygulanır. </a:t>
            </a:r>
            <a:endParaRPr lang="tr-TR" sz="2000" b="1" smtClean="0"/>
          </a:p>
          <a:p>
            <a:r>
              <a:rPr lang="tr-TR" sz="2000" b="1" smtClean="0"/>
              <a:t>Mamul Esasına Göre Farklılaştırma: </a:t>
            </a:r>
            <a:r>
              <a:rPr lang="tr-TR" sz="2000" smtClean="0"/>
              <a:t>Aynı mamulün farklılaştırılmış kaliteleri için farklı fiyatlar uygulanır. </a:t>
            </a:r>
            <a:endParaRPr lang="tr-TR" sz="2000" b="1" smtClean="0"/>
          </a:p>
          <a:p>
            <a:r>
              <a:rPr lang="tr-TR" sz="2000" b="1" smtClean="0"/>
              <a:t>İmaj Esasına Göre Farklılaştırma: </a:t>
            </a:r>
            <a:r>
              <a:rPr lang="tr-TR" sz="2000" smtClean="0"/>
              <a:t>Bazen aynı mal, marka adına ve imaja göre farklı fiyatlandırılır. Bir parfüm üreticisi, aynı mamulü farklı isim ve ambalajlarla iki ayrı fiyatla fiyatlandırılır. </a:t>
            </a:r>
            <a:endParaRPr lang="tr-TR" sz="2000" b="1" smtClean="0"/>
          </a:p>
          <a:p>
            <a:r>
              <a:rPr lang="tr-TR" sz="2000" b="1" smtClean="0"/>
              <a:t>Yer Esasına Göre Farklılaştırma: </a:t>
            </a:r>
            <a:r>
              <a:rPr lang="tr-TR" sz="2000" smtClean="0"/>
              <a:t>Yerin bir fayda biçimi olduğu alanlarda (örneğin, tiyatro ve gazinolarda) aynı birim maliyetli yerler tüketici talep ve tercihlerine göre değişen fiyatlarla fiyatlandırılır. </a:t>
            </a:r>
            <a:endParaRPr lang="tr-TR" sz="2000" b="1" smtClean="0"/>
          </a:p>
          <a:p>
            <a:r>
              <a:rPr lang="tr-TR" sz="2000" b="1" smtClean="0"/>
              <a:t>Zaman Esasına Göre Farklılaştırma: </a:t>
            </a:r>
            <a:r>
              <a:rPr lang="tr-TR" sz="2000" smtClean="0"/>
              <a:t>Fiyatlar zaman değişkeni temelinde, farklı mevsim, gün veya saate göre farklılaştırılır. </a:t>
            </a:r>
            <a:endParaRPr lang="tr-TR" sz="2000" b="1"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Başlık"/>
          <p:cNvSpPr>
            <a:spLocks noGrp="1"/>
          </p:cNvSpPr>
          <p:nvPr>
            <p:ph type="title"/>
          </p:nvPr>
        </p:nvSpPr>
        <p:spPr/>
        <p:txBody>
          <a:bodyPr/>
          <a:lstStyle/>
          <a:p>
            <a:pPr algn="ctr"/>
            <a:r>
              <a:rPr lang="tr-TR" smtClean="0"/>
              <a:t>Pazar</a:t>
            </a:r>
          </a:p>
        </p:txBody>
      </p:sp>
      <p:sp>
        <p:nvSpPr>
          <p:cNvPr id="26627" name="2 İçerik Yer Tutucusu"/>
          <p:cNvSpPr>
            <a:spLocks noGrp="1"/>
          </p:cNvSpPr>
          <p:nvPr>
            <p:ph idx="1"/>
          </p:nvPr>
        </p:nvSpPr>
        <p:spPr/>
        <p:txBody>
          <a:bodyPr/>
          <a:lstStyle/>
          <a:p>
            <a:pPr marL="0" indent="646113">
              <a:buFont typeface="Arial" charset="0"/>
              <a:buNone/>
            </a:pPr>
            <a:r>
              <a:rPr lang="tr-TR" smtClean="0"/>
              <a:t>Pazar: </a:t>
            </a:r>
          </a:p>
          <a:p>
            <a:pPr marL="0" indent="646113"/>
            <a:r>
              <a:rPr lang="tr-TR" smtClean="0"/>
              <a:t>Karşılanacak istek ve ihtiyaçları olan</a:t>
            </a:r>
          </a:p>
          <a:p>
            <a:pPr marL="0" indent="646113"/>
            <a:r>
              <a:rPr lang="tr-TR" smtClean="0"/>
              <a:t>Harcayacak geliri (satın alma gücü) bulunan</a:t>
            </a:r>
          </a:p>
          <a:p>
            <a:pPr marL="0" indent="646113"/>
            <a:r>
              <a:rPr lang="tr-TR" smtClean="0"/>
              <a:t>Bunu harcama isteği olan</a:t>
            </a:r>
          </a:p>
          <a:p>
            <a:pPr marL="0" indent="646113">
              <a:buFont typeface="Arial" charset="0"/>
              <a:buNone/>
            </a:pPr>
            <a:r>
              <a:rPr lang="tr-TR" smtClean="0"/>
              <a:t>Kişiler veya örgütlerden oluşur.</a:t>
            </a:r>
          </a:p>
        </p:txBody>
      </p:sp>
    </p:spTree>
  </p:cSld>
  <p:clrMapOvr>
    <a:masterClrMapping/>
  </p:clrMapOvr>
  <p:timing>
    <p:tnLst>
      <p:par>
        <p:cTn id="1" dur="indefinite" restart="never" nodeType="tmRoot"/>
      </p:par>
    </p:tn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Fiyat Farklılaştırmanın Uygulanabilmesi İçin Gerekli Şartlar</a:t>
            </a:r>
            <a:endParaRPr lang="tr-TR" dirty="0"/>
          </a:p>
        </p:txBody>
      </p:sp>
      <p:sp>
        <p:nvSpPr>
          <p:cNvPr id="3" name="2 İçerik Yer Tutucusu"/>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tr-TR" sz="2800" dirty="0" smtClean="0"/>
              <a:t>Pazar bölümlenebilir olmalı ve her bölümün talep yoğunluğu farklı olmalıdır. </a:t>
            </a:r>
          </a:p>
          <a:p>
            <a:pPr marL="274320" indent="-274320" fontAlgn="auto">
              <a:spcAft>
                <a:spcPts val="0"/>
              </a:spcAft>
              <a:buClr>
                <a:schemeClr val="accent3"/>
              </a:buClr>
              <a:buFont typeface="Wingdings 2"/>
              <a:buChar char=""/>
              <a:defRPr/>
            </a:pPr>
            <a:r>
              <a:rPr lang="tr-TR" sz="2800" dirty="0" smtClean="0"/>
              <a:t>Daha düşük fiyata mal alan bölüm mensuplarının bunları yüksek fiyat ödeyen bölüme satma olasılığı olmamalıdır. </a:t>
            </a:r>
          </a:p>
          <a:p>
            <a:pPr marL="274320" indent="-274320" fontAlgn="auto">
              <a:spcAft>
                <a:spcPts val="0"/>
              </a:spcAft>
              <a:buClr>
                <a:schemeClr val="accent3"/>
              </a:buClr>
              <a:buFont typeface="Wingdings 2"/>
              <a:buChar char=""/>
              <a:defRPr/>
            </a:pPr>
            <a:r>
              <a:rPr lang="tr-TR" sz="2800" dirty="0" smtClean="0"/>
              <a:t>Yüksek fiyat uygulanan pazar bölümünde, rakiplerin daha ucuza satma şansları çok az olmalıdır. </a:t>
            </a:r>
          </a:p>
          <a:p>
            <a:pPr marL="274320" indent="-274320" fontAlgn="auto">
              <a:spcAft>
                <a:spcPts val="0"/>
              </a:spcAft>
              <a:buClr>
                <a:schemeClr val="accent3"/>
              </a:buClr>
              <a:buFont typeface="Wingdings 2"/>
              <a:buChar char=""/>
              <a:defRPr/>
            </a:pPr>
            <a:r>
              <a:rPr lang="tr-TR" sz="2800" dirty="0" smtClean="0"/>
              <a:t>Pazar bölümlendirme ve denetim giderleri, fiyat farklılaştırmadan sağlanacak gelirleri aşmamalıdır. </a:t>
            </a:r>
            <a:endParaRPr lang="tr-TR" sz="2800" dirty="0"/>
          </a:p>
        </p:txBody>
      </p:sp>
    </p:spTree>
  </p:cSld>
  <p:clrMapOvr>
    <a:masterClrMapping/>
  </p:clrMapOvr>
  <p:timing>
    <p:tnLst>
      <p:par>
        <p:cTn id="1" dur="indefinite" restart="never" nodeType="tmRoot"/>
      </p:par>
    </p:tn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p:txBody>
          <a:bodyPr>
            <a:normAutofit fontScale="90000"/>
          </a:bodyPr>
          <a:lstStyle/>
          <a:p>
            <a:pPr algn="ctr" fontAlgn="auto">
              <a:spcAft>
                <a:spcPts val="0"/>
              </a:spcAft>
              <a:defRPr/>
            </a:pPr>
            <a:r>
              <a:rPr lang="tr-TR" sz="4000" dirty="0" err="1" smtClean="0"/>
              <a:t>İskontolu</a:t>
            </a:r>
            <a:r>
              <a:rPr lang="tr-TR" sz="4000" dirty="0" smtClean="0"/>
              <a:t> Fiyatlar ve Diğer Fiyat Farklılaştırma Taktikleri</a:t>
            </a:r>
          </a:p>
        </p:txBody>
      </p:sp>
      <p:sp>
        <p:nvSpPr>
          <p:cNvPr id="38915" name="Rectangle 3"/>
          <p:cNvSpPr>
            <a:spLocks noGrp="1"/>
          </p:cNvSpPr>
          <p:nvPr>
            <p:ph idx="1"/>
          </p:nvPr>
        </p:nvSpPr>
        <p:spPr>
          <a:xfrm>
            <a:off x="250825" y="1744663"/>
            <a:ext cx="8642350" cy="4997450"/>
          </a:xfrm>
        </p:spPr>
        <p:txBody>
          <a:bodyPr>
            <a:normAutofit fontScale="92500"/>
          </a:bodyPr>
          <a:lstStyle/>
          <a:p>
            <a:pPr marL="274320" indent="-274320" algn="just" fontAlgn="auto">
              <a:spcAft>
                <a:spcPts val="0"/>
              </a:spcAft>
              <a:buClr>
                <a:schemeClr val="accent3"/>
              </a:buClr>
              <a:buFont typeface="Wingdings 2"/>
              <a:buChar char=""/>
              <a:defRPr/>
            </a:pPr>
            <a:r>
              <a:rPr lang="tr-TR" sz="1800" b="1" dirty="0" smtClean="0"/>
              <a:t>Nakit </a:t>
            </a:r>
            <a:r>
              <a:rPr lang="tr-TR" sz="1800" b="1" dirty="0" err="1" smtClean="0"/>
              <a:t>iskontoları</a:t>
            </a:r>
            <a:r>
              <a:rPr lang="tr-TR" sz="1800" b="1" dirty="0" smtClean="0"/>
              <a:t>: </a:t>
            </a:r>
            <a:r>
              <a:rPr lang="tr-TR" sz="1800" dirty="0" smtClean="0"/>
              <a:t>Üreticiler aracı işletmelere, aracı işletmeler de tüketicilere vadeli veya taksitli satış yaparak finansman kolaylığı sağlarlar. Bedelin peşin ödenmesi karşılığı olarak, malın satış fiyatında yapılan indirime nakit </a:t>
            </a:r>
            <a:r>
              <a:rPr lang="tr-TR" sz="1800" dirty="0" err="1" smtClean="0"/>
              <a:t>iskontosu</a:t>
            </a:r>
            <a:r>
              <a:rPr lang="tr-TR" sz="1800" dirty="0" smtClean="0"/>
              <a:t> denilir. </a:t>
            </a:r>
            <a:endParaRPr lang="tr-TR" sz="1800" b="1" dirty="0" smtClean="0"/>
          </a:p>
          <a:p>
            <a:pPr marL="274320" indent="-274320" algn="just" fontAlgn="auto">
              <a:spcAft>
                <a:spcPts val="0"/>
              </a:spcAft>
              <a:buClr>
                <a:schemeClr val="accent3"/>
              </a:buClr>
              <a:buFont typeface="Wingdings 2"/>
              <a:buChar char=""/>
              <a:defRPr/>
            </a:pPr>
            <a:r>
              <a:rPr lang="tr-TR" sz="1800" b="1" dirty="0" smtClean="0"/>
              <a:t>Miktar </a:t>
            </a:r>
            <a:r>
              <a:rPr lang="tr-TR" sz="1800" b="1" dirty="0" err="1" smtClean="0"/>
              <a:t>iskontoları</a:t>
            </a:r>
            <a:r>
              <a:rPr lang="tr-TR" sz="1800" b="1" dirty="0" smtClean="0"/>
              <a:t>:  Bunlar, farklı miktarlardaki satışlara bağlı olarak yapılan </a:t>
            </a:r>
            <a:r>
              <a:rPr lang="tr-TR" sz="1800" b="1" dirty="0" err="1" smtClean="0"/>
              <a:t>iskontolardır</a:t>
            </a:r>
            <a:r>
              <a:rPr lang="tr-TR" sz="1800" b="1" dirty="0" smtClean="0"/>
              <a:t>. </a:t>
            </a:r>
          </a:p>
          <a:p>
            <a:pPr marL="274320" indent="-274320" algn="just" fontAlgn="auto">
              <a:spcAft>
                <a:spcPts val="0"/>
              </a:spcAft>
              <a:buClr>
                <a:schemeClr val="accent3"/>
              </a:buClr>
              <a:buFont typeface="Wingdings 2"/>
              <a:buChar char=""/>
              <a:defRPr/>
            </a:pPr>
            <a:r>
              <a:rPr lang="tr-TR" sz="1800" b="1" dirty="0" smtClean="0"/>
              <a:t>Fonksiyonel </a:t>
            </a:r>
            <a:r>
              <a:rPr lang="tr-TR" sz="1800" b="1" dirty="0" err="1" smtClean="0"/>
              <a:t>İskontolar</a:t>
            </a:r>
            <a:r>
              <a:rPr lang="tr-TR" sz="1800" b="1" dirty="0" smtClean="0"/>
              <a:t> (Ticari </a:t>
            </a:r>
            <a:r>
              <a:rPr lang="tr-TR" sz="1800" b="1" dirty="0" err="1" smtClean="0"/>
              <a:t>İskontolar</a:t>
            </a:r>
            <a:r>
              <a:rPr lang="tr-TR" sz="1800" b="1" dirty="0" smtClean="0"/>
              <a:t>): </a:t>
            </a:r>
            <a:r>
              <a:rPr lang="tr-TR" sz="1800" dirty="0" smtClean="0"/>
              <a:t>En çok uygulanan </a:t>
            </a:r>
            <a:r>
              <a:rPr lang="tr-TR" sz="1800" dirty="0" err="1" smtClean="0"/>
              <a:t>iskontolardan</a:t>
            </a:r>
            <a:r>
              <a:rPr lang="tr-TR" sz="1800" dirty="0" smtClean="0"/>
              <a:t> biri olup, dağıtım kanallarındaki </a:t>
            </a:r>
            <a:r>
              <a:rPr lang="tr-TR" sz="1800" dirty="0" err="1" smtClean="0"/>
              <a:t>rekâbet</a:t>
            </a:r>
            <a:r>
              <a:rPr lang="tr-TR" sz="1800" dirty="0" smtClean="0"/>
              <a:t> geniş ölçüde bu </a:t>
            </a:r>
            <a:r>
              <a:rPr lang="tr-TR" sz="1800" dirty="0" err="1" smtClean="0"/>
              <a:t>iskontolara</a:t>
            </a:r>
            <a:r>
              <a:rPr lang="tr-TR" sz="1800" dirty="0" smtClean="0"/>
              <a:t> dayanır. </a:t>
            </a:r>
            <a:endParaRPr lang="tr-TR" sz="1800" b="1" dirty="0" smtClean="0"/>
          </a:p>
          <a:p>
            <a:pPr marL="274320" indent="-274320" algn="just" fontAlgn="auto">
              <a:spcAft>
                <a:spcPts val="0"/>
              </a:spcAft>
              <a:buClr>
                <a:schemeClr val="accent3"/>
              </a:buClr>
              <a:buFont typeface="Wingdings 2"/>
              <a:buChar char=""/>
              <a:defRPr/>
            </a:pPr>
            <a:r>
              <a:rPr lang="tr-TR" sz="1800" b="1" dirty="0" smtClean="0"/>
              <a:t>Mevsimlik </a:t>
            </a:r>
            <a:r>
              <a:rPr lang="tr-TR" sz="1800" b="1" dirty="0" err="1" smtClean="0"/>
              <a:t>İskontolar</a:t>
            </a:r>
            <a:r>
              <a:rPr lang="tr-TR" sz="1800" b="1" dirty="0" smtClean="0"/>
              <a:t>: </a:t>
            </a:r>
            <a:r>
              <a:rPr lang="tr-TR" sz="1800" dirty="0" smtClean="0"/>
              <a:t>Bunlar, mal ve hizmetlerin en fazla alıcı bulduğu dönemlerin arkasından satışları canlandırmak, stokları eritmek için başvurulan </a:t>
            </a:r>
            <a:r>
              <a:rPr lang="tr-TR" sz="1800" dirty="0" err="1" smtClean="0"/>
              <a:t>iskontolardır</a:t>
            </a:r>
            <a:r>
              <a:rPr lang="tr-TR" sz="1800" dirty="0" smtClean="0"/>
              <a:t>. </a:t>
            </a:r>
            <a:endParaRPr lang="tr-TR" sz="1800" b="1" dirty="0" smtClean="0"/>
          </a:p>
          <a:p>
            <a:pPr marL="274320" indent="-274320" algn="just" fontAlgn="auto">
              <a:spcAft>
                <a:spcPts val="0"/>
              </a:spcAft>
              <a:buClr>
                <a:schemeClr val="accent3"/>
              </a:buClr>
              <a:buFont typeface="Wingdings 2"/>
              <a:buChar char=""/>
              <a:defRPr/>
            </a:pPr>
            <a:r>
              <a:rPr lang="tr-TR" sz="1800" b="1" dirty="0" smtClean="0"/>
              <a:t>Coğrafi Fiyat Farklılaştırma: </a:t>
            </a:r>
          </a:p>
          <a:p>
            <a:pPr marL="640080" lvl="1" indent="-246888" algn="just" fontAlgn="auto">
              <a:spcAft>
                <a:spcPts val="0"/>
              </a:spcAft>
              <a:buFont typeface="Wingdings 2"/>
              <a:buChar char=""/>
              <a:defRPr/>
            </a:pPr>
            <a:r>
              <a:rPr lang="tr-TR" sz="1800" b="1" dirty="0" err="1" smtClean="0"/>
              <a:t>Free</a:t>
            </a:r>
            <a:r>
              <a:rPr lang="tr-TR" sz="1800" b="1" dirty="0" smtClean="0"/>
              <a:t> On Board (F.O.B.) Fiyatı: </a:t>
            </a:r>
            <a:r>
              <a:rPr lang="tr-TR" sz="1800" dirty="0" smtClean="0"/>
              <a:t>Malı satan işletme, malın sadece taşıma aracına yüklenme maliyetini üzerine alır ve yükleme anında malın mülkiyetini alıcıya </a:t>
            </a:r>
            <a:r>
              <a:rPr lang="tr-TR" sz="1800" dirty="0" err="1" smtClean="0"/>
              <a:t>dervrederse</a:t>
            </a:r>
            <a:r>
              <a:rPr lang="tr-TR" sz="1800" dirty="0" smtClean="0"/>
              <a:t>, F.O.B. Fiyat uygulaması </a:t>
            </a:r>
            <a:r>
              <a:rPr lang="tr-TR" sz="1800" dirty="0" err="1" smtClean="0"/>
              <a:t>sözkonusu</a:t>
            </a:r>
            <a:r>
              <a:rPr lang="tr-TR" sz="1800" dirty="0" smtClean="0"/>
              <a:t> olur. </a:t>
            </a:r>
            <a:endParaRPr lang="tr-TR" sz="1800" b="1" dirty="0" smtClean="0"/>
          </a:p>
          <a:p>
            <a:pPr marL="640080" lvl="1" indent="-246888" algn="just" fontAlgn="auto">
              <a:spcAft>
                <a:spcPts val="0"/>
              </a:spcAft>
              <a:buFont typeface="Wingdings 2"/>
              <a:buChar char=""/>
              <a:defRPr/>
            </a:pPr>
            <a:r>
              <a:rPr lang="tr-TR" sz="1800" b="1" dirty="0" smtClean="0"/>
              <a:t>Tek Teslim Fiyatı: </a:t>
            </a:r>
            <a:r>
              <a:rPr lang="tr-TR" sz="1800" dirty="0" smtClean="0"/>
              <a:t>Bu usulde taşıma maliyetini işletme yüklenir ve coğrafi yerine bakılmaksızın, tüm alıcılara tek fiyat uygulanır. </a:t>
            </a:r>
            <a:endParaRPr lang="tr-TR" sz="1800" b="1" dirty="0" smtClean="0"/>
          </a:p>
          <a:p>
            <a:pPr marL="640080" lvl="1" indent="-246888" algn="just" fontAlgn="auto">
              <a:spcAft>
                <a:spcPts val="0"/>
              </a:spcAft>
              <a:buFont typeface="Wingdings 2"/>
              <a:buChar char=""/>
              <a:defRPr/>
            </a:pPr>
            <a:r>
              <a:rPr lang="tr-TR" sz="1800" b="1" dirty="0" smtClean="0"/>
              <a:t>Bölge Teslim Fiyatı: </a:t>
            </a:r>
            <a:r>
              <a:rPr lang="tr-TR" sz="1800" dirty="0" smtClean="0"/>
              <a:t>İşletme pazarını birkaç bölüme veya bölgeye ayırır ve her bölge için tek teslim fiyatı uygulanır. </a:t>
            </a:r>
            <a:endParaRPr lang="tr-TR" sz="1800" b="1" dirty="0" smtClean="0"/>
          </a:p>
        </p:txBody>
      </p:sp>
    </p:spTree>
  </p:cSld>
  <p:clrMapOvr>
    <a:masterClrMapping/>
  </p:clrMapOvr>
  <p:timing>
    <p:tnLst>
      <p:par>
        <p:cTn id="1" dur="indefinite" restart="never" nodeType="tmRoot"/>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p:cNvSpPr>
          <p:nvPr>
            <p:ph type="title"/>
          </p:nvPr>
        </p:nvSpPr>
        <p:spPr/>
        <p:txBody>
          <a:bodyPr/>
          <a:lstStyle/>
          <a:p>
            <a:pPr algn="ctr"/>
            <a:r>
              <a:rPr lang="tr-TR" sz="4000" smtClean="0"/>
              <a:t>Yeni Mamul Fiyatlandırma Stratejileri</a:t>
            </a:r>
          </a:p>
        </p:txBody>
      </p:sp>
      <p:sp>
        <p:nvSpPr>
          <p:cNvPr id="231427" name="Rectangle 3"/>
          <p:cNvSpPr>
            <a:spLocks noGrp="1"/>
          </p:cNvSpPr>
          <p:nvPr>
            <p:ph idx="1"/>
          </p:nvPr>
        </p:nvSpPr>
        <p:spPr/>
        <p:txBody>
          <a:bodyPr/>
          <a:lstStyle/>
          <a:p>
            <a:r>
              <a:rPr lang="tr-TR" smtClean="0"/>
              <a:t>Pazarın Kaymağını Alma Stratejisi</a:t>
            </a:r>
          </a:p>
          <a:p>
            <a:r>
              <a:rPr lang="tr-TR" smtClean="0"/>
              <a:t>Pazara Derinliğine Girme (Nüfuz Etme) Stratejisi </a:t>
            </a:r>
          </a:p>
        </p:txBody>
      </p:sp>
    </p:spTree>
  </p:cSld>
  <p:clrMapOvr>
    <a:masterClrMapping/>
  </p:clrMapOvr>
  <p:timing>
    <p:tnLst>
      <p:par>
        <p:cTn id="1" dur="indefinite" restart="never" nodeType="tmRoot"/>
      </p:par>
    </p:tn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normAutofit fontScale="90000"/>
          </a:bodyPr>
          <a:lstStyle/>
          <a:p>
            <a:pPr algn="ctr" fontAlgn="auto">
              <a:spcAft>
                <a:spcPts val="0"/>
              </a:spcAft>
              <a:defRPr/>
            </a:pPr>
            <a:r>
              <a:rPr lang="tr-TR" dirty="0" smtClean="0"/>
              <a:t>Pazarın Kaymağını Alma Stratejisi</a:t>
            </a:r>
          </a:p>
        </p:txBody>
      </p:sp>
      <p:sp>
        <p:nvSpPr>
          <p:cNvPr id="232451" name="Rectangle 3"/>
          <p:cNvSpPr>
            <a:spLocks noGrp="1"/>
          </p:cNvSpPr>
          <p:nvPr>
            <p:ph idx="1"/>
          </p:nvPr>
        </p:nvSpPr>
        <p:spPr/>
        <p:txBody>
          <a:bodyPr/>
          <a:lstStyle/>
          <a:p>
            <a:pPr marL="0" indent="735013" algn="just">
              <a:buFont typeface="Wingdings 2" pitchFamily="18" charset="2"/>
              <a:buNone/>
            </a:pPr>
            <a:r>
              <a:rPr lang="tr-TR" smtClean="0"/>
              <a:t>Pazarın kaymağını alma veya başlangıçta yüksek fiyat stratejisinde, sonradan rakiplerin o alana gireceği düşüncesi ile, fiyat yüksek tutularak, ilk pazara girişte yüksek gelir sağlamaya çalışılır. </a:t>
            </a:r>
          </a:p>
          <a:p>
            <a:pPr marL="0" indent="735013" algn="just">
              <a:buFont typeface="Wingdings 2" pitchFamily="18" charset="2"/>
              <a:buNone/>
            </a:pPr>
            <a:endParaRPr lang="tr-TR" smtClean="0"/>
          </a:p>
        </p:txBody>
      </p:sp>
    </p:spTree>
  </p:cSld>
  <p:clrMapOvr>
    <a:masterClrMapping/>
  </p:clrMapOvr>
  <p:timing>
    <p:tnLst>
      <p:par>
        <p:cTn id="1" dur="indefinite" restart="never" nodeType="tmRoot"/>
      </p:par>
    </p:tn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1 Başlık"/>
          <p:cNvSpPr>
            <a:spLocks noGrp="1"/>
          </p:cNvSpPr>
          <p:nvPr>
            <p:ph type="title"/>
          </p:nvPr>
        </p:nvSpPr>
        <p:spPr>
          <a:xfrm>
            <a:off x="0" y="765175"/>
            <a:ext cx="9144000" cy="1143000"/>
          </a:xfrm>
        </p:spPr>
        <p:txBody>
          <a:bodyPr/>
          <a:lstStyle/>
          <a:p>
            <a:pPr algn="ctr"/>
            <a:r>
              <a:rPr lang="tr-TR" sz="4000" smtClean="0"/>
              <a:t>Pazarın Kaymağını Alma Stratejisinin Uygulanabileceği Koşullar</a:t>
            </a:r>
          </a:p>
        </p:txBody>
      </p:sp>
      <p:sp>
        <p:nvSpPr>
          <p:cNvPr id="233475" name="2 İçerik Yer Tutucusu"/>
          <p:cNvSpPr>
            <a:spLocks noGrp="1"/>
          </p:cNvSpPr>
          <p:nvPr>
            <p:ph idx="1"/>
          </p:nvPr>
        </p:nvSpPr>
        <p:spPr/>
        <p:txBody>
          <a:bodyPr/>
          <a:lstStyle/>
          <a:p>
            <a:r>
              <a:rPr lang="tr-TR" smtClean="0"/>
              <a:t>Talebi inelastik olan yeterli sayıda alıcı bulunması</a:t>
            </a:r>
          </a:p>
          <a:p>
            <a:r>
              <a:rPr lang="tr-TR" smtClean="0"/>
              <a:t>Az miktarda üretimin yol açacağı birim üretim ve dağıtım maliyetlerinin pek yüksek olmaması</a:t>
            </a:r>
          </a:p>
          <a:p>
            <a:r>
              <a:rPr lang="tr-TR" smtClean="0"/>
              <a:t>Yüksek fiyat nedeniyle hemen rakiplerin belirmesi tehlikesinin fazla olmaması</a:t>
            </a:r>
          </a:p>
          <a:p>
            <a:r>
              <a:rPr lang="tr-TR" smtClean="0"/>
              <a:t>Yüksek fiyatın üstün kalite imajı yaratmasıdır. </a:t>
            </a:r>
          </a:p>
          <a:p>
            <a:endParaRPr lang="tr-TR" smtClean="0"/>
          </a:p>
          <a:p>
            <a:endParaRPr lang="tr-TR" smtClean="0"/>
          </a:p>
        </p:txBody>
      </p:sp>
    </p:spTree>
  </p:cSld>
  <p:clrMapOvr>
    <a:masterClrMapping/>
  </p:clrMapOvr>
  <p:timing>
    <p:tnLst>
      <p:par>
        <p:cTn id="1" dur="indefinite" restart="never" nodeType="tmRoot"/>
      </p:par>
    </p:tn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normAutofit fontScale="90000"/>
          </a:bodyPr>
          <a:lstStyle/>
          <a:p>
            <a:pPr algn="ctr" fontAlgn="auto">
              <a:spcAft>
                <a:spcPts val="0"/>
              </a:spcAft>
              <a:defRPr/>
            </a:pPr>
            <a:r>
              <a:rPr lang="tr-TR" sz="4000" dirty="0" smtClean="0"/>
              <a:t>Pazara Derinliğine Girme (Nüfuz Etme) Stratejisi</a:t>
            </a:r>
          </a:p>
        </p:txBody>
      </p:sp>
      <p:sp>
        <p:nvSpPr>
          <p:cNvPr id="234499" name="Rectangle 3"/>
          <p:cNvSpPr>
            <a:spLocks noGrp="1"/>
          </p:cNvSpPr>
          <p:nvPr>
            <p:ph idx="1"/>
          </p:nvPr>
        </p:nvSpPr>
        <p:spPr>
          <a:xfrm>
            <a:off x="250825" y="1600200"/>
            <a:ext cx="8435975" cy="4525963"/>
          </a:xfrm>
        </p:spPr>
        <p:txBody>
          <a:bodyPr/>
          <a:lstStyle/>
          <a:p>
            <a:pPr marL="0" indent="735013" algn="just">
              <a:buFont typeface="Wingdings 2" pitchFamily="18" charset="2"/>
              <a:buNone/>
            </a:pPr>
            <a:r>
              <a:rPr lang="tr-TR" smtClean="0"/>
              <a:t>Pazara derinliğine girme stratejisi, başlangıçta düşük fiyat uygulayıp, pazarı ele geçirme veya yüksek pazar payı stratejisidir. Yeni mamule olan talebin elastikiyeti yüksekse, daha başlangıçta işe düşük fiyatla başlamak gerekir. Halk arasında </a:t>
            </a:r>
            <a:r>
              <a:rPr lang="tr-TR" b="1" smtClean="0"/>
              <a:t>sürümden kazanmak </a:t>
            </a:r>
            <a:r>
              <a:rPr lang="tr-TR" smtClean="0"/>
              <a:t>olarak nitelendirilen ve mamulün hayat seyrinin her döneminde kolay uygulanan bu strateji, rakiplerin pazara girme konusunda cesaretini kırar. </a:t>
            </a:r>
          </a:p>
        </p:txBody>
      </p:sp>
    </p:spTree>
  </p:cSld>
  <p:clrMapOvr>
    <a:masterClrMapping/>
  </p:clrMapOvr>
  <p:timing>
    <p:tnLst>
      <p:par>
        <p:cTn id="1" dur="indefinite" restart="never" nodeType="tmRoot"/>
      </p:par>
    </p:tn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908050"/>
            <a:ext cx="9144000" cy="1143000"/>
          </a:xfrm>
        </p:spPr>
        <p:txBody>
          <a:bodyPr>
            <a:normAutofit fontScale="90000"/>
          </a:bodyPr>
          <a:lstStyle/>
          <a:p>
            <a:pPr algn="ctr" fontAlgn="auto">
              <a:spcAft>
                <a:spcPts val="0"/>
              </a:spcAft>
              <a:defRPr/>
            </a:pPr>
            <a:r>
              <a:rPr lang="tr-TR" dirty="0" smtClean="0"/>
              <a:t>Pazara Derinliğine Girme Stratejisini Uygulayabilmek İçin Gereken Koşullar</a:t>
            </a:r>
            <a:endParaRPr lang="tr-TR" dirty="0"/>
          </a:p>
        </p:txBody>
      </p:sp>
      <p:sp>
        <p:nvSpPr>
          <p:cNvPr id="3" name="2 İçerik Yer Tutucusu"/>
          <p:cNvSpPr>
            <a:spLocks noGrp="1"/>
          </p:cNvSpPr>
          <p:nvPr>
            <p:ph idx="1"/>
          </p:nvPr>
        </p:nvSpPr>
        <p:spPr>
          <a:xfrm>
            <a:off x="250825" y="2133600"/>
            <a:ext cx="8569325" cy="4525963"/>
          </a:xfrm>
        </p:spPr>
        <p:txBody>
          <a:bodyPr>
            <a:normAutofit lnSpcReduction="10000"/>
          </a:bodyPr>
          <a:lstStyle/>
          <a:p>
            <a:pPr marL="274320" indent="-274320" fontAlgn="auto">
              <a:spcAft>
                <a:spcPts val="0"/>
              </a:spcAft>
              <a:buClr>
                <a:schemeClr val="accent3"/>
              </a:buClr>
              <a:buFont typeface="Wingdings 2"/>
              <a:buChar char=""/>
              <a:defRPr/>
            </a:pPr>
            <a:r>
              <a:rPr lang="tr-TR" sz="2800" dirty="0" smtClean="0"/>
              <a:t>Pazar fiyata karşı duyarlıdır ve bu yüzden düşük fiyat hızlı bir Pazar büyümesine yol açacaktır. </a:t>
            </a:r>
          </a:p>
          <a:p>
            <a:pPr marL="274320" indent="-274320" fontAlgn="auto">
              <a:spcAft>
                <a:spcPts val="0"/>
              </a:spcAft>
              <a:buClr>
                <a:schemeClr val="accent3"/>
              </a:buClr>
              <a:buFont typeface="Wingdings 2"/>
              <a:buChar char=""/>
              <a:defRPr/>
            </a:pPr>
            <a:r>
              <a:rPr lang="tr-TR" sz="2800" dirty="0" smtClean="0"/>
              <a:t>Talep elastikiyetinin yüksek oluşunun kısa süreli olduğu tahmin edilmekte, “tüketiciler mala alışınca bu durum değişecektir”, diye düşünülmektedir. </a:t>
            </a:r>
          </a:p>
          <a:p>
            <a:pPr marL="274320" indent="-274320" fontAlgn="auto">
              <a:spcAft>
                <a:spcPts val="0"/>
              </a:spcAft>
              <a:buClr>
                <a:schemeClr val="accent3"/>
              </a:buClr>
              <a:buFont typeface="Wingdings 2"/>
              <a:buChar char=""/>
              <a:defRPr/>
            </a:pPr>
            <a:r>
              <a:rPr lang="tr-TR" sz="2800" dirty="0" smtClean="0"/>
              <a:t>Yüksek sabit maliyetler nedeniyle maliyetlerin düşürülebilmesi kitle üretimini zorunlu kılmaktadır. </a:t>
            </a:r>
          </a:p>
          <a:p>
            <a:pPr marL="274320" indent="-274320" fontAlgn="auto">
              <a:spcAft>
                <a:spcPts val="0"/>
              </a:spcAft>
              <a:buClr>
                <a:schemeClr val="accent3"/>
              </a:buClr>
              <a:buFont typeface="Wingdings 2"/>
              <a:buChar char=""/>
              <a:defRPr/>
            </a:pPr>
            <a:r>
              <a:rPr lang="tr-TR" sz="2800" dirty="0" smtClean="0"/>
              <a:t>Mal kolayca taklit edilebilir niteliktedir, bu yüzden rakiplerin çıkması kolaydır ve kısa sürede rakipler çıkacaktır. </a:t>
            </a:r>
            <a:endParaRPr lang="tr-TR" sz="2800" dirty="0"/>
          </a:p>
        </p:txBody>
      </p:sp>
    </p:spTree>
  </p:cSld>
  <p:clrMapOvr>
    <a:masterClrMapping/>
  </p:clrMapOvr>
  <p:timing>
    <p:tnLst>
      <p:par>
        <p:cTn id="1" dur="indefinite" restart="never" nodeType="tmRoot"/>
      </p:par>
    </p:tn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gn="ctr" fontAlgn="auto">
              <a:spcAft>
                <a:spcPts val="0"/>
              </a:spcAft>
              <a:defRPr/>
            </a:pPr>
            <a:r>
              <a:rPr lang="tr-TR" dirty="0" smtClean="0"/>
              <a:t>TUTUNDURMA</a:t>
            </a:r>
            <a:endParaRPr lang="tr-TR" dirty="0"/>
          </a:p>
        </p:txBody>
      </p:sp>
      <p:sp>
        <p:nvSpPr>
          <p:cNvPr id="236547" name="2 Alt Başlık"/>
          <p:cNvSpPr>
            <a:spLocks noGrp="1"/>
          </p:cNvSpPr>
          <p:nvPr>
            <p:ph type="subTitle" idx="1"/>
          </p:nvPr>
        </p:nvSpPr>
        <p:spPr>
          <a:xfrm>
            <a:off x="533400" y="3500438"/>
            <a:ext cx="7854950" cy="1481137"/>
          </a:xfrm>
        </p:spPr>
        <p:txBody>
          <a:bodyPr/>
          <a:lstStyle/>
          <a:p>
            <a:pPr marR="0" algn="ctr"/>
            <a:r>
              <a:rPr lang="tr-TR" smtClean="0">
                <a:solidFill>
                  <a:srgbClr val="0070C0"/>
                </a:solidFill>
              </a:rPr>
              <a:t>Hazırlayan: B. Türker PALAMUTÇUOĞLU</a:t>
            </a:r>
          </a:p>
        </p:txBody>
      </p:sp>
    </p:spTree>
  </p:cSld>
  <p:clrMapOvr>
    <a:masterClrMapping/>
  </p:clrMapOvr>
  <p:timing>
    <p:tnLst>
      <p:par>
        <p:cTn id="1" dur="indefinite" restart="never" nodeType="tmRoot"/>
      </p:par>
    </p:tn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1 Başlık"/>
          <p:cNvSpPr>
            <a:spLocks noGrp="1"/>
          </p:cNvSpPr>
          <p:nvPr>
            <p:ph type="title"/>
          </p:nvPr>
        </p:nvSpPr>
        <p:spPr/>
        <p:txBody>
          <a:bodyPr/>
          <a:lstStyle/>
          <a:p>
            <a:pPr algn="ctr"/>
            <a:r>
              <a:rPr lang="tr-TR" b="1" smtClean="0"/>
              <a:t>Tutundurma</a:t>
            </a:r>
            <a:endParaRPr lang="tr-TR" smtClean="0"/>
          </a:p>
        </p:txBody>
      </p:sp>
      <p:sp>
        <p:nvSpPr>
          <p:cNvPr id="3" name="2 İçerik Yer Tutucusu"/>
          <p:cNvSpPr>
            <a:spLocks noGrp="1"/>
          </p:cNvSpPr>
          <p:nvPr>
            <p:ph idx="1"/>
          </p:nvPr>
        </p:nvSpPr>
        <p:spPr/>
        <p:txBody>
          <a:bodyPr>
            <a:normAutofit/>
          </a:bodyPr>
          <a:lstStyle/>
          <a:p>
            <a:pPr indent="450850" algn="just" fontAlgn="auto">
              <a:spcAft>
                <a:spcPts val="0"/>
              </a:spcAft>
              <a:buClr>
                <a:schemeClr val="accent3"/>
              </a:buClr>
              <a:buFont typeface="Wingdings 2"/>
              <a:buNone/>
              <a:defRPr/>
            </a:pPr>
            <a:r>
              <a:rPr lang="tr-TR" dirty="0" smtClean="0"/>
              <a:t>Ürünleri, fikirleri, kavramları kabul etmeleri konusunda başkalarını ikna etmektir. (Fiyat dışı rekabet aracıdır.)</a:t>
            </a:r>
          </a:p>
          <a:p>
            <a:pPr marL="274320" indent="-274320" fontAlgn="auto">
              <a:spcAft>
                <a:spcPts val="0"/>
              </a:spcAft>
              <a:buClr>
                <a:schemeClr val="accent3"/>
              </a:buClr>
              <a:buFont typeface="Wingdings 2"/>
              <a:buChar char=""/>
              <a:defRPr/>
            </a:pPr>
            <a:endParaRPr lang="tr-TR" dirty="0"/>
          </a:p>
        </p:txBody>
      </p:sp>
    </p:spTree>
  </p:cSld>
  <p:clrMapOvr>
    <a:masterClrMapping/>
  </p:clrMapOvr>
  <p:transition>
    <p:wipe dir="r"/>
  </p:transition>
  <p:timing>
    <p:tnLst>
      <p:par>
        <p:cTn id="1" dur="indefinite" restart="never" nodeType="tmRoot"/>
      </p:par>
    </p:tn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1 Başlık"/>
          <p:cNvSpPr>
            <a:spLocks noGrp="1"/>
          </p:cNvSpPr>
          <p:nvPr>
            <p:ph type="title"/>
          </p:nvPr>
        </p:nvSpPr>
        <p:spPr>
          <a:xfrm>
            <a:off x="457200" y="981075"/>
            <a:ext cx="8229600" cy="866775"/>
          </a:xfrm>
        </p:spPr>
        <p:txBody>
          <a:bodyPr/>
          <a:lstStyle/>
          <a:p>
            <a:pPr algn="ctr"/>
            <a:r>
              <a:rPr lang="tr-TR" smtClean="0"/>
              <a:t>Tutundurma Metodları</a:t>
            </a:r>
          </a:p>
        </p:txBody>
      </p:sp>
      <p:sp>
        <p:nvSpPr>
          <p:cNvPr id="238595" name="2 İçerik Yer Tutucusu"/>
          <p:cNvSpPr>
            <a:spLocks noGrp="1"/>
          </p:cNvSpPr>
          <p:nvPr>
            <p:ph idx="1"/>
          </p:nvPr>
        </p:nvSpPr>
        <p:spPr>
          <a:xfrm>
            <a:off x="900113" y="1916113"/>
            <a:ext cx="7786687" cy="4408487"/>
          </a:xfrm>
        </p:spPr>
        <p:txBody>
          <a:bodyPr/>
          <a:lstStyle/>
          <a:p>
            <a:r>
              <a:rPr lang="tr-TR" smtClean="0"/>
              <a:t>Kişisel satış</a:t>
            </a:r>
          </a:p>
          <a:p>
            <a:r>
              <a:rPr lang="tr-TR" smtClean="0"/>
              <a:t>Reklam</a:t>
            </a:r>
          </a:p>
          <a:p>
            <a:r>
              <a:rPr lang="tr-TR" smtClean="0"/>
              <a:t>Halkla ilişkiler</a:t>
            </a:r>
          </a:p>
          <a:p>
            <a:r>
              <a:rPr lang="tr-TR" smtClean="0"/>
              <a:t>Satış geliştirme</a:t>
            </a:r>
          </a:p>
          <a:p>
            <a:r>
              <a:rPr lang="tr-TR" smtClean="0"/>
              <a:t>Doğrudan pazarlama</a:t>
            </a:r>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Başlık"/>
          <p:cNvSpPr>
            <a:spLocks noGrp="1"/>
          </p:cNvSpPr>
          <p:nvPr>
            <p:ph type="title"/>
          </p:nvPr>
        </p:nvSpPr>
        <p:spPr/>
        <p:txBody>
          <a:bodyPr/>
          <a:lstStyle/>
          <a:p>
            <a:pPr algn="ctr"/>
            <a:r>
              <a:rPr lang="tr-TR" smtClean="0"/>
              <a:t>Hedef Pazar</a:t>
            </a:r>
          </a:p>
        </p:txBody>
      </p:sp>
      <p:sp>
        <p:nvSpPr>
          <p:cNvPr id="27651" name="2 İçerik Yer Tutucusu"/>
          <p:cNvSpPr>
            <a:spLocks noGrp="1"/>
          </p:cNvSpPr>
          <p:nvPr>
            <p:ph idx="1"/>
          </p:nvPr>
        </p:nvSpPr>
        <p:spPr>
          <a:xfrm>
            <a:off x="179388" y="1628775"/>
            <a:ext cx="8785225" cy="4525963"/>
          </a:xfrm>
        </p:spPr>
        <p:txBody>
          <a:bodyPr/>
          <a:lstStyle/>
          <a:p>
            <a:pPr marL="0" indent="736600">
              <a:buFont typeface="Arial" charset="0"/>
              <a:buNone/>
            </a:pPr>
            <a:r>
              <a:rPr lang="tr-TR" smtClean="0"/>
              <a:t>Hedef Pazar; satıcının pazarlama çabalarında hedef aldığı belirli bir grup müşteri veya tüketicilerin oluşturduğu topluluktur. </a:t>
            </a:r>
          </a:p>
        </p:txBody>
      </p:sp>
    </p:spTree>
  </p:cSld>
  <p:clrMapOvr>
    <a:masterClrMapping/>
  </p:clrMapOvr>
  <p:timing>
    <p:tnLst>
      <p:par>
        <p:cTn id="1" dur="indefinite" restart="never" nodeType="tmRoot"/>
      </p:par>
    </p:tn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9618" name="3 İçerik Yer Tutucusu" descr="http://image.slidesharecdn.com/tutundurma-aylin-110323142220-phpapp02/95/slide-17-728.jpg?cb=1300908813"/>
          <p:cNvPicPr>
            <a:picLocks noGrp="1"/>
          </p:cNvPicPr>
          <p:nvPr>
            <p:ph idx="1"/>
          </p:nvPr>
        </p:nvPicPr>
        <p:blipFill>
          <a:blip r:embed="rId2" cstate="print"/>
          <a:srcRect/>
          <a:stretch>
            <a:fillRect/>
          </a:stretch>
        </p:blipFill>
        <p:spPr>
          <a:xfrm>
            <a:off x="0" y="1052513"/>
            <a:ext cx="9144000" cy="5805487"/>
          </a:xfrm>
        </p:spPr>
      </p:pic>
    </p:spTree>
  </p:cSld>
  <p:clrMapOvr>
    <a:masterClrMapping/>
  </p:clrMapOvr>
  <p:transition>
    <p:wheel spokes="3"/>
  </p:transition>
  <p:timing>
    <p:tnLst>
      <p:par>
        <p:cTn id="1" dur="indefinite" restart="never" nodeType="tmRoot"/>
      </p:par>
    </p:tnLst>
  </p:timing>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1 Başlık"/>
          <p:cNvSpPr>
            <a:spLocks noGrp="1"/>
          </p:cNvSpPr>
          <p:nvPr>
            <p:ph type="title"/>
          </p:nvPr>
        </p:nvSpPr>
        <p:spPr/>
        <p:txBody>
          <a:bodyPr/>
          <a:lstStyle/>
          <a:p>
            <a:pPr algn="ctr"/>
            <a:r>
              <a:rPr lang="tr-TR" b="1" smtClean="0"/>
              <a:t>Tutundurmanın Önemi</a:t>
            </a:r>
            <a:endParaRPr lang="tr-TR" smtClean="0"/>
          </a:p>
        </p:txBody>
      </p:sp>
      <p:sp>
        <p:nvSpPr>
          <p:cNvPr id="240643" name="2 İçerik Yer Tutucusu"/>
          <p:cNvSpPr>
            <a:spLocks noGrp="1"/>
          </p:cNvSpPr>
          <p:nvPr>
            <p:ph idx="1"/>
          </p:nvPr>
        </p:nvSpPr>
        <p:spPr>
          <a:xfrm>
            <a:off x="755650" y="2060575"/>
            <a:ext cx="7931150" cy="4264025"/>
          </a:xfrm>
        </p:spPr>
        <p:txBody>
          <a:bodyPr/>
          <a:lstStyle/>
          <a:p>
            <a:r>
              <a:rPr lang="tr-TR" smtClean="0"/>
              <a:t>Üreticilerle tüketiciler arasındaki fiziksel mesafelerin artması</a:t>
            </a:r>
          </a:p>
          <a:p>
            <a:r>
              <a:rPr lang="tr-TR" smtClean="0"/>
              <a:t>Nüfus artışı sonucu tüketici sayısının artması</a:t>
            </a:r>
          </a:p>
          <a:p>
            <a:r>
              <a:rPr lang="tr-TR" smtClean="0"/>
              <a:t>Gelir artışı sonucu pazarların büyümesi</a:t>
            </a:r>
          </a:p>
          <a:p>
            <a:r>
              <a:rPr lang="tr-TR" smtClean="0"/>
              <a:t>İkame mallarının çoğalmasıyla rekabetin artması</a:t>
            </a:r>
          </a:p>
          <a:p>
            <a:endParaRPr lang="tr-TR" smtClean="0"/>
          </a:p>
        </p:txBody>
      </p:sp>
    </p:spTree>
  </p:cSld>
  <p:clrMapOvr>
    <a:masterClrMapping/>
  </p:clrMapOvr>
  <p:transition>
    <p:zoom/>
  </p:transition>
  <p:timing>
    <p:tnLst>
      <p:par>
        <p:cTn id="1" dur="indefinite" restart="never" nodeType="tmRoot"/>
      </p:par>
    </p:tn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1 Başlık"/>
          <p:cNvSpPr>
            <a:spLocks noGrp="1"/>
          </p:cNvSpPr>
          <p:nvPr>
            <p:ph type="title"/>
          </p:nvPr>
        </p:nvSpPr>
        <p:spPr/>
        <p:txBody>
          <a:bodyPr/>
          <a:lstStyle/>
          <a:p>
            <a:pPr algn="ctr"/>
            <a:r>
              <a:rPr lang="tr-TR" b="1" smtClean="0"/>
              <a:t>Tutundurmanın Önemi</a:t>
            </a:r>
            <a:endParaRPr lang="tr-TR" smtClean="0"/>
          </a:p>
        </p:txBody>
      </p:sp>
      <p:sp>
        <p:nvSpPr>
          <p:cNvPr id="241667" name="2 İçerik Yer Tutucusu"/>
          <p:cNvSpPr>
            <a:spLocks noGrp="1"/>
          </p:cNvSpPr>
          <p:nvPr>
            <p:ph idx="1"/>
          </p:nvPr>
        </p:nvSpPr>
        <p:spPr>
          <a:xfrm>
            <a:off x="827088" y="2060575"/>
            <a:ext cx="7859712" cy="4264025"/>
          </a:xfrm>
        </p:spPr>
        <p:txBody>
          <a:bodyPr/>
          <a:lstStyle/>
          <a:p>
            <a:r>
              <a:rPr lang="tr-TR" smtClean="0"/>
              <a:t>Aracı kuruluşların artması ve dağıtım kanallarının genişlemesi</a:t>
            </a:r>
          </a:p>
          <a:p>
            <a:r>
              <a:rPr lang="tr-TR" smtClean="0"/>
              <a:t>Yine gelirin artmasıyla, tüketici arzu ve ihtiyaçlarının değişmesi; tüketicinin farklılık, üstün kalite ve nitelikler araması. </a:t>
            </a:r>
          </a:p>
          <a:p>
            <a:endParaRPr lang="tr-TR" smtClean="0"/>
          </a:p>
        </p:txBody>
      </p:sp>
    </p:spTree>
  </p:cSld>
  <p:clrMapOvr>
    <a:masterClrMapping/>
  </p:clrMapOvr>
  <p:transition>
    <p:zoom/>
  </p:transition>
  <p:timing>
    <p:tnLst>
      <p:par>
        <p:cTn id="1" dur="indefinite" restart="never" nodeType="tmRoot"/>
      </p:par>
    </p:tn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1 Başlık"/>
          <p:cNvSpPr>
            <a:spLocks noGrp="1"/>
          </p:cNvSpPr>
          <p:nvPr>
            <p:ph type="title"/>
          </p:nvPr>
        </p:nvSpPr>
        <p:spPr/>
        <p:txBody>
          <a:bodyPr/>
          <a:lstStyle/>
          <a:p>
            <a:endParaRPr lang="tr-TR" smtClean="0"/>
          </a:p>
        </p:txBody>
      </p:sp>
      <p:pic>
        <p:nvPicPr>
          <p:cNvPr id="242691" name="3 İçerik Yer Tutucusu" descr="http://image.slidesharecdn.com/tutundurma-aylin-110323142220-phpapp02/95/slide-12-728.jpg?cb=1300908813"/>
          <p:cNvPicPr>
            <a:picLocks noGrp="1" noChangeAspect="1"/>
          </p:cNvPicPr>
          <p:nvPr>
            <p:ph idx="1"/>
          </p:nvPr>
        </p:nvPicPr>
        <p:blipFill>
          <a:blip r:embed="rId2" cstate="print"/>
          <a:srcRect/>
          <a:stretch>
            <a:fillRect/>
          </a:stretch>
        </p:blipFill>
        <p:spPr>
          <a:xfrm>
            <a:off x="0" y="-161925"/>
            <a:ext cx="9359900" cy="7019925"/>
          </a:xfrm>
        </p:spPr>
      </p:pic>
    </p:spTree>
  </p:cSld>
  <p:clrMapOvr>
    <a:masterClrMapping/>
  </p:clrMapOvr>
  <p:transition>
    <p:wheel spokes="1"/>
  </p:transition>
  <p:timing>
    <p:tnLst>
      <p:par>
        <p:cTn id="1" dur="indefinite" restart="never" nodeType="tmRoot"/>
      </p:par>
    </p:tn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1 Başlık"/>
          <p:cNvSpPr>
            <a:spLocks noGrp="1"/>
          </p:cNvSpPr>
          <p:nvPr>
            <p:ph type="title"/>
          </p:nvPr>
        </p:nvSpPr>
        <p:spPr/>
        <p:txBody>
          <a:bodyPr/>
          <a:lstStyle/>
          <a:p>
            <a:pPr algn="ctr"/>
            <a:r>
              <a:rPr lang="tr-TR" b="1" smtClean="0"/>
              <a:t>AIDA Modeli</a:t>
            </a:r>
            <a:endParaRPr lang="tr-TR" smtClean="0"/>
          </a:p>
        </p:txBody>
      </p:sp>
      <p:sp>
        <p:nvSpPr>
          <p:cNvPr id="243715" name="2 İçerik Yer Tutucusu"/>
          <p:cNvSpPr>
            <a:spLocks noGrp="1"/>
          </p:cNvSpPr>
          <p:nvPr>
            <p:ph idx="1"/>
          </p:nvPr>
        </p:nvSpPr>
        <p:spPr>
          <a:xfrm>
            <a:off x="684213" y="2060575"/>
            <a:ext cx="8002587" cy="4264025"/>
          </a:xfrm>
        </p:spPr>
        <p:txBody>
          <a:bodyPr/>
          <a:lstStyle/>
          <a:p>
            <a:r>
              <a:rPr lang="tr-TR" smtClean="0"/>
              <a:t>Dikkat çekme (Attention) veya çekmek</a:t>
            </a:r>
          </a:p>
          <a:p>
            <a:r>
              <a:rPr lang="tr-TR" smtClean="0"/>
              <a:t>İlgi uyandırma (Interest)</a:t>
            </a:r>
          </a:p>
          <a:p>
            <a:r>
              <a:rPr lang="tr-TR" smtClean="0"/>
              <a:t>İstek uyandırma (Desire)</a:t>
            </a:r>
          </a:p>
          <a:p>
            <a:r>
              <a:rPr lang="tr-TR" smtClean="0"/>
              <a:t>Harekete (eyleme) geçirme (Action) dir.</a:t>
            </a:r>
          </a:p>
          <a:p>
            <a:pPr>
              <a:buFont typeface="Wingdings 2" pitchFamily="18" charset="2"/>
              <a:buNone/>
            </a:pPr>
            <a:endParaRPr lang="tr-TR" smtClean="0"/>
          </a:p>
        </p:txBody>
      </p:sp>
    </p:spTree>
  </p:cSld>
  <p:clrMapOvr>
    <a:masterClrMapping/>
  </p:clrMapOvr>
  <p:transition>
    <p:wipe dir="r"/>
  </p:transition>
  <p:timing>
    <p:tnLst>
      <p:par>
        <p:cTn id="1" dur="indefinite" restart="never" nodeType="tmRoot"/>
      </p:par>
    </p:tn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1 Başlık"/>
          <p:cNvSpPr>
            <a:spLocks noGrp="1"/>
          </p:cNvSpPr>
          <p:nvPr>
            <p:ph type="title"/>
          </p:nvPr>
        </p:nvSpPr>
        <p:spPr/>
        <p:txBody>
          <a:bodyPr/>
          <a:lstStyle/>
          <a:p>
            <a:pPr algn="ctr"/>
            <a:r>
              <a:rPr lang="tr-TR" b="1" smtClean="0"/>
              <a:t>AIDA Modeli</a:t>
            </a:r>
            <a:endParaRPr lang="tr-TR" smtClean="0"/>
          </a:p>
        </p:txBody>
      </p:sp>
      <p:sp>
        <p:nvSpPr>
          <p:cNvPr id="244739" name="2 İçerik Yer Tutucusu"/>
          <p:cNvSpPr>
            <a:spLocks noGrp="1"/>
          </p:cNvSpPr>
          <p:nvPr>
            <p:ph idx="1"/>
          </p:nvPr>
        </p:nvSpPr>
        <p:spPr/>
        <p:txBody>
          <a:bodyPr/>
          <a:lstStyle/>
          <a:p>
            <a:r>
              <a:rPr lang="tr-TR" b="1" smtClean="0"/>
              <a:t>Dikkat Çekme: </a:t>
            </a:r>
            <a:r>
              <a:rPr lang="tr-TR" smtClean="0"/>
              <a:t>İşletme, öncelikle neler sunduğunu tüketiciye duyuracak, onu mamulünden haberdar ederek, dikkatini çekecektir.</a:t>
            </a:r>
          </a:p>
          <a:p>
            <a:r>
              <a:rPr lang="tr-TR" b="1" smtClean="0"/>
              <a:t>-İlgi Uyandırma:</a:t>
            </a:r>
            <a:r>
              <a:rPr lang="tr-TR" smtClean="0"/>
              <a:t> Malın varlığından haberdar olan tüketicinin o mala ilgi göstermesi sağlanacaktır.</a:t>
            </a:r>
          </a:p>
          <a:p>
            <a:endParaRPr lang="tr-TR" smtClean="0"/>
          </a:p>
        </p:txBody>
      </p:sp>
    </p:spTree>
  </p:cSld>
  <p:clrMapOvr>
    <a:masterClrMapping/>
  </p:clrMapOvr>
  <p:transition>
    <p:wipe dir="r"/>
  </p:transition>
  <p:timing>
    <p:tnLst>
      <p:par>
        <p:cTn id="1" dur="indefinite" restart="never" nodeType="tmRoot"/>
      </p:par>
    </p:tnLst>
  </p:timing>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1 Başlık"/>
          <p:cNvSpPr>
            <a:spLocks noGrp="1"/>
          </p:cNvSpPr>
          <p:nvPr>
            <p:ph type="title"/>
          </p:nvPr>
        </p:nvSpPr>
        <p:spPr/>
        <p:txBody>
          <a:bodyPr/>
          <a:lstStyle/>
          <a:p>
            <a:pPr algn="ctr"/>
            <a:r>
              <a:rPr lang="tr-TR" b="1" smtClean="0"/>
              <a:t>AIDA Modeli</a:t>
            </a:r>
            <a:endParaRPr lang="tr-TR" smtClean="0"/>
          </a:p>
        </p:txBody>
      </p:sp>
      <p:sp>
        <p:nvSpPr>
          <p:cNvPr id="245763" name="2 İçerik Yer Tutucusu"/>
          <p:cNvSpPr>
            <a:spLocks noGrp="1"/>
          </p:cNvSpPr>
          <p:nvPr>
            <p:ph idx="1"/>
          </p:nvPr>
        </p:nvSpPr>
        <p:spPr/>
        <p:txBody>
          <a:bodyPr/>
          <a:lstStyle/>
          <a:p>
            <a:r>
              <a:rPr lang="tr-TR" b="1" smtClean="0"/>
              <a:t>-İstek uyandırma:</a:t>
            </a:r>
            <a:r>
              <a:rPr lang="tr-TR" smtClean="0"/>
              <a:t> İlgi olumlu yöne çekilerek, değerlendirme, malı satın alma isteğine dönüştürülecektir.</a:t>
            </a:r>
          </a:p>
          <a:p>
            <a:r>
              <a:rPr lang="tr-TR" b="1" smtClean="0"/>
              <a:t>-Harekete Geçirme: </a:t>
            </a:r>
            <a:r>
              <a:rPr lang="tr-TR" smtClean="0"/>
              <a:t>Satın alma isteğinin satın alma aksiyonuna (eylemine) dönüşmesi ile satış gerçekleştirilecektir.</a:t>
            </a:r>
          </a:p>
          <a:p>
            <a:endParaRPr lang="tr-TR" smtClean="0"/>
          </a:p>
        </p:txBody>
      </p:sp>
    </p:spTree>
  </p:cSld>
  <p:clrMapOvr>
    <a:masterClrMapping/>
  </p:clrMapOvr>
  <p:transition>
    <p:wipe dir="r"/>
  </p:transition>
  <p:timing>
    <p:tnLst>
      <p:par>
        <p:cTn id="1" dur="indefinite" restart="never" nodeType="tmRoot"/>
      </p:par>
    </p:tnLst>
  </p:timing>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1 Başlık"/>
          <p:cNvSpPr>
            <a:spLocks noGrp="1"/>
          </p:cNvSpPr>
          <p:nvPr>
            <p:ph type="title"/>
          </p:nvPr>
        </p:nvSpPr>
        <p:spPr>
          <a:xfrm>
            <a:off x="457200" y="704850"/>
            <a:ext cx="8229600" cy="1500188"/>
          </a:xfrm>
        </p:spPr>
        <p:txBody>
          <a:bodyPr/>
          <a:lstStyle/>
          <a:p>
            <a:pPr algn="ctr"/>
            <a:r>
              <a:rPr lang="tr-TR" sz="4000" b="1" smtClean="0"/>
              <a:t>Kişisel Satışın</a:t>
            </a:r>
            <a:br>
              <a:rPr lang="tr-TR" sz="4000" b="1" smtClean="0"/>
            </a:br>
            <a:r>
              <a:rPr lang="tr-TR" sz="4000" b="1" smtClean="0"/>
              <a:t>Temel Özellikleri</a:t>
            </a:r>
            <a:endParaRPr lang="tr-TR" sz="4000" smtClean="0"/>
          </a:p>
        </p:txBody>
      </p:sp>
      <p:sp>
        <p:nvSpPr>
          <p:cNvPr id="246787" name="2 İçerik Yer Tutucusu"/>
          <p:cNvSpPr>
            <a:spLocks noGrp="1"/>
          </p:cNvSpPr>
          <p:nvPr>
            <p:ph idx="1"/>
          </p:nvPr>
        </p:nvSpPr>
        <p:spPr>
          <a:xfrm>
            <a:off x="457200" y="2636838"/>
            <a:ext cx="8229600" cy="3687762"/>
          </a:xfrm>
        </p:spPr>
        <p:txBody>
          <a:bodyPr/>
          <a:lstStyle/>
          <a:p>
            <a:r>
              <a:rPr lang="tr-TR" smtClean="0"/>
              <a:t>Kişisel karşılaşma. Satışçı ile alıcı arasında direkt ve canlı ilişki kurulur.</a:t>
            </a:r>
          </a:p>
          <a:p>
            <a:r>
              <a:rPr lang="tr-TR" smtClean="0"/>
              <a:t>Dostluk ilişkileri geliştirme. Alıcı ile dostluk ilişkileri geliştirilir ve bu sayede iki taraf arasında sürekli alım-satım ortamı doğar.</a:t>
            </a:r>
          </a:p>
        </p:txBody>
      </p:sp>
    </p:spTree>
  </p:cSld>
  <p:clrMapOvr>
    <a:masterClrMapping/>
  </p:clrMapOvr>
  <p:timing>
    <p:tnLst>
      <p:par>
        <p:cTn id="1" dur="indefinite" restart="never" nodeType="tmRoot"/>
      </p:par>
    </p:tnLst>
  </p:timing>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1 Başlık"/>
          <p:cNvSpPr>
            <a:spLocks noGrp="1"/>
          </p:cNvSpPr>
          <p:nvPr>
            <p:ph type="title"/>
          </p:nvPr>
        </p:nvSpPr>
        <p:spPr>
          <a:xfrm>
            <a:off x="457200" y="704850"/>
            <a:ext cx="8229600" cy="1428750"/>
          </a:xfrm>
        </p:spPr>
        <p:txBody>
          <a:bodyPr/>
          <a:lstStyle/>
          <a:p>
            <a:pPr algn="ctr"/>
            <a:r>
              <a:rPr lang="tr-TR" sz="4000" b="1" smtClean="0"/>
              <a:t>Kişisel Satış</a:t>
            </a:r>
            <a:br>
              <a:rPr lang="tr-TR" sz="4000" b="1" smtClean="0"/>
            </a:br>
            <a:r>
              <a:rPr lang="tr-TR" sz="4000" b="1" smtClean="0"/>
              <a:t>Temel Özellikleri</a:t>
            </a:r>
            <a:endParaRPr lang="tr-TR" sz="4000" smtClean="0"/>
          </a:p>
        </p:txBody>
      </p:sp>
      <p:sp>
        <p:nvSpPr>
          <p:cNvPr id="247811" name="2 İçerik Yer Tutucusu"/>
          <p:cNvSpPr>
            <a:spLocks noGrp="1"/>
          </p:cNvSpPr>
          <p:nvPr>
            <p:ph idx="1"/>
          </p:nvPr>
        </p:nvSpPr>
        <p:spPr>
          <a:xfrm>
            <a:off x="1042988" y="2205038"/>
            <a:ext cx="7643812" cy="4119562"/>
          </a:xfrm>
        </p:spPr>
        <p:txBody>
          <a:bodyPr/>
          <a:lstStyle/>
          <a:p>
            <a:endParaRPr lang="tr-TR" smtClean="0"/>
          </a:p>
          <a:p>
            <a:r>
              <a:rPr lang="tr-TR" smtClean="0"/>
              <a:t>Dinleme ve karşılık verme zorunluluğu olması. Çift yönlü iletişim sağlar.</a:t>
            </a:r>
          </a:p>
          <a:p>
            <a:r>
              <a:rPr lang="tr-TR" smtClean="0"/>
              <a:t>Satışçının gerekli bilgileri toplaması.</a:t>
            </a:r>
          </a:p>
        </p:txBody>
      </p:sp>
    </p:spTree>
  </p:cSld>
  <p:clrMapOvr>
    <a:masterClrMapping/>
  </p:clrMapOvr>
  <p:transition>
    <p:pull dir="d"/>
  </p:transition>
  <p:timing>
    <p:tnLst>
      <p:par>
        <p:cTn id="1" dur="indefinite" restart="never" nodeType="tmRoot"/>
      </p:par>
    </p:tnLst>
  </p:timing>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1 Başlık"/>
          <p:cNvSpPr>
            <a:spLocks noGrp="1"/>
          </p:cNvSpPr>
          <p:nvPr>
            <p:ph type="title"/>
          </p:nvPr>
        </p:nvSpPr>
        <p:spPr/>
        <p:txBody>
          <a:bodyPr/>
          <a:lstStyle/>
          <a:p>
            <a:endParaRPr lang="tr-TR" smtClean="0"/>
          </a:p>
        </p:txBody>
      </p:sp>
      <p:sp>
        <p:nvSpPr>
          <p:cNvPr id="248835" name="2 İçerik Yer Tutucusu"/>
          <p:cNvSpPr>
            <a:spLocks noGrp="1"/>
          </p:cNvSpPr>
          <p:nvPr>
            <p:ph idx="1"/>
          </p:nvPr>
        </p:nvSpPr>
        <p:spPr/>
        <p:txBody>
          <a:bodyPr/>
          <a:lstStyle/>
          <a:p>
            <a:pPr algn="just"/>
            <a:r>
              <a:rPr lang="tr-TR" b="1" smtClean="0"/>
              <a:t>Reklam: </a:t>
            </a:r>
            <a:r>
              <a:rPr lang="tr-TR" smtClean="0"/>
              <a:t>Reklam, malların, hizmetlerin veya fikirlerin, geniş kitlelere duyurulması ve benimsetilmesi amacıyla bir ücret karşılığında, kişisel olmayan bir biçimde sunulmasıdır.</a:t>
            </a:r>
          </a:p>
          <a:p>
            <a:endParaRPr lang="tr-TR" smtClean="0"/>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Başlık"/>
          <p:cNvSpPr>
            <a:spLocks noGrp="1"/>
          </p:cNvSpPr>
          <p:nvPr>
            <p:ph type="title"/>
          </p:nvPr>
        </p:nvSpPr>
        <p:spPr/>
        <p:txBody>
          <a:bodyPr/>
          <a:lstStyle/>
          <a:p>
            <a:pPr algn="ctr"/>
            <a:r>
              <a:rPr lang="tr-TR" smtClean="0"/>
              <a:t>Tüketici</a:t>
            </a:r>
          </a:p>
        </p:txBody>
      </p:sp>
      <p:sp>
        <p:nvSpPr>
          <p:cNvPr id="28675" name="2 İçerik Yer Tutucusu"/>
          <p:cNvSpPr>
            <a:spLocks noGrp="1"/>
          </p:cNvSpPr>
          <p:nvPr>
            <p:ph idx="1"/>
          </p:nvPr>
        </p:nvSpPr>
        <p:spPr/>
        <p:txBody>
          <a:bodyPr/>
          <a:lstStyle/>
          <a:p>
            <a:pPr marL="0" indent="736600">
              <a:buFont typeface="Arial" charset="0"/>
              <a:buNone/>
            </a:pPr>
            <a:r>
              <a:rPr lang="tr-TR" smtClean="0"/>
              <a:t>Tüketici; tatmin edilecek ihtiyacı, harcayacak parası ve harcama isteği olan kişi, kurum yada kuruluşlardır. </a:t>
            </a:r>
          </a:p>
        </p:txBody>
      </p:sp>
    </p:spTree>
  </p:cSld>
  <p:clrMapOvr>
    <a:masterClrMapping/>
  </p:clrMapOvr>
  <p:timing>
    <p:tnLst>
      <p:par>
        <p:cTn id="1" dur="indefinite" restart="never" nodeType="tmRoot"/>
      </p:par>
    </p:tnLst>
  </p:timing>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1 Başlık"/>
          <p:cNvSpPr>
            <a:spLocks noGrp="1"/>
          </p:cNvSpPr>
          <p:nvPr>
            <p:ph type="title"/>
          </p:nvPr>
        </p:nvSpPr>
        <p:spPr>
          <a:xfrm>
            <a:off x="457200" y="704850"/>
            <a:ext cx="8229600" cy="1355725"/>
          </a:xfrm>
        </p:spPr>
        <p:txBody>
          <a:bodyPr/>
          <a:lstStyle/>
          <a:p>
            <a:pPr algn="ctr"/>
            <a:r>
              <a:rPr lang="tr-TR" sz="4000" smtClean="0"/>
              <a:t>Kurumsal Reklâm İle Marka</a:t>
            </a:r>
            <a:br>
              <a:rPr lang="tr-TR" sz="4000" smtClean="0"/>
            </a:br>
            <a:r>
              <a:rPr lang="tr-TR" sz="4000" smtClean="0"/>
              <a:t>Reklâmının Başlıca Özellikleri </a:t>
            </a:r>
          </a:p>
        </p:txBody>
      </p:sp>
      <p:sp>
        <p:nvSpPr>
          <p:cNvPr id="249859" name="2 İçerik Yer Tutucusu"/>
          <p:cNvSpPr>
            <a:spLocks noGrp="1"/>
          </p:cNvSpPr>
          <p:nvPr>
            <p:ph idx="1"/>
          </p:nvPr>
        </p:nvSpPr>
        <p:spPr>
          <a:xfrm>
            <a:off x="539750" y="2133600"/>
            <a:ext cx="8147050" cy="4191000"/>
          </a:xfrm>
        </p:spPr>
        <p:txBody>
          <a:bodyPr/>
          <a:lstStyle/>
          <a:p>
            <a:r>
              <a:rPr lang="tr-TR" smtClean="0"/>
              <a:t>Geniş kitleye yönelik olma. Bu yönü kişisel satışın tamamen zıddıdır.</a:t>
            </a:r>
          </a:p>
          <a:p>
            <a:r>
              <a:rPr lang="tr-TR" smtClean="0"/>
              <a:t>Tekrarlanabilme ve ve her yana yayılabilme.Kolayca tekrarlanabilir.</a:t>
            </a:r>
          </a:p>
          <a:p>
            <a:pPr>
              <a:buFont typeface="Wingdings 2" pitchFamily="18" charset="2"/>
              <a:buNone/>
            </a:pPr>
            <a:endParaRPr lang="tr-TR" smtClean="0"/>
          </a:p>
          <a:p>
            <a:endParaRPr lang="tr-TR" smtClean="0"/>
          </a:p>
        </p:txBody>
      </p:sp>
    </p:spTree>
  </p:cSld>
  <p:clrMapOvr>
    <a:masterClrMapping/>
  </p:clrMapOvr>
  <p:transition>
    <p:dissolve/>
  </p:transition>
  <p:timing>
    <p:tnLst>
      <p:par>
        <p:cTn id="1" dur="indefinite" restart="never" nodeType="tmRoot"/>
      </p:par>
    </p:tnLst>
  </p:timing>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1 Başlık"/>
          <p:cNvSpPr>
            <a:spLocks noGrp="1"/>
          </p:cNvSpPr>
          <p:nvPr>
            <p:ph type="title"/>
          </p:nvPr>
        </p:nvSpPr>
        <p:spPr/>
        <p:txBody>
          <a:bodyPr/>
          <a:lstStyle/>
          <a:p>
            <a:pPr algn="ctr"/>
            <a:r>
              <a:rPr lang="tr-TR" sz="4000" smtClean="0"/>
              <a:t>Kurumsal Reklâm İle Marka</a:t>
            </a:r>
            <a:br>
              <a:rPr lang="tr-TR" sz="4000" smtClean="0"/>
            </a:br>
            <a:r>
              <a:rPr lang="tr-TR" sz="4000" smtClean="0"/>
              <a:t> Reklâmının Başlıca Özellikleri </a:t>
            </a:r>
          </a:p>
        </p:txBody>
      </p:sp>
      <p:sp>
        <p:nvSpPr>
          <p:cNvPr id="250883" name="2 İçerik Yer Tutucusu"/>
          <p:cNvSpPr>
            <a:spLocks noGrp="1"/>
          </p:cNvSpPr>
          <p:nvPr>
            <p:ph idx="1"/>
          </p:nvPr>
        </p:nvSpPr>
        <p:spPr>
          <a:xfrm>
            <a:off x="755650" y="1989138"/>
            <a:ext cx="7931150" cy="4335462"/>
          </a:xfrm>
        </p:spPr>
        <p:txBody>
          <a:bodyPr/>
          <a:lstStyle/>
          <a:p>
            <a:r>
              <a:rPr lang="tr-TR" smtClean="0"/>
              <a:t>Anlamlı ve etkili bir biçimde sunulabilme. Renk, ses ve çeşitli sanatsal özelliklerden yararlanılarak çok canlı ve etkili bir biçimde sunulabilir.</a:t>
            </a:r>
          </a:p>
          <a:p>
            <a:r>
              <a:rPr lang="tr-TR" smtClean="0"/>
              <a:t>kişisel olmama. Kişisel olmayıp, kitleye yönelmesi yüzünden zorlayıcı değildir; tek yönlü iletişim ve etki vardır.</a:t>
            </a:r>
          </a:p>
          <a:p>
            <a:endParaRPr lang="tr-TR" smtClean="0"/>
          </a:p>
        </p:txBody>
      </p:sp>
    </p:spTree>
  </p:cSld>
  <p:clrMapOvr>
    <a:masterClrMapping/>
  </p:clrMapOvr>
  <p:transition>
    <p:wipe dir="r"/>
  </p:transition>
  <p:timing>
    <p:tnLst>
      <p:par>
        <p:cTn id="1" dur="indefinite" restart="never" nodeType="tmRoot"/>
      </p:par>
    </p:tnLst>
  </p:timing>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1 Başlık"/>
          <p:cNvSpPr>
            <a:spLocks noGrp="1"/>
          </p:cNvSpPr>
          <p:nvPr>
            <p:ph type="title"/>
          </p:nvPr>
        </p:nvSpPr>
        <p:spPr/>
        <p:txBody>
          <a:bodyPr/>
          <a:lstStyle/>
          <a:p>
            <a:pPr algn="ctr"/>
            <a:r>
              <a:rPr lang="tr-TR" b="1" smtClean="0"/>
              <a:t>Halkla İlişkiler</a:t>
            </a:r>
            <a:endParaRPr lang="tr-TR" smtClean="0"/>
          </a:p>
        </p:txBody>
      </p:sp>
      <p:sp>
        <p:nvSpPr>
          <p:cNvPr id="251907" name="2 İçerik Yer Tutucusu"/>
          <p:cNvSpPr>
            <a:spLocks noGrp="1"/>
          </p:cNvSpPr>
          <p:nvPr>
            <p:ph idx="1"/>
          </p:nvPr>
        </p:nvSpPr>
        <p:spPr>
          <a:xfrm>
            <a:off x="457200" y="2205038"/>
            <a:ext cx="8229600" cy="4119562"/>
          </a:xfrm>
        </p:spPr>
        <p:txBody>
          <a:bodyPr/>
          <a:lstStyle/>
          <a:p>
            <a:pPr algn="just">
              <a:buFont typeface="Wingdings 2" pitchFamily="18" charset="2"/>
              <a:buNone/>
            </a:pPr>
            <a:r>
              <a:rPr lang="tr-TR" smtClean="0"/>
              <a:t>		Halkla ilişkiler, işletme ile çevresi arasında iyi ilişkiler geliştirilmesi ve sürdürülmesi faaliyetidir. Tanıtmada bunun bir parçası olup genellikle ücret ödemeden iletişim araçlarında yapılan ticari haber, röportaj, resim vb. tanıtıcı çalışmalardır. </a:t>
            </a:r>
          </a:p>
          <a:p>
            <a:endParaRPr lang="tr-TR" smtClean="0"/>
          </a:p>
        </p:txBody>
      </p:sp>
    </p:spTree>
  </p:cSld>
  <p:clrMapOvr>
    <a:masterClrMapping/>
  </p:clrMapOvr>
  <p:transition>
    <p:wedge/>
  </p:transition>
  <p:timing>
    <p:tnLst>
      <p:par>
        <p:cTn id="1" dur="indefinite" restart="never" nodeType="tmRoot"/>
      </p:par>
    </p:tnLst>
  </p:timing>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1 Başlık"/>
          <p:cNvSpPr>
            <a:spLocks noGrp="1"/>
          </p:cNvSpPr>
          <p:nvPr>
            <p:ph type="title"/>
          </p:nvPr>
        </p:nvSpPr>
        <p:spPr>
          <a:xfrm>
            <a:off x="457200" y="704850"/>
            <a:ext cx="8229600" cy="1284288"/>
          </a:xfrm>
        </p:spPr>
        <p:txBody>
          <a:bodyPr/>
          <a:lstStyle/>
          <a:p>
            <a:pPr algn="ctr"/>
            <a:r>
              <a:rPr lang="tr-TR" b="1" smtClean="0"/>
              <a:t>Halkla İlişkiler</a:t>
            </a:r>
            <a:endParaRPr lang="tr-TR" smtClean="0"/>
          </a:p>
        </p:txBody>
      </p:sp>
      <p:sp>
        <p:nvSpPr>
          <p:cNvPr id="252931" name="2 İçerik Yer Tutucusu"/>
          <p:cNvSpPr>
            <a:spLocks noGrp="1"/>
          </p:cNvSpPr>
          <p:nvPr>
            <p:ph idx="1"/>
          </p:nvPr>
        </p:nvSpPr>
        <p:spPr>
          <a:xfrm>
            <a:off x="827088" y="2349500"/>
            <a:ext cx="7859712" cy="3975100"/>
          </a:xfrm>
        </p:spPr>
        <p:txBody>
          <a:bodyPr/>
          <a:lstStyle/>
          <a:p>
            <a:pPr algn="just">
              <a:buFont typeface="Wingdings 2" pitchFamily="18" charset="2"/>
              <a:buNone/>
            </a:pPr>
            <a:r>
              <a:rPr lang="tr-TR" smtClean="0"/>
              <a:t>		Halkla ilişkiler reklamlara göre daha inandırıcıdır; satışçılardan reklâmlardan hoşlanmayan potansiyel alıcılara da ulaşır. Mesajlar direkt satışa yönelik olmayıp, daha çok haber niteliğindedir.</a:t>
            </a:r>
          </a:p>
        </p:txBody>
      </p:sp>
    </p:spTree>
  </p:cSld>
  <p:clrMapOvr>
    <a:masterClrMapping/>
  </p:clrMapOvr>
  <p:transition>
    <p:wedge/>
  </p:transition>
  <p:timing>
    <p:tnLst>
      <p:par>
        <p:cTn id="1" dur="indefinite" restart="never" nodeType="tmRoot"/>
      </p:par>
    </p:tnLst>
  </p:timing>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1 Başlık"/>
          <p:cNvSpPr>
            <a:spLocks noGrp="1"/>
          </p:cNvSpPr>
          <p:nvPr>
            <p:ph type="title"/>
          </p:nvPr>
        </p:nvSpPr>
        <p:spPr>
          <a:xfrm>
            <a:off x="457200" y="704850"/>
            <a:ext cx="8229600" cy="1428750"/>
          </a:xfrm>
        </p:spPr>
        <p:txBody>
          <a:bodyPr/>
          <a:lstStyle/>
          <a:p>
            <a:pPr algn="ctr"/>
            <a:r>
              <a:rPr lang="tr-TR" sz="4400" b="1" smtClean="0"/>
              <a:t>Satış Geliştirme</a:t>
            </a:r>
            <a:br>
              <a:rPr lang="tr-TR" sz="4400" b="1" smtClean="0"/>
            </a:br>
            <a:r>
              <a:rPr lang="tr-TR" sz="4400" b="1" smtClean="0"/>
              <a:t>(Satış Promosyonu)</a:t>
            </a:r>
            <a:endParaRPr lang="tr-TR" sz="4400" smtClean="0"/>
          </a:p>
        </p:txBody>
      </p:sp>
      <p:sp>
        <p:nvSpPr>
          <p:cNvPr id="253955" name="2 İçerik Yer Tutucusu"/>
          <p:cNvSpPr>
            <a:spLocks noGrp="1"/>
          </p:cNvSpPr>
          <p:nvPr>
            <p:ph idx="1"/>
          </p:nvPr>
        </p:nvSpPr>
        <p:spPr>
          <a:xfrm>
            <a:off x="684213" y="2349500"/>
            <a:ext cx="7848600" cy="3975100"/>
          </a:xfrm>
        </p:spPr>
        <p:txBody>
          <a:bodyPr/>
          <a:lstStyle/>
          <a:p>
            <a:pPr algn="just">
              <a:buFont typeface="Wingdings 2" pitchFamily="18" charset="2"/>
              <a:buNone/>
            </a:pPr>
            <a:r>
              <a:rPr lang="tr-TR" smtClean="0"/>
              <a:t>		Satış geliştirme, kişisel satış, reklam ve tanıtma çabaları dışında kalan, genellikle sürekli olarak yürütülmeyen, fuarlara katılma, sergiler, teşhirler vb. devamlılığı olmayan diğer satış çabalarıdır.</a:t>
            </a:r>
          </a:p>
        </p:txBody>
      </p:sp>
    </p:spTree>
  </p:cSld>
  <p:clrMapOvr>
    <a:masterClrMapping/>
  </p:clrMapOvr>
  <p:transition>
    <p:wheel spokes="1"/>
  </p:transition>
  <p:timing>
    <p:tnLst>
      <p:par>
        <p:cTn id="1" dur="indefinite" restart="never" nodeType="tmRoot"/>
      </p:par>
    </p:tnLst>
  </p:timing>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b="1" dirty="0" smtClean="0"/>
              <a:t>Satış Geliştirme Sınıflandırmaları</a:t>
            </a:r>
            <a:endParaRPr lang="tr-TR" dirty="0"/>
          </a:p>
        </p:txBody>
      </p:sp>
      <p:sp>
        <p:nvSpPr>
          <p:cNvPr id="254979" name="2 İçerik Yer Tutucusu"/>
          <p:cNvSpPr>
            <a:spLocks noGrp="1"/>
          </p:cNvSpPr>
          <p:nvPr>
            <p:ph idx="1"/>
          </p:nvPr>
        </p:nvSpPr>
        <p:spPr>
          <a:xfrm>
            <a:off x="684213" y="2205038"/>
            <a:ext cx="7775575" cy="4119562"/>
          </a:xfrm>
        </p:spPr>
        <p:txBody>
          <a:bodyPr/>
          <a:lstStyle/>
          <a:p>
            <a:r>
              <a:rPr lang="tr-TR" b="1" smtClean="0"/>
              <a:t>Tüketicilere yönelik:</a:t>
            </a:r>
            <a:r>
              <a:rPr lang="tr-TR" smtClean="0"/>
              <a:t> Eşantiyon verme, kupon, ikramiye, veya pul verme, moda gösterileri, para iade vb.</a:t>
            </a:r>
          </a:p>
          <a:p>
            <a:r>
              <a:rPr lang="tr-TR" b="1" smtClean="0"/>
              <a:t>Aracılara yönelik : </a:t>
            </a:r>
            <a:r>
              <a:rPr lang="tr-TR" smtClean="0"/>
              <a:t>Aracılara satın alma avansı, karşılıksız mal, özendirme primi, satış yarışmaları vb.</a:t>
            </a:r>
          </a:p>
          <a:p>
            <a:r>
              <a:rPr lang="tr-TR" b="1" smtClean="0"/>
              <a:t>Satışçılara yönelik:</a:t>
            </a:r>
            <a:r>
              <a:rPr lang="tr-TR" smtClean="0"/>
              <a:t> Prim, satışçı yarışmaları, satış toplantıları vb.</a:t>
            </a:r>
          </a:p>
        </p:txBody>
      </p:sp>
    </p:spTree>
  </p:cSld>
  <p:clrMapOvr>
    <a:masterClrMapping/>
  </p:clrMapOvr>
  <p:transition>
    <p:wheel spokes="1"/>
  </p:transition>
  <p:timing>
    <p:tnLst>
      <p:par>
        <p:cTn id="1" dur="indefinite" restart="never" nodeType="tmRoot"/>
      </p:par>
    </p:tnLst>
  </p:timing>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1 Başlık"/>
          <p:cNvSpPr>
            <a:spLocks noGrp="1"/>
          </p:cNvSpPr>
          <p:nvPr>
            <p:ph type="title"/>
          </p:nvPr>
        </p:nvSpPr>
        <p:spPr/>
        <p:txBody>
          <a:bodyPr/>
          <a:lstStyle/>
          <a:p>
            <a:pPr algn="ctr"/>
            <a:r>
              <a:rPr lang="tr-TR" sz="4000" b="1" smtClean="0"/>
              <a:t>Satış Geliştirmelerin Ortak Özellikleri</a:t>
            </a:r>
            <a:endParaRPr lang="tr-TR" sz="4000" smtClean="0"/>
          </a:p>
        </p:txBody>
      </p:sp>
      <p:sp>
        <p:nvSpPr>
          <p:cNvPr id="256003" name="2 İçerik Yer Tutucusu"/>
          <p:cNvSpPr>
            <a:spLocks noGrp="1"/>
          </p:cNvSpPr>
          <p:nvPr>
            <p:ph idx="1"/>
          </p:nvPr>
        </p:nvSpPr>
        <p:spPr>
          <a:xfrm>
            <a:off x="457200" y="2133600"/>
            <a:ext cx="8229600" cy="4191000"/>
          </a:xfrm>
        </p:spPr>
        <p:txBody>
          <a:bodyPr/>
          <a:lstStyle/>
          <a:p>
            <a:r>
              <a:rPr lang="tr-TR" smtClean="0"/>
              <a:t>Genellikle dikkat çekme ve etkili olma. Satış geliştirmede kullanılan bir çok araç çabuk olur.</a:t>
            </a:r>
          </a:p>
          <a:p>
            <a:r>
              <a:rPr lang="tr-TR" smtClean="0"/>
              <a:t>Uygulama ve denetleme kolaylığı. Kolay uygulandığı gibi etkisi de kolay ölçülür.</a:t>
            </a:r>
          </a:p>
          <a:p>
            <a:r>
              <a:rPr lang="tr-TR" smtClean="0"/>
              <a:t>Malın değerini küçültme. Aşırı ölçüde kullanılırsa, malın değeri ve satış fiyatının uygunluğu konusunda şüphe uyandırır.</a:t>
            </a:r>
          </a:p>
          <a:p>
            <a:endParaRPr lang="tr-TR" smtClean="0"/>
          </a:p>
        </p:txBody>
      </p:sp>
    </p:spTree>
  </p:cSld>
  <p:clrMapOvr>
    <a:masterClrMapping/>
  </p:clrMapOvr>
  <p:transition>
    <p:wheel spokes="1"/>
  </p:transition>
  <p:timing>
    <p:tnLst>
      <p:par>
        <p:cTn id="1" dur="indefinite" restart="never" nodeType="tmRoot"/>
      </p:par>
    </p:tnLst>
  </p:timing>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1 Başlık"/>
          <p:cNvSpPr>
            <a:spLocks noGrp="1"/>
          </p:cNvSpPr>
          <p:nvPr>
            <p:ph type="title"/>
          </p:nvPr>
        </p:nvSpPr>
        <p:spPr/>
        <p:txBody>
          <a:bodyPr/>
          <a:lstStyle/>
          <a:p>
            <a:pPr algn="ctr"/>
            <a:r>
              <a:rPr lang="tr-TR" b="1" smtClean="0"/>
              <a:t>Doğrudan Pazarlama</a:t>
            </a:r>
            <a:endParaRPr lang="tr-TR" smtClean="0"/>
          </a:p>
        </p:txBody>
      </p:sp>
      <p:sp>
        <p:nvSpPr>
          <p:cNvPr id="257027" name="2 İçerik Yer Tutucusu"/>
          <p:cNvSpPr>
            <a:spLocks noGrp="1"/>
          </p:cNvSpPr>
          <p:nvPr>
            <p:ph idx="1"/>
          </p:nvPr>
        </p:nvSpPr>
        <p:spPr>
          <a:xfrm>
            <a:off x="468313" y="2133600"/>
            <a:ext cx="8229600" cy="4387850"/>
          </a:xfrm>
        </p:spPr>
        <p:txBody>
          <a:bodyPr/>
          <a:lstStyle/>
          <a:p>
            <a:r>
              <a:rPr lang="tr-TR" smtClean="0"/>
              <a:t>Doğrudan pazarlama, özenle hedef olarak seçilmiş spesifik bireysel tüketicilerle, hemen sonucunu almak üzere telefon, faks, elektronik, posta veya diğer yollarla direkt olarak iletişim kurulmasıdır. </a:t>
            </a:r>
          </a:p>
          <a:p>
            <a:endParaRPr lang="tr-TR" smtClean="0"/>
          </a:p>
        </p:txBody>
      </p:sp>
    </p:spTree>
  </p:cSld>
  <p:clrMapOvr>
    <a:masterClrMapping/>
  </p:clrMapOvr>
  <p:transition>
    <p:wipe dir="r"/>
  </p:transition>
  <p:timing>
    <p:tnLst>
      <p:par>
        <p:cTn id="1" dur="indefinite" restart="never" nodeType="tmRoot"/>
      </p:par>
    </p:tnLst>
  </p:timing>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1 Başlık"/>
          <p:cNvSpPr>
            <a:spLocks noGrp="1"/>
          </p:cNvSpPr>
          <p:nvPr>
            <p:ph type="title"/>
          </p:nvPr>
        </p:nvSpPr>
        <p:spPr>
          <a:xfrm>
            <a:off x="457200" y="704850"/>
            <a:ext cx="8229600" cy="1355725"/>
          </a:xfrm>
        </p:spPr>
        <p:txBody>
          <a:bodyPr/>
          <a:lstStyle/>
          <a:p>
            <a:pPr algn="ctr"/>
            <a:r>
              <a:rPr lang="tr-TR" sz="4000" b="1" smtClean="0"/>
              <a:t>Doğrudan Pazarlama Çeşitlerinin</a:t>
            </a:r>
            <a:br>
              <a:rPr lang="tr-TR" sz="4000" b="1" smtClean="0"/>
            </a:br>
            <a:r>
              <a:rPr lang="tr-TR" sz="4000" b="1" smtClean="0"/>
              <a:t> Ortak Özellikleri</a:t>
            </a:r>
            <a:endParaRPr lang="tr-TR" sz="4000" smtClean="0"/>
          </a:p>
        </p:txBody>
      </p:sp>
      <p:sp>
        <p:nvSpPr>
          <p:cNvPr id="258051" name="2 İçerik Yer Tutucusu"/>
          <p:cNvSpPr>
            <a:spLocks noGrp="1"/>
          </p:cNvSpPr>
          <p:nvPr>
            <p:ph idx="1"/>
          </p:nvPr>
        </p:nvSpPr>
        <p:spPr/>
        <p:txBody>
          <a:bodyPr/>
          <a:lstStyle/>
          <a:p>
            <a:pPr>
              <a:buFont typeface="Wingdings 2" pitchFamily="18" charset="2"/>
              <a:buNone/>
            </a:pPr>
            <a:r>
              <a:rPr lang="tr-TR" b="1" smtClean="0"/>
              <a:t> </a:t>
            </a:r>
            <a:endParaRPr lang="tr-TR" smtClean="0"/>
          </a:p>
          <a:p>
            <a:r>
              <a:rPr lang="tr-TR" smtClean="0"/>
              <a:t>Genel yada herkese yönelik olmaması (mesaj spesifik bir bireye yöneliktir)</a:t>
            </a:r>
          </a:p>
          <a:p>
            <a:r>
              <a:rPr lang="tr-TR" smtClean="0"/>
              <a:t>Hızla yapılması (mesajlar derhal hazırlanır)</a:t>
            </a:r>
          </a:p>
          <a:p>
            <a:r>
              <a:rPr lang="tr-TR" smtClean="0"/>
              <a:t>Mesajın bireysel müşteri için özel olarak hazırlanması</a:t>
            </a:r>
          </a:p>
          <a:p>
            <a:r>
              <a:rPr lang="tr-TR" smtClean="0"/>
              <a:t>İnteraktif olması (satıcı ile alıcı arasında çift yönlü iletişim vardır).</a:t>
            </a:r>
          </a:p>
          <a:p>
            <a:endParaRPr lang="tr-TR" smtClean="0"/>
          </a:p>
        </p:txBody>
      </p:sp>
    </p:spTree>
  </p:cSld>
  <p:clrMapOvr>
    <a:masterClrMapping/>
  </p:clrMapOvr>
  <p:transition>
    <p:wipe dir="r"/>
  </p:transition>
  <p:timing>
    <p:tnLst>
      <p:par>
        <p:cTn id="1" dur="indefinite" restart="never" nodeType="tmRoot"/>
      </p:par>
    </p:tnLst>
  </p:timing>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1 Başlık"/>
          <p:cNvSpPr>
            <a:spLocks noGrp="1"/>
          </p:cNvSpPr>
          <p:nvPr>
            <p:ph type="title"/>
          </p:nvPr>
        </p:nvSpPr>
        <p:spPr/>
        <p:txBody>
          <a:bodyPr/>
          <a:lstStyle/>
          <a:p>
            <a:pPr algn="ctr"/>
            <a:r>
              <a:rPr lang="tr-TR" sz="4000" b="1" smtClean="0"/>
              <a:t>Toplam Tutundurma Bütçesini Belirleme Metodları</a:t>
            </a:r>
            <a:endParaRPr lang="tr-TR" sz="4000" smtClean="0"/>
          </a:p>
        </p:txBody>
      </p:sp>
      <p:sp>
        <p:nvSpPr>
          <p:cNvPr id="259075" name="2 İçerik Yer Tutucusu"/>
          <p:cNvSpPr>
            <a:spLocks noGrp="1"/>
          </p:cNvSpPr>
          <p:nvPr>
            <p:ph idx="1"/>
          </p:nvPr>
        </p:nvSpPr>
        <p:spPr>
          <a:xfrm>
            <a:off x="971550" y="2276475"/>
            <a:ext cx="7715250" cy="4048125"/>
          </a:xfrm>
        </p:spPr>
        <p:txBody>
          <a:bodyPr/>
          <a:lstStyle/>
          <a:p>
            <a:r>
              <a:rPr lang="tr-TR" smtClean="0"/>
              <a:t>Katlanılabilir miktar metodu</a:t>
            </a:r>
          </a:p>
          <a:p>
            <a:r>
              <a:rPr lang="tr-TR" smtClean="0"/>
              <a:t>Satış yüzdesi metodu</a:t>
            </a:r>
          </a:p>
          <a:p>
            <a:r>
              <a:rPr lang="tr-TR" smtClean="0"/>
              <a:t>Rakiplerin harcamalarını esas alma metodu</a:t>
            </a:r>
          </a:p>
          <a:p>
            <a:r>
              <a:rPr lang="tr-TR" smtClean="0"/>
              <a:t>Amaç ve görev (iş) metodu</a:t>
            </a:r>
          </a:p>
          <a:p>
            <a:endParaRPr lang="tr-TR" smtClean="0"/>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Satın Alma Amaçlarına Göre Tüketiciler</a:t>
            </a:r>
            <a:endParaRPr lang="tr-TR" dirty="0"/>
          </a:p>
        </p:txBody>
      </p:sp>
      <p:sp>
        <p:nvSpPr>
          <p:cNvPr id="29699" name="2 İçerik Yer Tutucusu"/>
          <p:cNvSpPr>
            <a:spLocks noGrp="1"/>
          </p:cNvSpPr>
          <p:nvPr>
            <p:ph idx="1"/>
          </p:nvPr>
        </p:nvSpPr>
        <p:spPr/>
        <p:txBody>
          <a:bodyPr/>
          <a:lstStyle/>
          <a:p>
            <a:r>
              <a:rPr lang="tr-TR" smtClean="0"/>
              <a:t>Nihai tüketiciler</a:t>
            </a:r>
          </a:p>
          <a:p>
            <a:r>
              <a:rPr lang="tr-TR" smtClean="0"/>
              <a:t>Endüstriyel Tüketiciler</a:t>
            </a:r>
          </a:p>
        </p:txBody>
      </p:sp>
    </p:spTree>
  </p:cSld>
  <p:clrMapOvr>
    <a:masterClrMapping/>
  </p:clrMapOvr>
  <p:timing>
    <p:tnLst>
      <p:par>
        <p:cTn id="1" dur="indefinite" restart="never" nodeType="tmRoot"/>
      </p:par>
    </p:tnLst>
  </p:timing>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1 Başlık"/>
          <p:cNvSpPr>
            <a:spLocks noGrp="1"/>
          </p:cNvSpPr>
          <p:nvPr>
            <p:ph type="title"/>
          </p:nvPr>
        </p:nvSpPr>
        <p:spPr>
          <a:xfrm>
            <a:off x="457200" y="704850"/>
            <a:ext cx="8229600" cy="1355725"/>
          </a:xfrm>
        </p:spPr>
        <p:txBody>
          <a:bodyPr/>
          <a:lstStyle/>
          <a:p>
            <a:pPr algn="ctr"/>
            <a:r>
              <a:rPr lang="tr-TR" sz="4400" b="1" smtClean="0"/>
              <a:t>Tutundurma Karması</a:t>
            </a:r>
            <a:br>
              <a:rPr lang="tr-TR" sz="4400" b="1" smtClean="0"/>
            </a:br>
            <a:r>
              <a:rPr lang="tr-TR" sz="4400" b="1" smtClean="0"/>
              <a:t>Strateji Alternatifleri</a:t>
            </a:r>
            <a:endParaRPr lang="tr-TR" sz="4400" smtClean="0"/>
          </a:p>
        </p:txBody>
      </p:sp>
      <p:sp>
        <p:nvSpPr>
          <p:cNvPr id="260099" name="2 İçerik Yer Tutucusu"/>
          <p:cNvSpPr>
            <a:spLocks noGrp="1"/>
          </p:cNvSpPr>
          <p:nvPr>
            <p:ph idx="1"/>
          </p:nvPr>
        </p:nvSpPr>
        <p:spPr>
          <a:xfrm>
            <a:off x="827088" y="2565400"/>
            <a:ext cx="7859712" cy="3759200"/>
          </a:xfrm>
        </p:spPr>
        <p:txBody>
          <a:bodyPr/>
          <a:lstStyle/>
          <a:p>
            <a:r>
              <a:rPr lang="tr-TR" smtClean="0"/>
              <a:t>İtme Stratejisi</a:t>
            </a:r>
          </a:p>
          <a:p>
            <a:r>
              <a:rPr lang="tr-TR" smtClean="0"/>
              <a:t>Çekme Stratejisi</a:t>
            </a:r>
          </a:p>
          <a:p>
            <a:endParaRPr lang="tr-TR" smtClean="0"/>
          </a:p>
        </p:txBody>
      </p:sp>
    </p:spTree>
  </p:cSld>
  <p:clrMapOvr>
    <a:masterClrMapping/>
  </p:clrMapOvr>
  <p:transition>
    <p:wipe dir="d"/>
  </p:transition>
  <p:timing>
    <p:tnLst>
      <p:par>
        <p:cTn id="1" dur="indefinite" restart="never" nodeType="tmRoot"/>
      </p:par>
    </p:tnLst>
  </p:timing>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1 Başlık"/>
          <p:cNvSpPr>
            <a:spLocks noGrp="1"/>
          </p:cNvSpPr>
          <p:nvPr>
            <p:ph type="title"/>
          </p:nvPr>
        </p:nvSpPr>
        <p:spPr/>
        <p:txBody>
          <a:bodyPr/>
          <a:lstStyle/>
          <a:p>
            <a:endParaRPr lang="tr-TR" smtClean="0"/>
          </a:p>
        </p:txBody>
      </p:sp>
      <p:sp>
        <p:nvSpPr>
          <p:cNvPr id="261123" name="2 İçerik Yer Tutucusu"/>
          <p:cNvSpPr>
            <a:spLocks noGrp="1"/>
          </p:cNvSpPr>
          <p:nvPr>
            <p:ph idx="1"/>
          </p:nvPr>
        </p:nvSpPr>
        <p:spPr/>
        <p:txBody>
          <a:bodyPr/>
          <a:lstStyle/>
          <a:p>
            <a:pPr algn="just">
              <a:buFont typeface="Wingdings 2" pitchFamily="18" charset="2"/>
              <a:buNone/>
            </a:pPr>
            <a:r>
              <a:rPr lang="tr-TR" b="1" smtClean="0"/>
              <a:t>	İtme Stratejisi: </a:t>
            </a:r>
            <a:r>
              <a:rPr lang="tr-TR" smtClean="0"/>
              <a:t>öncelikle aracıları hedef alır ve mamulü dağıtım kanallarıyla nihai tüketicilere ulaştırmaya çaba sarf eder. İtme stratejisi geniş ölçüde kişisel satış ve satış geliştirme faaliyetlerini (satışçı yarışmaları, fuarlara katılma vb.) kapsar. Bu strateji hem endüstriyel mal üreticileri, hem de bir çok tüketim malı üreticisine uygundur.</a:t>
            </a:r>
          </a:p>
          <a:p>
            <a:endParaRPr lang="tr-TR" smtClean="0"/>
          </a:p>
        </p:txBody>
      </p:sp>
    </p:spTree>
  </p:cSld>
  <p:clrMapOvr>
    <a:masterClrMapping/>
  </p:clrMapOvr>
  <p:transition>
    <p:wipe dir="r"/>
  </p:transition>
  <p:timing>
    <p:tnLst>
      <p:par>
        <p:cTn id="1" dur="indefinite" restart="never" nodeType="tmRoot"/>
      </p:par>
    </p:tnLst>
  </p:timing>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1 Başlık"/>
          <p:cNvSpPr>
            <a:spLocks noGrp="1"/>
          </p:cNvSpPr>
          <p:nvPr>
            <p:ph type="title"/>
          </p:nvPr>
        </p:nvSpPr>
        <p:spPr/>
        <p:txBody>
          <a:bodyPr/>
          <a:lstStyle/>
          <a:p>
            <a:endParaRPr lang="tr-TR" smtClean="0"/>
          </a:p>
        </p:txBody>
      </p:sp>
      <p:sp>
        <p:nvSpPr>
          <p:cNvPr id="262147" name="2 İçerik Yer Tutucusu"/>
          <p:cNvSpPr>
            <a:spLocks noGrp="1"/>
          </p:cNvSpPr>
          <p:nvPr>
            <p:ph idx="1"/>
          </p:nvPr>
        </p:nvSpPr>
        <p:spPr/>
        <p:txBody>
          <a:bodyPr/>
          <a:lstStyle/>
          <a:p>
            <a:pPr algn="just">
              <a:buFont typeface="Wingdings 2" pitchFamily="18" charset="2"/>
              <a:buNone/>
            </a:pPr>
            <a:r>
              <a:rPr lang="tr-TR" b="1" smtClean="0"/>
              <a:t>	Çekme stratejisi: </a:t>
            </a:r>
            <a:r>
              <a:rPr lang="tr-TR" smtClean="0"/>
              <a:t>Üretici işletme tutundurma programında direkt olarak nihai tüketicileri hedef alır; amaç onları motive ederek perakendicilerden  mamulü talep etmelerini sağlamaktır.  </a:t>
            </a:r>
          </a:p>
        </p:txBody>
      </p:sp>
    </p:spTree>
  </p:cSld>
  <p:clrMapOvr>
    <a:masterClrMapping/>
  </p:clrMapOvr>
  <p:transition>
    <p:wipe/>
  </p:transition>
  <p:timing>
    <p:tnLst>
      <p:par>
        <p:cTn id="1" dur="indefinite" restart="never" nodeType="tmRoot"/>
      </p:par>
    </p:tnLst>
  </p:timing>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850"/>
            <a:ext cx="8229600" cy="1428750"/>
          </a:xfrm>
        </p:spPr>
        <p:txBody>
          <a:bodyPr>
            <a:normAutofit fontScale="90000"/>
          </a:bodyPr>
          <a:lstStyle/>
          <a:p>
            <a:pPr algn="ctr" fontAlgn="auto">
              <a:spcAft>
                <a:spcPts val="0"/>
              </a:spcAft>
              <a:defRPr/>
            </a:pPr>
            <a:r>
              <a:rPr lang="tr-TR" b="1" dirty="0" smtClean="0"/>
              <a:t>Tutundurma Karmasının Seçimini Etkileyen Başlıca faktörler</a:t>
            </a:r>
            <a:endParaRPr lang="tr-TR" dirty="0"/>
          </a:p>
        </p:txBody>
      </p:sp>
      <p:sp>
        <p:nvSpPr>
          <p:cNvPr id="263171" name="2 İçerik Yer Tutucusu"/>
          <p:cNvSpPr>
            <a:spLocks noGrp="1"/>
          </p:cNvSpPr>
          <p:nvPr>
            <p:ph idx="1"/>
          </p:nvPr>
        </p:nvSpPr>
        <p:spPr>
          <a:xfrm>
            <a:off x="755650" y="2349500"/>
            <a:ext cx="7931150" cy="3975100"/>
          </a:xfrm>
        </p:spPr>
        <p:txBody>
          <a:bodyPr/>
          <a:lstStyle/>
          <a:p>
            <a:r>
              <a:rPr lang="tr-TR" smtClean="0"/>
              <a:t>Tutundurma bütçesi ve maliyetler</a:t>
            </a:r>
          </a:p>
          <a:p>
            <a:r>
              <a:rPr lang="tr-TR" smtClean="0"/>
              <a:t>Pazarın niteliği</a:t>
            </a:r>
          </a:p>
          <a:p>
            <a:r>
              <a:rPr lang="tr-TR" smtClean="0"/>
              <a:t>Mamulün niteliği</a:t>
            </a:r>
          </a:p>
          <a:p>
            <a:r>
              <a:rPr lang="tr-TR" smtClean="0"/>
              <a:t>Mamulün hayat seyrindeki dönemi</a:t>
            </a:r>
          </a:p>
          <a:p>
            <a:endParaRPr lang="tr-TR" smtClean="0"/>
          </a:p>
        </p:txBody>
      </p:sp>
    </p:spTree>
  </p:cSld>
  <p:clrMapOvr>
    <a:masterClrMapping/>
  </p:clrMapOvr>
  <p:transition>
    <p:wipe dir="r"/>
  </p:transition>
  <p:timing>
    <p:tnLst>
      <p:par>
        <p:cTn id="1" dur="indefinite" restart="never" nodeType="tmRoot"/>
      </p:par>
    </p:tnLst>
  </p:timing>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gn="ctr" fontAlgn="auto">
              <a:spcAft>
                <a:spcPts val="0"/>
              </a:spcAft>
              <a:defRPr/>
            </a:pPr>
            <a:r>
              <a:rPr lang="tr-TR" sz="8000" dirty="0" smtClean="0"/>
              <a:t>DAĞITIM</a:t>
            </a:r>
            <a:endParaRPr lang="tr-TR" sz="8000" dirty="0"/>
          </a:p>
        </p:txBody>
      </p:sp>
      <p:sp>
        <p:nvSpPr>
          <p:cNvPr id="264195" name="2 Alt Başlık"/>
          <p:cNvSpPr>
            <a:spLocks noGrp="1"/>
          </p:cNvSpPr>
          <p:nvPr>
            <p:ph type="subTitle" idx="1"/>
          </p:nvPr>
        </p:nvSpPr>
        <p:spPr>
          <a:xfrm>
            <a:off x="533400" y="3228975"/>
            <a:ext cx="7854950" cy="1752600"/>
          </a:xfrm>
        </p:spPr>
        <p:txBody>
          <a:bodyPr/>
          <a:lstStyle/>
          <a:p>
            <a:pPr marR="0"/>
            <a:endParaRPr lang="tr-TR" smtClean="0"/>
          </a:p>
        </p:txBody>
      </p:sp>
    </p:spTree>
  </p:cSld>
  <p:clrMapOvr>
    <a:masterClrMapping/>
  </p:clrMapOvr>
  <p:timing>
    <p:tnLst>
      <p:par>
        <p:cTn id="1" dur="indefinite" restart="never" nodeType="tmRoot"/>
      </p:par>
    </p:tnLst>
  </p:timing>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1 Başlık"/>
          <p:cNvSpPr>
            <a:spLocks noGrp="1"/>
          </p:cNvSpPr>
          <p:nvPr>
            <p:ph type="title"/>
          </p:nvPr>
        </p:nvSpPr>
        <p:spPr/>
        <p:txBody>
          <a:bodyPr/>
          <a:lstStyle/>
          <a:p>
            <a:pPr algn="ctr"/>
            <a:r>
              <a:rPr lang="tr-TR" smtClean="0"/>
              <a:t>Dağıtım</a:t>
            </a:r>
          </a:p>
        </p:txBody>
      </p:sp>
      <p:sp>
        <p:nvSpPr>
          <p:cNvPr id="3" name="2 İçerik Yer Tutucusu"/>
          <p:cNvSpPr>
            <a:spLocks noGrp="1"/>
          </p:cNvSpPr>
          <p:nvPr>
            <p:ph idx="1"/>
          </p:nvPr>
        </p:nvSpPr>
        <p:spPr/>
        <p:txBody>
          <a:bodyPr>
            <a:normAutofit lnSpcReduction="10000"/>
          </a:bodyPr>
          <a:lstStyle/>
          <a:p>
            <a:pPr marL="274320" indent="-274320" algn="just" fontAlgn="auto">
              <a:spcAft>
                <a:spcPts val="0"/>
              </a:spcAft>
              <a:buClr>
                <a:schemeClr val="accent3"/>
              </a:buClr>
              <a:buFont typeface="Wingdings 2"/>
              <a:buNone/>
              <a:defRPr/>
            </a:pPr>
            <a:r>
              <a:rPr lang="tr-TR" dirty="0" smtClean="0"/>
              <a:t>	Üretici bir işletme için dağıtımla ilgili kararlar iki ana kısımda ele alınabilir:</a:t>
            </a:r>
          </a:p>
          <a:p>
            <a:pPr marL="274320" indent="-274320" fontAlgn="auto">
              <a:spcAft>
                <a:spcPts val="0"/>
              </a:spcAft>
              <a:buClr>
                <a:schemeClr val="accent3"/>
              </a:buClr>
              <a:buFont typeface="Wingdings 2"/>
              <a:buChar char=""/>
              <a:defRPr/>
            </a:pPr>
            <a:r>
              <a:rPr lang="tr-TR" dirty="0" smtClean="0"/>
              <a:t>Dağıtım kanalının seçimi</a:t>
            </a:r>
          </a:p>
          <a:p>
            <a:pPr marL="274320" indent="-274320" fontAlgn="auto">
              <a:spcAft>
                <a:spcPts val="0"/>
              </a:spcAft>
              <a:buClr>
                <a:schemeClr val="accent3"/>
              </a:buClr>
              <a:buFont typeface="Wingdings 2"/>
              <a:buChar char=""/>
              <a:defRPr/>
            </a:pPr>
            <a:r>
              <a:rPr lang="tr-TR" dirty="0" smtClean="0"/>
              <a:t>Fiziksel dağıtım</a:t>
            </a:r>
          </a:p>
          <a:p>
            <a:pPr marL="274320" indent="-274320" algn="just" fontAlgn="auto">
              <a:spcAft>
                <a:spcPts val="0"/>
              </a:spcAft>
              <a:buClr>
                <a:schemeClr val="accent3"/>
              </a:buClr>
              <a:buFont typeface="Wingdings 2"/>
              <a:buNone/>
              <a:defRPr/>
            </a:pPr>
            <a:r>
              <a:rPr lang="tr-TR" b="1" dirty="0" smtClean="0"/>
              <a:t>	Dağıtım kanalının seçimi:</a:t>
            </a:r>
            <a:r>
              <a:rPr lang="tr-TR" dirty="0" smtClean="0"/>
              <a:t> Nasıl bir dağıtım şeklinin uygulanacağı, malların tüketiciye ulaştırılmasında, ne tip ve ne sayıda aracı kullanılacağı sorunudur.</a:t>
            </a:r>
          </a:p>
          <a:p>
            <a:pPr marL="274320" indent="-274320" algn="just" fontAlgn="auto">
              <a:spcAft>
                <a:spcPts val="0"/>
              </a:spcAft>
              <a:buClr>
                <a:schemeClr val="accent3"/>
              </a:buClr>
              <a:buFont typeface="Wingdings 2"/>
              <a:buNone/>
              <a:defRPr/>
            </a:pPr>
            <a:r>
              <a:rPr lang="tr-TR" b="1" dirty="0" smtClean="0"/>
              <a:t>	Fiziksel dağıtım:</a:t>
            </a:r>
            <a:r>
              <a:rPr lang="tr-TR" dirty="0" smtClean="0"/>
              <a:t> Malların üretim yerlerinden tüketicilere akışı, diğer bir değişle, fizik dağıtım sisteminin seçilmesi ve böylece malın gitmesi gereken yere zamanında ve minimum masrafla ulaştırılmasıdır.</a:t>
            </a:r>
          </a:p>
          <a:p>
            <a:pPr marL="274320" indent="-274320" fontAlgn="auto">
              <a:spcAft>
                <a:spcPts val="0"/>
              </a:spcAft>
              <a:buClr>
                <a:schemeClr val="accent3"/>
              </a:buClr>
              <a:buFont typeface="Wingdings 2"/>
              <a:buChar char=""/>
              <a:defRPr/>
            </a:pPr>
            <a:endParaRPr lang="tr-TR" dirty="0"/>
          </a:p>
        </p:txBody>
      </p:sp>
    </p:spTree>
  </p:cSld>
  <p:clrMapOvr>
    <a:masterClrMapping/>
  </p:clrMapOvr>
  <p:transition>
    <p:wipe dir="d"/>
  </p:transition>
  <p:timing>
    <p:tnLst>
      <p:par>
        <p:cTn id="1" dur="indefinite" restart="never" nodeType="tmRoot"/>
      </p:par>
    </p:tnLst>
  </p:timing>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1 Başlık"/>
          <p:cNvSpPr>
            <a:spLocks noGrp="1"/>
          </p:cNvSpPr>
          <p:nvPr>
            <p:ph type="title"/>
          </p:nvPr>
        </p:nvSpPr>
        <p:spPr/>
        <p:txBody>
          <a:bodyPr/>
          <a:lstStyle/>
          <a:p>
            <a:pPr algn="ctr"/>
            <a:r>
              <a:rPr lang="tr-TR" smtClean="0"/>
              <a:t>Dağıtım</a:t>
            </a:r>
          </a:p>
        </p:txBody>
      </p:sp>
      <p:sp>
        <p:nvSpPr>
          <p:cNvPr id="266243" name="2 İçerik Yer Tutucusu"/>
          <p:cNvSpPr>
            <a:spLocks noGrp="1"/>
          </p:cNvSpPr>
          <p:nvPr>
            <p:ph idx="1"/>
          </p:nvPr>
        </p:nvSpPr>
        <p:spPr/>
        <p:txBody>
          <a:bodyPr/>
          <a:lstStyle/>
          <a:p>
            <a:pPr algn="just">
              <a:buFont typeface="Wingdings 2" pitchFamily="18" charset="2"/>
              <a:buNone/>
            </a:pPr>
            <a:r>
              <a:rPr lang="tr-TR" b="1" smtClean="0"/>
              <a:t>	Dağıtım Kanalı: </a:t>
            </a:r>
            <a:r>
              <a:rPr lang="tr-TR" smtClean="0"/>
              <a:t>Bir Malın üreticiden tüketiciye veya endüstriyel alıcıya akışında izlediği yol diye tanımlanabilir.</a:t>
            </a:r>
          </a:p>
          <a:p>
            <a:pPr>
              <a:buFont typeface="Wingdings 2" pitchFamily="18" charset="2"/>
              <a:buNone/>
            </a:pPr>
            <a:endParaRPr lang="tr-TR" smtClean="0"/>
          </a:p>
          <a:p>
            <a:pPr>
              <a:buFont typeface="Wingdings 2" pitchFamily="18" charset="2"/>
              <a:buNone/>
            </a:pPr>
            <a:r>
              <a:rPr lang="tr-TR" b="1" smtClean="0"/>
              <a:t>	Dağıtım kanalının iki yönü</a:t>
            </a:r>
            <a:endParaRPr lang="tr-TR" smtClean="0"/>
          </a:p>
          <a:p>
            <a:r>
              <a:rPr lang="tr-TR" smtClean="0"/>
              <a:t>Pazarlama kararlarına etki etme,</a:t>
            </a:r>
          </a:p>
          <a:p>
            <a:r>
              <a:rPr lang="tr-TR" smtClean="0"/>
              <a:t>Diğer işletmelere karşı uzun vadeli taahhüt  ve bağlantı içine girilir,</a:t>
            </a:r>
          </a:p>
          <a:p>
            <a:endParaRPr lang="tr-TR" smtClean="0"/>
          </a:p>
        </p:txBody>
      </p:sp>
    </p:spTree>
  </p:cSld>
  <p:clrMapOvr>
    <a:masterClrMapping/>
  </p:clrMapOvr>
  <p:transition>
    <p:wedge/>
  </p:transition>
  <p:timing>
    <p:tnLst>
      <p:par>
        <p:cTn id="1" dur="indefinite" restart="never" nodeType="tmRoot"/>
      </p:par>
    </p:tnLst>
  </p:timing>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1 Başlık"/>
          <p:cNvSpPr>
            <a:spLocks noGrp="1"/>
          </p:cNvSpPr>
          <p:nvPr>
            <p:ph type="title"/>
          </p:nvPr>
        </p:nvSpPr>
        <p:spPr/>
        <p:txBody>
          <a:bodyPr/>
          <a:lstStyle/>
          <a:p>
            <a:pPr algn="ctr"/>
            <a:r>
              <a:rPr lang="tr-TR" smtClean="0"/>
              <a:t>Dağıtım kanalları şekilleri</a:t>
            </a:r>
          </a:p>
        </p:txBody>
      </p:sp>
      <p:sp>
        <p:nvSpPr>
          <p:cNvPr id="267267" name="2 İçerik Yer Tutucusu"/>
          <p:cNvSpPr>
            <a:spLocks noGrp="1"/>
          </p:cNvSpPr>
          <p:nvPr>
            <p:ph idx="1"/>
          </p:nvPr>
        </p:nvSpPr>
        <p:spPr>
          <a:xfrm>
            <a:off x="1116013" y="2276475"/>
            <a:ext cx="7570787" cy="4048125"/>
          </a:xfrm>
        </p:spPr>
        <p:txBody>
          <a:bodyPr/>
          <a:lstStyle/>
          <a:p>
            <a:r>
              <a:rPr lang="tr-TR" smtClean="0"/>
              <a:t>Direkt (doğrudan) dağıtım,</a:t>
            </a:r>
          </a:p>
          <a:p>
            <a:r>
              <a:rPr lang="tr-TR" smtClean="0"/>
              <a:t>Endirekt (dolaylı) dağıtım,</a:t>
            </a:r>
          </a:p>
          <a:p>
            <a:endParaRPr lang="tr-TR" smtClean="0"/>
          </a:p>
        </p:txBody>
      </p:sp>
    </p:spTree>
  </p:cSld>
  <p:clrMapOvr>
    <a:masterClrMapping/>
  </p:clrMapOvr>
  <p:transition>
    <p:wipe/>
  </p:transition>
  <p:timing>
    <p:tnLst>
      <p:par>
        <p:cTn id="1" dur="indefinite" restart="never" nodeType="tmRoot"/>
      </p:par>
    </p:tnLst>
  </p:timing>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1 Başlık"/>
          <p:cNvSpPr>
            <a:spLocks noGrp="1"/>
          </p:cNvSpPr>
          <p:nvPr>
            <p:ph type="title"/>
          </p:nvPr>
        </p:nvSpPr>
        <p:spPr/>
        <p:txBody>
          <a:bodyPr/>
          <a:lstStyle/>
          <a:p>
            <a:pPr algn="ctr"/>
            <a:r>
              <a:rPr lang="tr-TR" smtClean="0"/>
              <a:t>Dağıtım kanalları şekilleri</a:t>
            </a:r>
          </a:p>
        </p:txBody>
      </p:sp>
      <p:sp>
        <p:nvSpPr>
          <p:cNvPr id="268291" name="2 İçerik Yer Tutucusu"/>
          <p:cNvSpPr>
            <a:spLocks noGrp="1"/>
          </p:cNvSpPr>
          <p:nvPr>
            <p:ph idx="1"/>
          </p:nvPr>
        </p:nvSpPr>
        <p:spPr/>
        <p:txBody>
          <a:bodyPr/>
          <a:lstStyle/>
          <a:p>
            <a:pPr algn="just"/>
            <a:r>
              <a:rPr lang="tr-TR" b="1" smtClean="0"/>
              <a:t>Direkt (Doğrudan) Dağıtım:</a:t>
            </a:r>
            <a:r>
              <a:rPr lang="tr-TR" smtClean="0"/>
              <a:t> Üretici işletmenin kendi satış örgütüyle; mamulün doğrudan doğruya tüketiciye (nihai veya endüstriyel) satışını yapması halidir.</a:t>
            </a:r>
          </a:p>
          <a:p>
            <a:pPr algn="just"/>
            <a:r>
              <a:rPr lang="tr-TR" b="1" smtClean="0"/>
              <a:t>Endirekt (Dolaylı) Dağıtım:</a:t>
            </a:r>
            <a:r>
              <a:rPr lang="tr-TR" smtClean="0"/>
              <a:t>Üretici ile tüketici arasındaki alım-satım ilişkisinin hukuki ve iktisadi bağımsızlığı olan ticari kuruluşlarca sağlanması halidir.</a:t>
            </a:r>
          </a:p>
          <a:p>
            <a:endParaRPr lang="tr-TR" smtClean="0"/>
          </a:p>
        </p:txBody>
      </p:sp>
    </p:spTree>
  </p:cSld>
  <p:clrMapOvr>
    <a:masterClrMapping/>
  </p:clrMapOvr>
  <p:transition>
    <p:wipe dir="d"/>
  </p:transition>
  <p:timing>
    <p:tnLst>
      <p:par>
        <p:cTn id="1" dur="indefinite" restart="never" nodeType="tmRoot"/>
      </p:par>
    </p:tnLst>
  </p:timing>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1 Başlık"/>
          <p:cNvSpPr>
            <a:spLocks noGrp="1"/>
          </p:cNvSpPr>
          <p:nvPr>
            <p:ph type="title"/>
          </p:nvPr>
        </p:nvSpPr>
        <p:spPr/>
        <p:txBody>
          <a:bodyPr/>
          <a:lstStyle/>
          <a:p>
            <a:pPr algn="ctr"/>
            <a:r>
              <a:rPr lang="tr-TR" sz="3200" b="1" smtClean="0"/>
              <a:t>Dağıtımda Aracı Kullanmanın Başlıca Nedenleri</a:t>
            </a:r>
            <a:endParaRPr lang="tr-TR" sz="3200" smtClean="0"/>
          </a:p>
        </p:txBody>
      </p:sp>
      <p:sp>
        <p:nvSpPr>
          <p:cNvPr id="269315" name="2 İçerik Yer Tutucusu"/>
          <p:cNvSpPr>
            <a:spLocks noGrp="1"/>
          </p:cNvSpPr>
          <p:nvPr>
            <p:ph idx="1"/>
          </p:nvPr>
        </p:nvSpPr>
        <p:spPr>
          <a:xfrm>
            <a:off x="457200" y="2133600"/>
            <a:ext cx="8229600" cy="4191000"/>
          </a:xfrm>
        </p:spPr>
        <p:txBody>
          <a:bodyPr/>
          <a:lstStyle/>
          <a:p>
            <a:r>
              <a:rPr lang="tr-TR" smtClean="0"/>
              <a:t>Finansal güçlülük,</a:t>
            </a:r>
          </a:p>
          <a:p>
            <a:pPr algn="just"/>
            <a:r>
              <a:rPr lang="tr-TR" smtClean="0"/>
              <a:t>İşletmenin dağıtım kanalı sisteminde ekonomik olarak çalışabilmesi, diğer üreticilerin tamamlayıcı malları için aracı durumuna gelmesini gerekli kılar,</a:t>
            </a:r>
          </a:p>
          <a:p>
            <a:r>
              <a:rPr lang="tr-TR" smtClean="0"/>
              <a:t>Aracıların konusunda uzman olmaları,</a:t>
            </a:r>
          </a:p>
          <a:p>
            <a:r>
              <a:rPr lang="tr-TR" smtClean="0"/>
              <a:t>Maliyet avantajı sağlaması</a:t>
            </a:r>
          </a:p>
          <a:p>
            <a:endParaRPr lang="tr-TR" smtClean="0"/>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Başlık"/>
          <p:cNvSpPr>
            <a:spLocks noGrp="1"/>
          </p:cNvSpPr>
          <p:nvPr>
            <p:ph type="title"/>
          </p:nvPr>
        </p:nvSpPr>
        <p:spPr/>
        <p:txBody>
          <a:bodyPr/>
          <a:lstStyle/>
          <a:p>
            <a:pPr algn="ctr"/>
            <a:r>
              <a:rPr lang="tr-TR" smtClean="0"/>
              <a:t>Pazar Çeşitleri</a:t>
            </a:r>
          </a:p>
        </p:txBody>
      </p:sp>
      <p:sp>
        <p:nvSpPr>
          <p:cNvPr id="30723" name="2 İçerik Yer Tutucusu"/>
          <p:cNvSpPr>
            <a:spLocks noGrp="1"/>
          </p:cNvSpPr>
          <p:nvPr>
            <p:ph idx="1"/>
          </p:nvPr>
        </p:nvSpPr>
        <p:spPr/>
        <p:txBody>
          <a:bodyPr/>
          <a:lstStyle/>
          <a:p>
            <a:r>
              <a:rPr lang="tr-TR" smtClean="0"/>
              <a:t>Tüketici Pazarları</a:t>
            </a:r>
          </a:p>
          <a:p>
            <a:r>
              <a:rPr lang="tr-TR" smtClean="0"/>
              <a:t>Endüstriyel veya Örgütsel Pazarlar</a:t>
            </a:r>
          </a:p>
          <a:p>
            <a:r>
              <a:rPr lang="tr-TR" smtClean="0"/>
              <a:t>Uluslar arası Pazarlar</a:t>
            </a:r>
          </a:p>
        </p:txBody>
      </p:sp>
    </p:spTree>
  </p:cSld>
  <p:clrMapOvr>
    <a:masterClrMapping/>
  </p:clrMapOvr>
  <p:timing>
    <p:tnLst>
      <p:par>
        <p:cTn id="1" dur="indefinite" restart="never" nodeType="tmRoot"/>
      </p:par>
    </p:tnLst>
  </p:timing>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1 Başlık"/>
          <p:cNvSpPr>
            <a:spLocks noGrp="1"/>
          </p:cNvSpPr>
          <p:nvPr>
            <p:ph type="title"/>
          </p:nvPr>
        </p:nvSpPr>
        <p:spPr/>
        <p:txBody>
          <a:bodyPr/>
          <a:lstStyle/>
          <a:p>
            <a:pPr algn="ctr"/>
            <a:r>
              <a:rPr lang="tr-TR" sz="4000" b="1" smtClean="0"/>
              <a:t>Tüketim Ürünlerinde Dağıtım Kanalları </a:t>
            </a:r>
            <a:endParaRPr lang="tr-TR" sz="4000" smtClean="0"/>
          </a:p>
        </p:txBody>
      </p:sp>
      <p:sp>
        <p:nvSpPr>
          <p:cNvPr id="3" name="2 İçerik Yer Tutucusu"/>
          <p:cNvSpPr>
            <a:spLocks noGrp="1"/>
          </p:cNvSpPr>
          <p:nvPr>
            <p:ph idx="1"/>
          </p:nvPr>
        </p:nvSpPr>
        <p:spPr/>
        <p:txBody>
          <a:bodyPr>
            <a:normAutofit/>
          </a:bodyPr>
          <a:lstStyle/>
          <a:p>
            <a:pPr marL="514350" indent="-514350" fontAlgn="auto">
              <a:spcAft>
                <a:spcPts val="0"/>
              </a:spcAft>
              <a:buClr>
                <a:schemeClr val="accent3"/>
              </a:buClr>
              <a:buFont typeface="+mj-lt"/>
              <a:buAutoNum type="arabicPeriod"/>
              <a:defRPr/>
            </a:pPr>
            <a:r>
              <a:rPr lang="tr-TR" dirty="0" smtClean="0"/>
              <a:t>Üretici – Tüketici </a:t>
            </a:r>
          </a:p>
          <a:p>
            <a:pPr marL="514350" indent="-514350" fontAlgn="auto">
              <a:spcAft>
                <a:spcPts val="0"/>
              </a:spcAft>
              <a:buClr>
                <a:schemeClr val="accent3"/>
              </a:buClr>
              <a:buFont typeface="+mj-lt"/>
              <a:buAutoNum type="arabicPeriod"/>
              <a:defRPr/>
            </a:pPr>
            <a:r>
              <a:rPr lang="tr-TR" dirty="0" smtClean="0"/>
              <a:t>Üretici - Perakendeci - Tüketici </a:t>
            </a:r>
          </a:p>
          <a:p>
            <a:pPr marL="514350" indent="-514350" fontAlgn="auto">
              <a:spcAft>
                <a:spcPts val="0"/>
              </a:spcAft>
              <a:buClr>
                <a:schemeClr val="accent3"/>
              </a:buClr>
              <a:buFont typeface="+mj-lt"/>
              <a:buAutoNum type="arabicPeriod"/>
              <a:defRPr/>
            </a:pPr>
            <a:r>
              <a:rPr lang="tr-TR" dirty="0" smtClean="0"/>
              <a:t>Üretici - Toptancı - Perakendeci - Tüketici </a:t>
            </a:r>
          </a:p>
          <a:p>
            <a:pPr marL="514350" indent="-514350" fontAlgn="auto">
              <a:spcAft>
                <a:spcPts val="0"/>
              </a:spcAft>
              <a:buClr>
                <a:schemeClr val="accent3"/>
              </a:buClr>
              <a:buFont typeface="+mj-lt"/>
              <a:buAutoNum type="arabicPeriod"/>
              <a:defRPr/>
            </a:pPr>
            <a:r>
              <a:rPr lang="tr-TR" dirty="0" smtClean="0"/>
              <a:t>Üretici - Acente - Perakendeci - Tüketici </a:t>
            </a:r>
          </a:p>
          <a:p>
            <a:pPr marL="514350" indent="-514350" fontAlgn="auto">
              <a:spcAft>
                <a:spcPts val="0"/>
              </a:spcAft>
              <a:buClr>
                <a:schemeClr val="accent3"/>
              </a:buClr>
              <a:buFont typeface="+mj-lt"/>
              <a:buAutoNum type="arabicPeriod"/>
              <a:defRPr/>
            </a:pPr>
            <a:r>
              <a:rPr lang="tr-TR" dirty="0" smtClean="0"/>
              <a:t>Üretici - Acente - Toptancı - Perakendeci - Tüketici </a:t>
            </a:r>
          </a:p>
          <a:p>
            <a:pPr marL="274320" indent="-274320" fontAlgn="auto">
              <a:spcAft>
                <a:spcPts val="0"/>
              </a:spcAft>
              <a:buClr>
                <a:schemeClr val="accent3"/>
              </a:buClr>
              <a:buFont typeface="Wingdings 2"/>
              <a:buChar char=""/>
              <a:defRPr/>
            </a:pPr>
            <a:endParaRPr lang="tr-TR" dirty="0"/>
          </a:p>
        </p:txBody>
      </p:sp>
    </p:spTree>
  </p:cSld>
  <p:clrMapOvr>
    <a:masterClrMapping/>
  </p:clrMapOvr>
  <p:transition>
    <p:pull dir="d"/>
  </p:transition>
  <p:timing>
    <p:tnLst>
      <p:par>
        <p:cTn id="1" dur="indefinite" restart="never" nodeType="tmRoot"/>
      </p:par>
    </p:tnLst>
  </p:timing>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1 Başlık"/>
          <p:cNvSpPr>
            <a:spLocks noGrp="1"/>
          </p:cNvSpPr>
          <p:nvPr>
            <p:ph type="title"/>
          </p:nvPr>
        </p:nvSpPr>
        <p:spPr/>
        <p:txBody>
          <a:bodyPr/>
          <a:lstStyle/>
          <a:p>
            <a:endParaRPr lang="tr-TR" smtClean="0"/>
          </a:p>
        </p:txBody>
      </p:sp>
      <p:grpSp>
        <p:nvGrpSpPr>
          <p:cNvPr id="271363" name="Group 49"/>
          <p:cNvGrpSpPr>
            <a:grpSpLocks noGrp="1"/>
          </p:cNvGrpSpPr>
          <p:nvPr/>
        </p:nvGrpSpPr>
        <p:grpSpPr bwMode="auto">
          <a:xfrm>
            <a:off x="457200" y="1341438"/>
            <a:ext cx="8229600" cy="4319587"/>
            <a:chOff x="90" y="1215"/>
            <a:chExt cx="5535" cy="3021"/>
          </a:xfrm>
        </p:grpSpPr>
        <p:sp>
          <p:nvSpPr>
            <p:cNvPr id="5" name="5 Yuvarlatılmış Dikdörtgen"/>
            <p:cNvSpPr/>
            <p:nvPr/>
          </p:nvSpPr>
          <p:spPr>
            <a:xfrm>
              <a:off x="135" y="3330"/>
              <a:ext cx="5490" cy="2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tr-TR"/>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r>
                <a:rPr lang="tr-TR">
                  <a:solidFill>
                    <a:srgbClr val="FFFFFF"/>
                  </a:solidFill>
                  <a:latin typeface="Calibri" pitchFamily="34" charset="0"/>
                </a:rPr>
                <a:t>TÜKETİCİ</a:t>
              </a:r>
            </a:p>
          </p:txBody>
        </p:sp>
        <p:sp>
          <p:nvSpPr>
            <p:cNvPr id="6" name="6 Oval"/>
            <p:cNvSpPr/>
            <p:nvPr/>
          </p:nvSpPr>
          <p:spPr>
            <a:xfrm>
              <a:off x="495" y="1215"/>
              <a:ext cx="270" cy="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tr-TR"/>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tr-TR" dirty="0"/>
                <a:t>1</a:t>
              </a:r>
            </a:p>
          </p:txBody>
        </p:sp>
        <p:sp>
          <p:nvSpPr>
            <p:cNvPr id="7" name="7 Oval"/>
            <p:cNvSpPr/>
            <p:nvPr/>
          </p:nvSpPr>
          <p:spPr>
            <a:xfrm>
              <a:off x="1485" y="1215"/>
              <a:ext cx="269" cy="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tr-TR"/>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tr-TR" dirty="0"/>
                <a:t>2</a:t>
              </a:r>
            </a:p>
          </p:txBody>
        </p:sp>
        <p:sp>
          <p:nvSpPr>
            <p:cNvPr id="8" name="8 Oval"/>
            <p:cNvSpPr/>
            <p:nvPr/>
          </p:nvSpPr>
          <p:spPr>
            <a:xfrm>
              <a:off x="2520" y="1215"/>
              <a:ext cx="270" cy="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tr-TR"/>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tr-TR" dirty="0"/>
                <a:t>3</a:t>
              </a:r>
            </a:p>
          </p:txBody>
        </p:sp>
        <p:sp>
          <p:nvSpPr>
            <p:cNvPr id="9" name="9 Oval"/>
            <p:cNvSpPr/>
            <p:nvPr/>
          </p:nvSpPr>
          <p:spPr>
            <a:xfrm>
              <a:off x="3690" y="1215"/>
              <a:ext cx="270" cy="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tr-TR"/>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tr-TR" dirty="0"/>
                <a:t>4</a:t>
              </a:r>
            </a:p>
          </p:txBody>
        </p:sp>
        <p:sp>
          <p:nvSpPr>
            <p:cNvPr id="10" name="10 Oval"/>
            <p:cNvSpPr/>
            <p:nvPr/>
          </p:nvSpPr>
          <p:spPr>
            <a:xfrm>
              <a:off x="4905" y="1215"/>
              <a:ext cx="270" cy="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tr-TR"/>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r>
                <a:rPr lang="tr-TR" dirty="0"/>
                <a:t>5</a:t>
              </a:r>
            </a:p>
          </p:txBody>
        </p:sp>
        <p:cxnSp>
          <p:nvCxnSpPr>
            <p:cNvPr id="11" name="12 Düz Ok Bağlayıcısı"/>
            <p:cNvCxnSpPr/>
            <p:nvPr/>
          </p:nvCxnSpPr>
          <p:spPr>
            <a:xfrm rot="5400000">
              <a:off x="-111" y="2542"/>
              <a:ext cx="1484" cy="1"/>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12" name="15 Düz Ok Bağlayıcısı"/>
            <p:cNvCxnSpPr/>
            <p:nvPr/>
          </p:nvCxnSpPr>
          <p:spPr>
            <a:xfrm rot="5400000">
              <a:off x="1305" y="2159"/>
              <a:ext cx="719" cy="2"/>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13" name="16 Düz Ok Bağlayıcısı"/>
            <p:cNvCxnSpPr/>
            <p:nvPr/>
          </p:nvCxnSpPr>
          <p:spPr>
            <a:xfrm rot="5400000">
              <a:off x="1438" y="3061"/>
              <a:ext cx="450" cy="1"/>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14" name="22 Düz Ok Bağlayıcısı"/>
            <p:cNvCxnSpPr/>
            <p:nvPr/>
          </p:nvCxnSpPr>
          <p:spPr>
            <a:xfrm rot="5400000">
              <a:off x="2542" y="1957"/>
              <a:ext cx="315" cy="1"/>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15" name="23 Düz Ok Bağlayıcısı"/>
            <p:cNvCxnSpPr/>
            <p:nvPr/>
          </p:nvCxnSpPr>
          <p:spPr>
            <a:xfrm rot="5400000">
              <a:off x="2564" y="2565"/>
              <a:ext cx="271" cy="0"/>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16" name="26 Düz Ok Bağlayıcısı"/>
            <p:cNvCxnSpPr/>
            <p:nvPr/>
          </p:nvCxnSpPr>
          <p:spPr>
            <a:xfrm rot="5400000">
              <a:off x="2565" y="3150"/>
              <a:ext cx="270" cy="0"/>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17" name="27 Düz Ok Bağlayıcısı"/>
            <p:cNvCxnSpPr/>
            <p:nvPr/>
          </p:nvCxnSpPr>
          <p:spPr>
            <a:xfrm rot="5400000">
              <a:off x="3713" y="1957"/>
              <a:ext cx="315" cy="1"/>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18" name="28 Düz Ok Bağlayıcısı"/>
            <p:cNvCxnSpPr/>
            <p:nvPr/>
          </p:nvCxnSpPr>
          <p:spPr>
            <a:xfrm rot="5400000">
              <a:off x="3734" y="2565"/>
              <a:ext cx="271" cy="0"/>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19" name="29 Düz Ok Bağlayıcısı"/>
            <p:cNvCxnSpPr/>
            <p:nvPr/>
          </p:nvCxnSpPr>
          <p:spPr>
            <a:xfrm rot="5400000">
              <a:off x="3735" y="3150"/>
              <a:ext cx="270" cy="0"/>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20" name="30 Düz Ok Bağlayıcısı"/>
            <p:cNvCxnSpPr/>
            <p:nvPr/>
          </p:nvCxnSpPr>
          <p:spPr>
            <a:xfrm rot="5400000">
              <a:off x="4973" y="1912"/>
              <a:ext cx="225" cy="1"/>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21" name="32 Düz Ok Bağlayıcısı"/>
            <p:cNvCxnSpPr/>
            <p:nvPr/>
          </p:nvCxnSpPr>
          <p:spPr>
            <a:xfrm rot="5400000">
              <a:off x="4973" y="2362"/>
              <a:ext cx="225" cy="1"/>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22" name="33 Düz Ok Bağlayıcısı"/>
            <p:cNvCxnSpPr/>
            <p:nvPr/>
          </p:nvCxnSpPr>
          <p:spPr>
            <a:xfrm rot="5400000">
              <a:off x="4973" y="2812"/>
              <a:ext cx="224" cy="1"/>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cxnSp>
          <p:nvCxnSpPr>
            <p:cNvPr id="23" name="34 Düz Ok Bağlayıcısı"/>
            <p:cNvCxnSpPr/>
            <p:nvPr/>
          </p:nvCxnSpPr>
          <p:spPr>
            <a:xfrm rot="5400000">
              <a:off x="4973" y="3217"/>
              <a:ext cx="225" cy="1"/>
            </a:xfrm>
            <a:prstGeom prst="straightConnector1">
              <a:avLst/>
            </a:prstGeom>
            <a:ln w="38100">
              <a:tailEnd type="arrow"/>
            </a:ln>
          </p:spPr>
          <p:style>
            <a:lnRef idx="3">
              <a:schemeClr val="accent1"/>
            </a:lnRef>
            <a:fillRef idx="0">
              <a:schemeClr val="accent1"/>
            </a:fillRef>
            <a:effectRef idx="2">
              <a:schemeClr val="accent1"/>
            </a:effectRef>
            <a:fontRef idx="minor">
              <a:schemeClr val="tx1"/>
            </a:fontRef>
          </p:style>
        </p:cxnSp>
        <p:sp>
          <p:nvSpPr>
            <p:cNvPr id="271384" name="35 Metin kutusu"/>
            <p:cNvSpPr txBox="1">
              <a:spLocks noChangeArrowheads="1"/>
            </p:cNvSpPr>
            <p:nvPr/>
          </p:nvSpPr>
          <p:spPr bwMode="auto">
            <a:xfrm>
              <a:off x="1260" y="2565"/>
              <a:ext cx="838" cy="231"/>
            </a:xfrm>
            <a:prstGeom prst="rect">
              <a:avLst/>
            </a:prstGeom>
            <a:noFill/>
            <a:ln w="9525">
              <a:noFill/>
              <a:miter lim="800000"/>
              <a:headEnd/>
              <a:tailEnd/>
            </a:ln>
          </p:spPr>
          <p:txBody>
            <a:bodyPr wrap="none">
              <a:spAutoFit/>
            </a:bodyPr>
            <a:lstStyle/>
            <a:p>
              <a:pPr eaLnBrk="1" hangingPunct="1"/>
              <a:r>
                <a:rPr lang="tr-TR">
                  <a:latin typeface="Calibri" pitchFamily="34" charset="0"/>
                  <a:cs typeface="Arial" charset="0"/>
                </a:rPr>
                <a:t>perakendeci</a:t>
              </a:r>
            </a:p>
          </p:txBody>
        </p:sp>
        <p:sp>
          <p:nvSpPr>
            <p:cNvPr id="271385" name="37 Metin kutusu"/>
            <p:cNvSpPr txBox="1">
              <a:spLocks noChangeArrowheads="1"/>
            </p:cNvSpPr>
            <p:nvPr/>
          </p:nvSpPr>
          <p:spPr bwMode="auto">
            <a:xfrm>
              <a:off x="2250" y="2745"/>
              <a:ext cx="838" cy="231"/>
            </a:xfrm>
            <a:prstGeom prst="rect">
              <a:avLst/>
            </a:prstGeom>
            <a:noFill/>
            <a:ln w="9525">
              <a:noFill/>
              <a:miter lim="800000"/>
              <a:headEnd/>
              <a:tailEnd/>
            </a:ln>
          </p:spPr>
          <p:txBody>
            <a:bodyPr wrap="none">
              <a:spAutoFit/>
            </a:bodyPr>
            <a:lstStyle/>
            <a:p>
              <a:pPr eaLnBrk="1" hangingPunct="1"/>
              <a:r>
                <a:rPr lang="tr-TR">
                  <a:latin typeface="Calibri" pitchFamily="34" charset="0"/>
                  <a:cs typeface="Arial" charset="0"/>
                </a:rPr>
                <a:t>perakendeci</a:t>
              </a:r>
            </a:p>
          </p:txBody>
        </p:sp>
        <p:sp>
          <p:nvSpPr>
            <p:cNvPr id="271386" name="38 Metin kutusu"/>
            <p:cNvSpPr txBox="1">
              <a:spLocks noChangeArrowheads="1"/>
            </p:cNvSpPr>
            <p:nvPr/>
          </p:nvSpPr>
          <p:spPr bwMode="auto">
            <a:xfrm>
              <a:off x="3465" y="2700"/>
              <a:ext cx="838" cy="231"/>
            </a:xfrm>
            <a:prstGeom prst="rect">
              <a:avLst/>
            </a:prstGeom>
            <a:noFill/>
            <a:ln w="9525">
              <a:noFill/>
              <a:miter lim="800000"/>
              <a:headEnd/>
              <a:tailEnd/>
            </a:ln>
          </p:spPr>
          <p:txBody>
            <a:bodyPr wrap="none">
              <a:spAutoFit/>
            </a:bodyPr>
            <a:lstStyle/>
            <a:p>
              <a:pPr eaLnBrk="1" hangingPunct="1"/>
              <a:r>
                <a:rPr lang="tr-TR">
                  <a:latin typeface="Calibri" pitchFamily="34" charset="0"/>
                  <a:cs typeface="Arial" charset="0"/>
                </a:rPr>
                <a:t>perakendeci</a:t>
              </a:r>
            </a:p>
          </p:txBody>
        </p:sp>
        <p:sp>
          <p:nvSpPr>
            <p:cNvPr id="271387" name="39 Metin kutusu"/>
            <p:cNvSpPr txBox="1">
              <a:spLocks noChangeArrowheads="1"/>
            </p:cNvSpPr>
            <p:nvPr/>
          </p:nvSpPr>
          <p:spPr bwMode="auto">
            <a:xfrm>
              <a:off x="4725" y="2880"/>
              <a:ext cx="838" cy="231"/>
            </a:xfrm>
            <a:prstGeom prst="rect">
              <a:avLst/>
            </a:prstGeom>
            <a:noFill/>
            <a:ln w="9525">
              <a:noFill/>
              <a:miter lim="800000"/>
              <a:headEnd/>
              <a:tailEnd/>
            </a:ln>
          </p:spPr>
          <p:txBody>
            <a:bodyPr wrap="none">
              <a:spAutoFit/>
            </a:bodyPr>
            <a:lstStyle/>
            <a:p>
              <a:pPr eaLnBrk="1" hangingPunct="1"/>
              <a:r>
                <a:rPr lang="tr-TR">
                  <a:latin typeface="Calibri" pitchFamily="34" charset="0"/>
                  <a:cs typeface="Arial" charset="0"/>
                </a:rPr>
                <a:t>perakendeci</a:t>
              </a:r>
            </a:p>
          </p:txBody>
        </p:sp>
        <p:sp>
          <p:nvSpPr>
            <p:cNvPr id="271388" name="40 Metin kutusu"/>
            <p:cNvSpPr txBox="1">
              <a:spLocks noChangeArrowheads="1"/>
            </p:cNvSpPr>
            <p:nvPr/>
          </p:nvSpPr>
          <p:spPr bwMode="auto">
            <a:xfrm>
              <a:off x="2385" y="2115"/>
              <a:ext cx="610" cy="231"/>
            </a:xfrm>
            <a:prstGeom prst="rect">
              <a:avLst/>
            </a:prstGeom>
            <a:noFill/>
            <a:ln w="9525">
              <a:noFill/>
              <a:miter lim="800000"/>
              <a:headEnd/>
              <a:tailEnd/>
            </a:ln>
          </p:spPr>
          <p:txBody>
            <a:bodyPr wrap="none">
              <a:spAutoFit/>
            </a:bodyPr>
            <a:lstStyle/>
            <a:p>
              <a:pPr eaLnBrk="1" hangingPunct="1"/>
              <a:r>
                <a:rPr lang="tr-TR">
                  <a:latin typeface="Calibri" pitchFamily="34" charset="0"/>
                  <a:cs typeface="Arial" charset="0"/>
                </a:rPr>
                <a:t>toptancı</a:t>
              </a:r>
            </a:p>
          </p:txBody>
        </p:sp>
        <p:sp>
          <p:nvSpPr>
            <p:cNvPr id="271389" name="41 Metin kutusu"/>
            <p:cNvSpPr txBox="1">
              <a:spLocks noChangeArrowheads="1"/>
            </p:cNvSpPr>
            <p:nvPr/>
          </p:nvSpPr>
          <p:spPr bwMode="auto">
            <a:xfrm>
              <a:off x="4815" y="2475"/>
              <a:ext cx="610" cy="231"/>
            </a:xfrm>
            <a:prstGeom prst="rect">
              <a:avLst/>
            </a:prstGeom>
            <a:noFill/>
            <a:ln w="9525">
              <a:noFill/>
              <a:miter lim="800000"/>
              <a:headEnd/>
              <a:tailEnd/>
            </a:ln>
          </p:spPr>
          <p:txBody>
            <a:bodyPr wrap="none">
              <a:spAutoFit/>
            </a:bodyPr>
            <a:lstStyle/>
            <a:p>
              <a:pPr eaLnBrk="1" hangingPunct="1"/>
              <a:r>
                <a:rPr lang="tr-TR">
                  <a:latin typeface="Calibri" pitchFamily="34" charset="0"/>
                  <a:cs typeface="Arial" charset="0"/>
                </a:rPr>
                <a:t>toptancı</a:t>
              </a:r>
            </a:p>
          </p:txBody>
        </p:sp>
        <p:sp>
          <p:nvSpPr>
            <p:cNvPr id="271390" name="42 Metin kutusu"/>
            <p:cNvSpPr txBox="1">
              <a:spLocks noChangeArrowheads="1"/>
            </p:cNvSpPr>
            <p:nvPr/>
          </p:nvSpPr>
          <p:spPr bwMode="auto">
            <a:xfrm>
              <a:off x="3600" y="2115"/>
              <a:ext cx="514" cy="231"/>
            </a:xfrm>
            <a:prstGeom prst="rect">
              <a:avLst/>
            </a:prstGeom>
            <a:noFill/>
            <a:ln w="9525">
              <a:noFill/>
              <a:miter lim="800000"/>
              <a:headEnd/>
              <a:tailEnd/>
            </a:ln>
          </p:spPr>
          <p:txBody>
            <a:bodyPr wrap="none">
              <a:spAutoFit/>
            </a:bodyPr>
            <a:lstStyle/>
            <a:p>
              <a:pPr eaLnBrk="1" hangingPunct="1"/>
              <a:r>
                <a:rPr lang="tr-TR">
                  <a:latin typeface="Calibri" pitchFamily="34" charset="0"/>
                  <a:cs typeface="Arial" charset="0"/>
                </a:rPr>
                <a:t>acente</a:t>
              </a:r>
            </a:p>
          </p:txBody>
        </p:sp>
        <p:sp>
          <p:nvSpPr>
            <p:cNvPr id="271391" name="43 Metin kutusu"/>
            <p:cNvSpPr txBox="1">
              <a:spLocks noChangeArrowheads="1"/>
            </p:cNvSpPr>
            <p:nvPr/>
          </p:nvSpPr>
          <p:spPr bwMode="auto">
            <a:xfrm>
              <a:off x="4815" y="1980"/>
              <a:ext cx="514" cy="231"/>
            </a:xfrm>
            <a:prstGeom prst="rect">
              <a:avLst/>
            </a:prstGeom>
            <a:noFill/>
            <a:ln w="9525">
              <a:noFill/>
              <a:miter lim="800000"/>
              <a:headEnd/>
              <a:tailEnd/>
            </a:ln>
          </p:spPr>
          <p:txBody>
            <a:bodyPr wrap="none">
              <a:spAutoFit/>
            </a:bodyPr>
            <a:lstStyle/>
            <a:p>
              <a:pPr eaLnBrk="1" hangingPunct="1"/>
              <a:r>
                <a:rPr lang="tr-TR">
                  <a:latin typeface="Calibri" pitchFamily="34" charset="0"/>
                  <a:cs typeface="Arial" charset="0"/>
                </a:rPr>
                <a:t>acente</a:t>
              </a:r>
            </a:p>
          </p:txBody>
        </p:sp>
        <p:grpSp>
          <p:nvGrpSpPr>
            <p:cNvPr id="271392" name="44 Sol Ayraç"/>
            <p:cNvGrpSpPr>
              <a:grpSpLocks/>
            </p:cNvGrpSpPr>
            <p:nvPr/>
          </p:nvGrpSpPr>
          <p:grpSpPr bwMode="auto">
            <a:xfrm>
              <a:off x="315" y="3663"/>
              <a:ext cx="587" cy="361"/>
              <a:chOff x="315" y="3663"/>
              <a:chExt cx="587" cy="361"/>
            </a:xfrm>
          </p:grpSpPr>
          <p:pic>
            <p:nvPicPr>
              <p:cNvPr id="271407" name="44 Sol Ayraç"/>
              <p:cNvPicPr>
                <a:picLocks noChangeArrowheads="1"/>
              </p:cNvPicPr>
              <p:nvPr/>
            </p:nvPicPr>
            <p:blipFill>
              <a:blip r:embed="rId2" cstate="print"/>
              <a:srcRect/>
              <a:stretch>
                <a:fillRect/>
              </a:stretch>
            </p:blipFill>
            <p:spPr bwMode="auto">
              <a:xfrm>
                <a:off x="315" y="3663"/>
                <a:ext cx="587" cy="361"/>
              </a:xfrm>
              <a:prstGeom prst="rect">
                <a:avLst/>
              </a:prstGeom>
              <a:noFill/>
              <a:ln w="9525">
                <a:noFill/>
                <a:miter lim="800000"/>
                <a:headEnd/>
                <a:tailEnd/>
              </a:ln>
            </p:spPr>
          </p:pic>
          <p:sp>
            <p:nvSpPr>
              <p:cNvPr id="271408" name="Text Box 34"/>
              <p:cNvSpPr txBox="1">
                <a:spLocks noChangeArrowheads="1"/>
              </p:cNvSpPr>
              <p:nvPr/>
            </p:nvSpPr>
            <p:spPr bwMode="auto">
              <a:xfrm rot="-5400000">
                <a:off x="560" y="3497"/>
                <a:ext cx="95" cy="482"/>
              </a:xfrm>
              <a:prstGeom prst="rect">
                <a:avLst/>
              </a:prstGeom>
              <a:noFill/>
              <a:ln w="9525">
                <a:noFill/>
                <a:miter lim="800000"/>
                <a:headEnd/>
                <a:tailEnd/>
              </a:ln>
            </p:spPr>
            <p:txBody>
              <a:bodyPr vert="eaVert" anchor="ctr"/>
              <a:lstStyle/>
              <a:p>
                <a:pPr algn="ctr" eaLnBrk="1" hangingPunct="1"/>
                <a:endParaRPr lang="tr-TR">
                  <a:latin typeface="Calibri" pitchFamily="34" charset="0"/>
                  <a:cs typeface="Arial" charset="0"/>
                </a:endParaRPr>
              </a:p>
            </p:txBody>
          </p:sp>
        </p:grpSp>
        <p:grpSp>
          <p:nvGrpSpPr>
            <p:cNvPr id="271393" name="45 Sol Ayraç"/>
            <p:cNvGrpSpPr>
              <a:grpSpLocks/>
            </p:cNvGrpSpPr>
            <p:nvPr/>
          </p:nvGrpSpPr>
          <p:grpSpPr bwMode="auto">
            <a:xfrm>
              <a:off x="1348" y="3663"/>
              <a:ext cx="587" cy="361"/>
              <a:chOff x="1348" y="3663"/>
              <a:chExt cx="587" cy="361"/>
            </a:xfrm>
          </p:grpSpPr>
          <p:pic>
            <p:nvPicPr>
              <p:cNvPr id="271405" name="45 Sol Ayraç"/>
              <p:cNvPicPr>
                <a:picLocks noChangeArrowheads="1"/>
              </p:cNvPicPr>
              <p:nvPr/>
            </p:nvPicPr>
            <p:blipFill>
              <a:blip r:embed="rId3" cstate="print"/>
              <a:srcRect/>
              <a:stretch>
                <a:fillRect/>
              </a:stretch>
            </p:blipFill>
            <p:spPr bwMode="auto">
              <a:xfrm>
                <a:off x="1348" y="3663"/>
                <a:ext cx="587" cy="361"/>
              </a:xfrm>
              <a:prstGeom prst="rect">
                <a:avLst/>
              </a:prstGeom>
              <a:noFill/>
              <a:ln w="9525">
                <a:noFill/>
                <a:miter lim="800000"/>
                <a:headEnd/>
                <a:tailEnd/>
              </a:ln>
            </p:spPr>
          </p:pic>
          <p:sp>
            <p:nvSpPr>
              <p:cNvPr id="271406" name="Text Box 37"/>
              <p:cNvSpPr txBox="1">
                <a:spLocks noChangeArrowheads="1"/>
              </p:cNvSpPr>
              <p:nvPr/>
            </p:nvSpPr>
            <p:spPr bwMode="auto">
              <a:xfrm rot="-5400000">
                <a:off x="1595" y="3497"/>
                <a:ext cx="95" cy="482"/>
              </a:xfrm>
              <a:prstGeom prst="rect">
                <a:avLst/>
              </a:prstGeom>
              <a:noFill/>
              <a:ln w="9525">
                <a:noFill/>
                <a:miter lim="800000"/>
                <a:headEnd/>
                <a:tailEnd/>
              </a:ln>
            </p:spPr>
            <p:txBody>
              <a:bodyPr vert="eaVert" anchor="ctr"/>
              <a:lstStyle/>
              <a:p>
                <a:pPr algn="ctr" eaLnBrk="1" hangingPunct="1"/>
                <a:endParaRPr lang="tr-TR">
                  <a:latin typeface="Calibri" pitchFamily="34" charset="0"/>
                  <a:cs typeface="Arial" charset="0"/>
                </a:endParaRPr>
              </a:p>
            </p:txBody>
          </p:sp>
        </p:grpSp>
        <p:grpSp>
          <p:nvGrpSpPr>
            <p:cNvPr id="271394" name="46 Sol Ayraç"/>
            <p:cNvGrpSpPr>
              <a:grpSpLocks/>
            </p:cNvGrpSpPr>
            <p:nvPr/>
          </p:nvGrpSpPr>
          <p:grpSpPr bwMode="auto">
            <a:xfrm>
              <a:off x="2519" y="3663"/>
              <a:ext cx="1532" cy="319"/>
              <a:chOff x="2519" y="3663"/>
              <a:chExt cx="1532" cy="319"/>
            </a:xfrm>
          </p:grpSpPr>
          <p:pic>
            <p:nvPicPr>
              <p:cNvPr id="271403" name="46 Sol Ayraç"/>
              <p:cNvPicPr>
                <a:picLocks noChangeArrowheads="1"/>
              </p:cNvPicPr>
              <p:nvPr/>
            </p:nvPicPr>
            <p:blipFill>
              <a:blip r:embed="rId4" cstate="print"/>
              <a:srcRect/>
              <a:stretch>
                <a:fillRect/>
              </a:stretch>
            </p:blipFill>
            <p:spPr bwMode="auto">
              <a:xfrm>
                <a:off x="2519" y="3663"/>
                <a:ext cx="1532" cy="319"/>
              </a:xfrm>
              <a:prstGeom prst="rect">
                <a:avLst/>
              </a:prstGeom>
              <a:noFill/>
              <a:ln w="9525">
                <a:noFill/>
                <a:miter lim="800000"/>
                <a:headEnd/>
                <a:tailEnd/>
              </a:ln>
            </p:spPr>
          </p:pic>
          <p:sp>
            <p:nvSpPr>
              <p:cNvPr id="271404" name="Text Box 40"/>
              <p:cNvSpPr txBox="1">
                <a:spLocks noChangeArrowheads="1"/>
              </p:cNvSpPr>
              <p:nvPr/>
            </p:nvSpPr>
            <p:spPr bwMode="auto">
              <a:xfrm rot="-5400000">
                <a:off x="3245" y="3015"/>
                <a:ext cx="80" cy="1429"/>
              </a:xfrm>
              <a:prstGeom prst="rect">
                <a:avLst/>
              </a:prstGeom>
              <a:noFill/>
              <a:ln w="9525">
                <a:noFill/>
                <a:miter lim="800000"/>
                <a:headEnd/>
                <a:tailEnd/>
              </a:ln>
            </p:spPr>
            <p:txBody>
              <a:bodyPr vert="eaVert" anchor="ctr"/>
              <a:lstStyle/>
              <a:p>
                <a:pPr algn="ctr" eaLnBrk="1" hangingPunct="1"/>
                <a:endParaRPr lang="tr-TR">
                  <a:latin typeface="Calibri" pitchFamily="34" charset="0"/>
                  <a:cs typeface="Arial" charset="0"/>
                </a:endParaRPr>
              </a:p>
            </p:txBody>
          </p:sp>
        </p:grpSp>
        <p:grpSp>
          <p:nvGrpSpPr>
            <p:cNvPr id="271395" name="47 Sol Ayraç"/>
            <p:cNvGrpSpPr>
              <a:grpSpLocks/>
            </p:cNvGrpSpPr>
            <p:nvPr/>
          </p:nvGrpSpPr>
          <p:grpSpPr bwMode="auto">
            <a:xfrm>
              <a:off x="4815" y="3663"/>
              <a:ext cx="588" cy="319"/>
              <a:chOff x="4815" y="3663"/>
              <a:chExt cx="588" cy="319"/>
            </a:xfrm>
          </p:grpSpPr>
          <p:pic>
            <p:nvPicPr>
              <p:cNvPr id="271401" name="47 Sol Ayraç"/>
              <p:cNvPicPr>
                <a:picLocks noChangeArrowheads="1"/>
              </p:cNvPicPr>
              <p:nvPr/>
            </p:nvPicPr>
            <p:blipFill>
              <a:blip r:embed="rId5" cstate="print"/>
              <a:srcRect/>
              <a:stretch>
                <a:fillRect/>
              </a:stretch>
            </p:blipFill>
            <p:spPr bwMode="auto">
              <a:xfrm>
                <a:off x="4815" y="3663"/>
                <a:ext cx="588" cy="319"/>
              </a:xfrm>
              <a:prstGeom prst="rect">
                <a:avLst/>
              </a:prstGeom>
              <a:noFill/>
              <a:ln w="9525">
                <a:noFill/>
                <a:miter lim="800000"/>
                <a:headEnd/>
                <a:tailEnd/>
              </a:ln>
            </p:spPr>
          </p:pic>
          <p:sp>
            <p:nvSpPr>
              <p:cNvPr id="271402" name="Text Box 43"/>
              <p:cNvSpPr txBox="1">
                <a:spLocks noChangeArrowheads="1"/>
              </p:cNvSpPr>
              <p:nvPr/>
            </p:nvSpPr>
            <p:spPr bwMode="auto">
              <a:xfrm rot="-5400000">
                <a:off x="5068" y="3488"/>
                <a:ext cx="79" cy="484"/>
              </a:xfrm>
              <a:prstGeom prst="rect">
                <a:avLst/>
              </a:prstGeom>
              <a:noFill/>
              <a:ln w="9525">
                <a:noFill/>
                <a:miter lim="800000"/>
                <a:headEnd/>
                <a:tailEnd/>
              </a:ln>
            </p:spPr>
            <p:txBody>
              <a:bodyPr vert="eaVert" anchor="ctr"/>
              <a:lstStyle/>
              <a:p>
                <a:pPr algn="ctr" eaLnBrk="1" hangingPunct="1"/>
                <a:endParaRPr lang="tr-TR">
                  <a:latin typeface="Calibri" pitchFamily="34" charset="0"/>
                  <a:cs typeface="Arial" charset="0"/>
                </a:endParaRPr>
              </a:p>
            </p:txBody>
          </p:sp>
        </p:grpSp>
        <p:sp>
          <p:nvSpPr>
            <p:cNvPr id="271396" name="48 Metin kutusu"/>
            <p:cNvSpPr txBox="1">
              <a:spLocks noChangeArrowheads="1"/>
            </p:cNvSpPr>
            <p:nvPr/>
          </p:nvSpPr>
          <p:spPr bwMode="auto">
            <a:xfrm>
              <a:off x="90" y="4005"/>
              <a:ext cx="1137" cy="231"/>
            </a:xfrm>
            <a:prstGeom prst="rect">
              <a:avLst/>
            </a:prstGeom>
            <a:noFill/>
            <a:ln w="9525">
              <a:noFill/>
              <a:miter lim="800000"/>
              <a:headEnd/>
              <a:tailEnd/>
            </a:ln>
          </p:spPr>
          <p:txBody>
            <a:bodyPr>
              <a:spAutoFit/>
            </a:bodyPr>
            <a:lstStyle/>
            <a:p>
              <a:pPr eaLnBrk="1" hangingPunct="1"/>
              <a:r>
                <a:rPr lang="tr-TR" b="1">
                  <a:latin typeface="Calibri" pitchFamily="34" charset="0"/>
                  <a:cs typeface="Arial" charset="0"/>
                </a:rPr>
                <a:t>sıfır kanal düzeyi</a:t>
              </a:r>
            </a:p>
          </p:txBody>
        </p:sp>
        <p:sp>
          <p:nvSpPr>
            <p:cNvPr id="271397" name="49 Metin kutusu"/>
            <p:cNvSpPr txBox="1">
              <a:spLocks noChangeArrowheads="1"/>
            </p:cNvSpPr>
            <p:nvPr/>
          </p:nvSpPr>
          <p:spPr bwMode="auto">
            <a:xfrm>
              <a:off x="1215" y="4005"/>
              <a:ext cx="1092" cy="231"/>
            </a:xfrm>
            <a:prstGeom prst="rect">
              <a:avLst/>
            </a:prstGeom>
            <a:noFill/>
            <a:ln w="9525">
              <a:noFill/>
              <a:miter lim="800000"/>
              <a:headEnd/>
              <a:tailEnd/>
            </a:ln>
          </p:spPr>
          <p:txBody>
            <a:bodyPr>
              <a:spAutoFit/>
            </a:bodyPr>
            <a:lstStyle/>
            <a:p>
              <a:pPr eaLnBrk="1" hangingPunct="1"/>
              <a:r>
                <a:rPr lang="tr-TR" b="1">
                  <a:latin typeface="Calibri" pitchFamily="34" charset="0"/>
                  <a:cs typeface="Arial" charset="0"/>
                </a:rPr>
                <a:t>  tek düzeyli</a:t>
              </a:r>
            </a:p>
          </p:txBody>
        </p:sp>
        <p:sp>
          <p:nvSpPr>
            <p:cNvPr id="271398" name="50 Metin kutusu"/>
            <p:cNvSpPr txBox="1">
              <a:spLocks noChangeArrowheads="1"/>
            </p:cNvSpPr>
            <p:nvPr/>
          </p:nvSpPr>
          <p:spPr bwMode="auto">
            <a:xfrm>
              <a:off x="2700" y="4005"/>
              <a:ext cx="1092" cy="231"/>
            </a:xfrm>
            <a:prstGeom prst="rect">
              <a:avLst/>
            </a:prstGeom>
            <a:noFill/>
            <a:ln w="9525">
              <a:noFill/>
              <a:miter lim="800000"/>
              <a:headEnd/>
              <a:tailEnd/>
            </a:ln>
          </p:spPr>
          <p:txBody>
            <a:bodyPr>
              <a:spAutoFit/>
            </a:bodyPr>
            <a:lstStyle/>
            <a:p>
              <a:pPr eaLnBrk="1" hangingPunct="1"/>
              <a:r>
                <a:rPr lang="tr-TR" b="1">
                  <a:latin typeface="Calibri" pitchFamily="34" charset="0"/>
                  <a:cs typeface="Arial" charset="0"/>
                </a:rPr>
                <a:t>     çift düzeyli</a:t>
              </a:r>
            </a:p>
          </p:txBody>
        </p:sp>
        <p:sp>
          <p:nvSpPr>
            <p:cNvPr id="271399" name="51 Metin kutusu"/>
            <p:cNvSpPr txBox="1">
              <a:spLocks noChangeArrowheads="1"/>
            </p:cNvSpPr>
            <p:nvPr/>
          </p:nvSpPr>
          <p:spPr bwMode="auto">
            <a:xfrm>
              <a:off x="4500" y="4005"/>
              <a:ext cx="1092" cy="231"/>
            </a:xfrm>
            <a:prstGeom prst="rect">
              <a:avLst/>
            </a:prstGeom>
            <a:noFill/>
            <a:ln w="9525">
              <a:noFill/>
              <a:miter lim="800000"/>
              <a:headEnd/>
              <a:tailEnd/>
            </a:ln>
          </p:spPr>
          <p:txBody>
            <a:bodyPr>
              <a:spAutoFit/>
            </a:bodyPr>
            <a:lstStyle/>
            <a:p>
              <a:pPr eaLnBrk="1" hangingPunct="1"/>
              <a:r>
                <a:rPr lang="tr-TR" b="1">
                  <a:latin typeface="Calibri" pitchFamily="34" charset="0"/>
                  <a:cs typeface="Arial" charset="0"/>
                </a:rPr>
                <a:t>       üç düzeyli</a:t>
              </a:r>
            </a:p>
          </p:txBody>
        </p:sp>
        <p:sp>
          <p:nvSpPr>
            <p:cNvPr id="40" name="4 Yuvarlatılmış Dikdörtgen"/>
            <p:cNvSpPr/>
            <p:nvPr/>
          </p:nvSpPr>
          <p:spPr>
            <a:xfrm>
              <a:off x="135" y="1530"/>
              <a:ext cx="5490" cy="2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tr-TR"/>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r>
                <a:rPr lang="tr-TR">
                  <a:solidFill>
                    <a:srgbClr val="FFFFFF"/>
                  </a:solidFill>
                  <a:latin typeface="Calibri" pitchFamily="34" charset="0"/>
                </a:rPr>
                <a:t>ÜRETİCİ</a:t>
              </a:r>
            </a:p>
          </p:txBody>
        </p:sp>
      </p:grpSp>
      <p:sp>
        <p:nvSpPr>
          <p:cNvPr id="271364" name="51 Metin kutusu"/>
          <p:cNvSpPr txBox="1">
            <a:spLocks noChangeArrowheads="1"/>
          </p:cNvSpPr>
          <p:nvPr/>
        </p:nvSpPr>
        <p:spPr bwMode="auto">
          <a:xfrm>
            <a:off x="684213" y="6092825"/>
            <a:ext cx="7920037" cy="369888"/>
          </a:xfrm>
          <a:prstGeom prst="rect">
            <a:avLst/>
          </a:prstGeom>
          <a:noFill/>
          <a:ln w="9525">
            <a:noFill/>
            <a:miter lim="800000"/>
            <a:headEnd/>
            <a:tailEnd/>
          </a:ln>
        </p:spPr>
        <p:txBody>
          <a:bodyPr>
            <a:spAutoFit/>
          </a:bodyPr>
          <a:lstStyle/>
          <a:p>
            <a:pPr algn="ctr" eaLnBrk="1" hangingPunct="1"/>
            <a:r>
              <a:rPr lang="tr-TR" b="1"/>
              <a:t>Tüketim Malı Üreticisi İçin Dağıtım Kanalı Alternatifleri</a:t>
            </a:r>
          </a:p>
        </p:txBody>
      </p:sp>
    </p:spTree>
  </p:cSld>
  <p:clrMapOvr>
    <a:masterClrMapping/>
  </p:clrMapOvr>
  <p:transition>
    <p:pull dir="d"/>
  </p:transition>
  <p:timing>
    <p:tnLst>
      <p:par>
        <p:cTn id="1" dur="indefinite" restart="never" nodeType="tmRoot"/>
      </p:par>
    </p:tnLst>
  </p:timing>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1 Başlık"/>
          <p:cNvSpPr>
            <a:spLocks noGrp="1"/>
          </p:cNvSpPr>
          <p:nvPr>
            <p:ph type="title"/>
          </p:nvPr>
        </p:nvSpPr>
        <p:spPr/>
        <p:txBody>
          <a:bodyPr/>
          <a:lstStyle/>
          <a:p>
            <a:pPr algn="ctr"/>
            <a:r>
              <a:rPr lang="tr-TR" smtClean="0"/>
              <a:t>Üretici-Tüketici</a:t>
            </a:r>
          </a:p>
        </p:txBody>
      </p:sp>
      <p:sp>
        <p:nvSpPr>
          <p:cNvPr id="272387" name="2 İçerik Yer Tutucusu"/>
          <p:cNvSpPr>
            <a:spLocks noGrp="1"/>
          </p:cNvSpPr>
          <p:nvPr>
            <p:ph idx="1"/>
          </p:nvPr>
        </p:nvSpPr>
        <p:spPr/>
        <p:txBody>
          <a:bodyPr/>
          <a:lstStyle/>
          <a:p>
            <a:endParaRPr lang="tr-TR" smtClean="0"/>
          </a:p>
          <a:p>
            <a:r>
              <a:rPr lang="tr-TR" sz="2800" smtClean="0"/>
              <a:t>En kısa ve en basit dağıtım kanalı </a:t>
            </a:r>
            <a:endParaRPr lang="tr-TR" sz="2400" smtClean="0"/>
          </a:p>
          <a:p>
            <a:r>
              <a:rPr lang="tr-TR" sz="2800" smtClean="0"/>
              <a:t>Ürün aracı kullanılmadan doğrudan tüketiciye ulaştırılmakta</a:t>
            </a:r>
            <a:endParaRPr lang="tr-TR" sz="2400" smtClean="0"/>
          </a:p>
          <a:p>
            <a:r>
              <a:rPr lang="tr-TR" sz="2800" smtClean="0"/>
              <a:t>Doğrudan satış, kişisel satış, postayla satış </a:t>
            </a:r>
            <a:endParaRPr lang="tr-TR" sz="2400" smtClean="0"/>
          </a:p>
          <a:p>
            <a:r>
              <a:rPr lang="tr-TR" sz="2800" smtClean="0"/>
              <a:t>Aracı sayısı bakımından sıfır aşamalı kanal </a:t>
            </a:r>
            <a:endParaRPr lang="tr-TR" sz="2400" smtClean="0"/>
          </a:p>
          <a:p>
            <a:r>
              <a:rPr lang="tr-TR" sz="2800" smtClean="0"/>
              <a:t>Doğrudan dağıtım </a:t>
            </a:r>
            <a:endParaRPr lang="tr-TR" sz="2400" smtClean="0"/>
          </a:p>
          <a:p>
            <a:endParaRPr lang="tr-TR" smtClean="0"/>
          </a:p>
        </p:txBody>
      </p:sp>
    </p:spTree>
  </p:cSld>
  <p:clrMapOvr>
    <a:masterClrMapping/>
  </p:clrMapOvr>
  <p:transition>
    <p:wipe dir="r"/>
  </p:transition>
  <p:timing>
    <p:tnLst>
      <p:par>
        <p:cTn id="1" dur="indefinite" restart="never" nodeType="tmRoot"/>
      </p:par>
    </p:tnLst>
  </p:timing>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1 Başlık"/>
          <p:cNvSpPr>
            <a:spLocks noGrp="1"/>
          </p:cNvSpPr>
          <p:nvPr>
            <p:ph type="title"/>
          </p:nvPr>
        </p:nvSpPr>
        <p:spPr/>
        <p:txBody>
          <a:bodyPr/>
          <a:lstStyle/>
          <a:p>
            <a:pPr algn="ctr"/>
            <a:r>
              <a:rPr lang="tr-TR" smtClean="0"/>
              <a:t>Üretici- Perakendeci-Tüketici</a:t>
            </a:r>
          </a:p>
        </p:txBody>
      </p:sp>
      <p:sp>
        <p:nvSpPr>
          <p:cNvPr id="273411" name="2 İçerik Yer Tutucusu"/>
          <p:cNvSpPr>
            <a:spLocks noGrp="1"/>
          </p:cNvSpPr>
          <p:nvPr>
            <p:ph idx="1"/>
          </p:nvPr>
        </p:nvSpPr>
        <p:spPr/>
        <p:txBody>
          <a:bodyPr/>
          <a:lstStyle/>
          <a:p>
            <a:endParaRPr lang="tr-TR" smtClean="0"/>
          </a:p>
          <a:p>
            <a:r>
              <a:rPr lang="tr-TR" sz="2800" smtClean="0"/>
              <a:t>Tek satış aracısı olarak perakendecinin yer aldığı dağıtım kanalı </a:t>
            </a:r>
            <a:endParaRPr lang="tr-TR" sz="2400" smtClean="0"/>
          </a:p>
          <a:p>
            <a:r>
              <a:rPr lang="tr-TR" sz="2800" smtClean="0"/>
              <a:t>Geniş bir coğrafik alanda dağıtım yapmak isteyen işletmenin, çok sayıdaki tüketici ile ilişkiye girmek yerine, perakendeciden yararlanması </a:t>
            </a:r>
            <a:endParaRPr lang="tr-TR" sz="2400" smtClean="0"/>
          </a:p>
          <a:p>
            <a:r>
              <a:rPr lang="tr-TR" sz="2800" smtClean="0"/>
              <a:t>Bölümlü mağazaların ve süpermarketlerin gelişmesi</a:t>
            </a:r>
            <a:endParaRPr lang="tr-TR" sz="2400" smtClean="0"/>
          </a:p>
          <a:p>
            <a:endParaRPr lang="tr-TR" smtClean="0"/>
          </a:p>
        </p:txBody>
      </p:sp>
    </p:spTree>
  </p:cSld>
  <p:clrMapOvr>
    <a:masterClrMapping/>
  </p:clrMapOvr>
  <p:transition>
    <p:wheel spokes="3"/>
  </p:transition>
  <p:timing>
    <p:tnLst>
      <p:par>
        <p:cTn id="1" dur="indefinite" restart="never" nodeType="tmRoot"/>
      </p:par>
    </p:tnLst>
  </p:timing>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1 Başlık"/>
          <p:cNvSpPr>
            <a:spLocks noGrp="1"/>
          </p:cNvSpPr>
          <p:nvPr>
            <p:ph type="title"/>
          </p:nvPr>
        </p:nvSpPr>
        <p:spPr/>
        <p:txBody>
          <a:bodyPr/>
          <a:lstStyle/>
          <a:p>
            <a:pPr algn="ctr"/>
            <a:r>
              <a:rPr lang="tr-TR" sz="4000" smtClean="0"/>
              <a:t>Üretici-Toptancı-Perakendeci-Tüketici</a:t>
            </a:r>
          </a:p>
        </p:txBody>
      </p:sp>
      <p:sp>
        <p:nvSpPr>
          <p:cNvPr id="274435" name="2 İçerik Yer Tutucusu"/>
          <p:cNvSpPr>
            <a:spLocks noGrp="1"/>
          </p:cNvSpPr>
          <p:nvPr>
            <p:ph idx="1"/>
          </p:nvPr>
        </p:nvSpPr>
        <p:spPr/>
        <p:txBody>
          <a:bodyPr/>
          <a:lstStyle/>
          <a:p>
            <a:endParaRPr lang="tr-TR" smtClean="0"/>
          </a:p>
          <a:p>
            <a:r>
              <a:rPr lang="tr-TR" sz="2800" smtClean="0"/>
              <a:t>Geleneksel dağıtım kanalı.</a:t>
            </a:r>
            <a:endParaRPr lang="tr-TR" sz="2400" smtClean="0"/>
          </a:p>
          <a:p>
            <a:r>
              <a:rPr lang="tr-TR" sz="2800" smtClean="0"/>
              <a:t>Perakendecilerle etkin ticari ilişkiler kurmakta zorluk çeken üretici işletmenin ayrıca toptancılardan da yararlanılması </a:t>
            </a:r>
            <a:endParaRPr lang="tr-TR" sz="2400" smtClean="0"/>
          </a:p>
          <a:p>
            <a:r>
              <a:rPr lang="tr-TR" sz="2800" smtClean="0"/>
              <a:t>Tüketim mallarının dağıtımında en çok kullanılan kanal </a:t>
            </a:r>
            <a:endParaRPr lang="tr-TR" sz="2400" smtClean="0"/>
          </a:p>
          <a:p>
            <a:endParaRPr lang="tr-TR" smtClean="0"/>
          </a:p>
        </p:txBody>
      </p:sp>
    </p:spTree>
  </p:cSld>
  <p:clrMapOvr>
    <a:masterClrMapping/>
  </p:clrMapOvr>
  <p:transition>
    <p:wedge/>
  </p:transition>
  <p:timing>
    <p:tnLst>
      <p:par>
        <p:cTn id="1" dur="indefinite" restart="never" nodeType="tmRoot"/>
      </p:par>
    </p:tnLst>
  </p:timing>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1 Başlık"/>
          <p:cNvSpPr>
            <a:spLocks noGrp="1"/>
          </p:cNvSpPr>
          <p:nvPr>
            <p:ph type="title"/>
          </p:nvPr>
        </p:nvSpPr>
        <p:spPr/>
        <p:txBody>
          <a:bodyPr/>
          <a:lstStyle/>
          <a:p>
            <a:pPr algn="ctr"/>
            <a:r>
              <a:rPr lang="tr-TR" sz="4000" smtClean="0"/>
              <a:t>Üretici- Acenta-Perakendeci-Tüketici</a:t>
            </a:r>
          </a:p>
        </p:txBody>
      </p:sp>
      <p:sp>
        <p:nvSpPr>
          <p:cNvPr id="275459" name="2 İçerik Yer Tutucusu"/>
          <p:cNvSpPr>
            <a:spLocks noGrp="1"/>
          </p:cNvSpPr>
          <p:nvPr>
            <p:ph idx="1"/>
          </p:nvPr>
        </p:nvSpPr>
        <p:spPr/>
        <p:txBody>
          <a:bodyPr/>
          <a:lstStyle/>
          <a:p>
            <a:endParaRPr lang="tr-TR" smtClean="0"/>
          </a:p>
          <a:p>
            <a:r>
              <a:rPr lang="tr-TR" sz="2800" smtClean="0"/>
              <a:t>Geleneksel dağıtım kanalında toptancının yerini acentenin alması durumu </a:t>
            </a:r>
            <a:endParaRPr lang="tr-TR" sz="2400" smtClean="0"/>
          </a:p>
          <a:p>
            <a:r>
              <a:rPr lang="tr-TR" sz="2800" smtClean="0"/>
              <a:t>Büyük ölçekli perakendecilere ulaşılmak istendiğinde yaygın olarak kullanılır </a:t>
            </a:r>
            <a:endParaRPr lang="tr-TR" sz="2400" smtClean="0"/>
          </a:p>
          <a:p>
            <a:endParaRPr lang="tr-TR" smtClean="0"/>
          </a:p>
        </p:txBody>
      </p:sp>
    </p:spTree>
  </p:cSld>
  <p:clrMapOvr>
    <a:masterClrMapping/>
  </p:clrMapOvr>
  <p:transition>
    <p:wipe dir="d"/>
  </p:transition>
  <p:timing>
    <p:tnLst>
      <p:par>
        <p:cTn id="1" dur="indefinite" restart="never" nodeType="tmRoot"/>
      </p:par>
    </p:tnLst>
  </p:timing>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1 Başlık"/>
          <p:cNvSpPr>
            <a:spLocks noGrp="1"/>
          </p:cNvSpPr>
          <p:nvPr>
            <p:ph type="title"/>
          </p:nvPr>
        </p:nvSpPr>
        <p:spPr/>
        <p:txBody>
          <a:bodyPr/>
          <a:lstStyle/>
          <a:p>
            <a:pPr algn="ctr"/>
            <a:r>
              <a:rPr lang="tr-TR" sz="3200" smtClean="0"/>
              <a:t>Üretici-Acente-Toptancı-Perakendeci-Tüketici</a:t>
            </a:r>
          </a:p>
        </p:txBody>
      </p:sp>
      <p:sp>
        <p:nvSpPr>
          <p:cNvPr id="276483" name="2 İçerik Yer Tutucusu"/>
          <p:cNvSpPr>
            <a:spLocks noGrp="1"/>
          </p:cNvSpPr>
          <p:nvPr>
            <p:ph idx="1"/>
          </p:nvPr>
        </p:nvSpPr>
        <p:spPr/>
        <p:txBody>
          <a:bodyPr/>
          <a:lstStyle/>
          <a:p>
            <a:endParaRPr lang="tr-TR" smtClean="0"/>
          </a:p>
          <a:p>
            <a:r>
              <a:rPr lang="tr-TR" sz="2800" smtClean="0"/>
              <a:t>Küçük perakendecilere ulaşılması amacıyla geleneksel dağıtım kanalına acentenin eklenmesi </a:t>
            </a:r>
            <a:endParaRPr lang="tr-TR" sz="2400" smtClean="0"/>
          </a:p>
          <a:p>
            <a:r>
              <a:rPr lang="tr-TR" sz="2800" smtClean="0"/>
              <a:t>Acenteler vasıtasıyla toptancılara, toptancılar vasıtasıyla perakende pazarına ulaşılır </a:t>
            </a:r>
            <a:endParaRPr lang="tr-TR" sz="2400" smtClean="0"/>
          </a:p>
          <a:p>
            <a:endParaRPr lang="tr-TR" smtClean="0"/>
          </a:p>
        </p:txBody>
      </p:sp>
    </p:spTree>
  </p:cSld>
  <p:clrMapOvr>
    <a:masterClrMapping/>
  </p:clrMapOvr>
  <p:transition>
    <p:wedge/>
  </p:transition>
  <p:timing>
    <p:tnLst>
      <p:par>
        <p:cTn id="1" dur="indefinite" restart="never" nodeType="tmRoot"/>
      </p:par>
    </p:tnLst>
  </p:timing>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1 Başlık"/>
          <p:cNvSpPr>
            <a:spLocks noGrp="1"/>
          </p:cNvSpPr>
          <p:nvPr>
            <p:ph type="title"/>
          </p:nvPr>
        </p:nvSpPr>
        <p:spPr/>
        <p:txBody>
          <a:bodyPr/>
          <a:lstStyle/>
          <a:p>
            <a:pPr algn="ctr"/>
            <a:r>
              <a:rPr lang="tr-TR" sz="4000" smtClean="0"/>
              <a:t>Endüstriyel Mallarda Dağıtım Kanalları</a:t>
            </a:r>
          </a:p>
        </p:txBody>
      </p:sp>
      <p:sp>
        <p:nvSpPr>
          <p:cNvPr id="277507" name="2 İçerik Yer Tutucusu"/>
          <p:cNvSpPr>
            <a:spLocks noGrp="1"/>
          </p:cNvSpPr>
          <p:nvPr>
            <p:ph idx="1"/>
          </p:nvPr>
        </p:nvSpPr>
        <p:spPr/>
        <p:txBody>
          <a:bodyPr/>
          <a:lstStyle/>
          <a:p>
            <a:endParaRPr lang="tr-TR" smtClean="0"/>
          </a:p>
          <a:p>
            <a:r>
              <a:rPr lang="tr-TR" smtClean="0"/>
              <a:t>Üretici – Endüstriyel Alıcı</a:t>
            </a:r>
          </a:p>
          <a:p>
            <a:r>
              <a:rPr lang="tr-TR" smtClean="0"/>
              <a:t>Üretici - Endüstriyel Dağıtıcı(distribütör) - Endüstriyel Alıcı</a:t>
            </a:r>
          </a:p>
          <a:p>
            <a:r>
              <a:rPr lang="tr-TR" smtClean="0"/>
              <a:t>Üretici - Acente -Endüstriyel Alıcı</a:t>
            </a:r>
          </a:p>
          <a:p>
            <a:r>
              <a:rPr lang="tr-TR" smtClean="0"/>
              <a:t>Üretici - Acente - Endüstriyel Dağıtıcı (distribütör) - Endüstriyel Alıcı</a:t>
            </a:r>
          </a:p>
          <a:p>
            <a:endParaRPr lang="tr-TR" smtClean="0"/>
          </a:p>
        </p:txBody>
      </p:sp>
    </p:spTree>
  </p:cSld>
  <p:clrMapOvr>
    <a:masterClrMapping/>
  </p:clrMapOvr>
  <p:timing>
    <p:tnLst>
      <p:par>
        <p:cTn id="1" dur="indefinite" restart="never" nodeType="tmRoot"/>
      </p:par>
    </p:tnLst>
  </p:timing>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1 Başlık"/>
          <p:cNvSpPr>
            <a:spLocks noGrp="1"/>
          </p:cNvSpPr>
          <p:nvPr>
            <p:ph type="title"/>
          </p:nvPr>
        </p:nvSpPr>
        <p:spPr>
          <a:xfrm>
            <a:off x="457200" y="704850"/>
            <a:ext cx="8229600" cy="1500188"/>
          </a:xfrm>
        </p:spPr>
        <p:txBody>
          <a:bodyPr/>
          <a:lstStyle/>
          <a:p>
            <a:pPr algn="ctr"/>
            <a:r>
              <a:rPr lang="tr-TR" sz="4800" smtClean="0"/>
              <a:t>Dağıtım</a:t>
            </a:r>
            <a:r>
              <a:rPr lang="tr-TR" sz="4800" b="1" smtClean="0"/>
              <a:t> </a:t>
            </a:r>
            <a:r>
              <a:rPr lang="tr-TR" sz="4800" smtClean="0"/>
              <a:t>Kanalı Seçimiyle İlgili Bazı İlkeler</a:t>
            </a:r>
          </a:p>
        </p:txBody>
      </p:sp>
      <p:sp>
        <p:nvSpPr>
          <p:cNvPr id="278531" name="2 İçerik Yer Tutucusu"/>
          <p:cNvSpPr>
            <a:spLocks noGrp="1"/>
          </p:cNvSpPr>
          <p:nvPr>
            <p:ph idx="1"/>
          </p:nvPr>
        </p:nvSpPr>
        <p:spPr>
          <a:xfrm>
            <a:off x="457200" y="2276475"/>
            <a:ext cx="8229600" cy="4048125"/>
          </a:xfrm>
        </p:spPr>
        <p:txBody>
          <a:bodyPr/>
          <a:lstStyle/>
          <a:p>
            <a:r>
              <a:rPr lang="tr-TR" smtClean="0"/>
              <a:t>Tüketiciden başlayarak geriye doğru düzenlenmelidir,</a:t>
            </a:r>
          </a:p>
          <a:p>
            <a:r>
              <a:rPr lang="tr-TR" smtClean="0"/>
              <a:t>İşletmenin pazarlama programı ve amaçlarına uygun olmalıdır,</a:t>
            </a:r>
          </a:p>
          <a:p>
            <a:r>
              <a:rPr lang="tr-TR" smtClean="0"/>
              <a:t>Esnek olmalıdır,</a:t>
            </a:r>
          </a:p>
          <a:p>
            <a:r>
              <a:rPr lang="tr-TR" smtClean="0"/>
              <a:t>Karşılıklı bağımlılık olduğundan tüm kanal üyelerinin birbirine destek vermesi gerekir,</a:t>
            </a:r>
          </a:p>
          <a:p>
            <a:r>
              <a:rPr lang="tr-TR" smtClean="0"/>
              <a:t>Etkin bir değerlendirme sistemi yapılarak geliştirmeler sağlanmalıdır</a:t>
            </a:r>
            <a:r>
              <a:rPr lang="tr-TR" b="1" smtClean="0"/>
              <a:t>,</a:t>
            </a:r>
            <a:endParaRPr lang="tr-TR" smtClean="0"/>
          </a:p>
          <a:p>
            <a:endParaRPr lang="tr-TR" smtClean="0"/>
          </a:p>
        </p:txBody>
      </p:sp>
    </p:spTree>
  </p:cSld>
  <p:clrMapOvr>
    <a:masterClrMapping/>
  </p:clrMapOvr>
  <p:transition>
    <p:pull dir="d"/>
  </p:transition>
  <p:timing>
    <p:tnLst>
      <p:par>
        <p:cTn id="1" dur="indefinite" restart="never" nodeType="tmRoot"/>
      </p:par>
    </p:tnLst>
  </p:timing>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1 Başlık"/>
          <p:cNvSpPr>
            <a:spLocks noGrp="1"/>
          </p:cNvSpPr>
          <p:nvPr>
            <p:ph type="title"/>
          </p:nvPr>
        </p:nvSpPr>
        <p:spPr/>
        <p:txBody>
          <a:bodyPr/>
          <a:lstStyle/>
          <a:p>
            <a:pPr algn="ctr"/>
            <a:r>
              <a:rPr lang="tr-TR" sz="4000" b="1" smtClean="0"/>
              <a:t>Dağıtım Kanalının Seçimini </a:t>
            </a:r>
            <a:br>
              <a:rPr lang="tr-TR" sz="4000" b="1" smtClean="0"/>
            </a:br>
            <a:r>
              <a:rPr lang="tr-TR" sz="4000" b="1" smtClean="0"/>
              <a:t>Etkileyen Faktörler</a:t>
            </a:r>
            <a:endParaRPr lang="tr-TR" sz="4000" smtClean="0"/>
          </a:p>
        </p:txBody>
      </p:sp>
      <p:sp>
        <p:nvSpPr>
          <p:cNvPr id="279555" name="2 İçerik Yer Tutucusu"/>
          <p:cNvSpPr>
            <a:spLocks noGrp="1"/>
          </p:cNvSpPr>
          <p:nvPr>
            <p:ph idx="1"/>
          </p:nvPr>
        </p:nvSpPr>
        <p:spPr>
          <a:xfrm>
            <a:off x="457200" y="2205038"/>
            <a:ext cx="8229600" cy="4119562"/>
          </a:xfrm>
        </p:spPr>
        <p:txBody>
          <a:bodyPr/>
          <a:lstStyle/>
          <a:p>
            <a:r>
              <a:rPr lang="tr-TR" b="1" smtClean="0"/>
              <a:t>Pazarla ilgili faktörler</a:t>
            </a:r>
          </a:p>
          <a:p>
            <a:r>
              <a:rPr lang="tr-TR" b="1" smtClean="0"/>
              <a:t>Mamulle ilgili faktörler</a:t>
            </a:r>
          </a:p>
          <a:p>
            <a:r>
              <a:rPr lang="tr-TR" b="1" smtClean="0"/>
              <a:t>Aracılarla ilgili faktörler</a:t>
            </a:r>
          </a:p>
          <a:p>
            <a:r>
              <a:rPr lang="tr-TR" b="1" smtClean="0"/>
              <a:t>İşletmenin kendisi ile ilgili faktörler</a:t>
            </a:r>
            <a:endParaRPr lang="tr-TR" smtClean="0"/>
          </a:p>
          <a:p>
            <a:endParaRPr lang="tr-TR" smtClean="0"/>
          </a:p>
        </p:txBody>
      </p:sp>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Başlık"/>
          <p:cNvSpPr>
            <a:spLocks noGrp="1"/>
          </p:cNvSpPr>
          <p:nvPr>
            <p:ph type="title"/>
          </p:nvPr>
        </p:nvSpPr>
        <p:spPr/>
        <p:txBody>
          <a:bodyPr/>
          <a:lstStyle/>
          <a:p>
            <a:pPr algn="ctr"/>
            <a:r>
              <a:rPr lang="tr-TR" smtClean="0"/>
              <a:t>Endüstriyel Pazar</a:t>
            </a:r>
          </a:p>
        </p:txBody>
      </p:sp>
      <p:sp>
        <p:nvSpPr>
          <p:cNvPr id="31747" name="2 İçerik Yer Tutucusu"/>
          <p:cNvSpPr>
            <a:spLocks noGrp="1"/>
          </p:cNvSpPr>
          <p:nvPr>
            <p:ph idx="1"/>
          </p:nvPr>
        </p:nvSpPr>
        <p:spPr>
          <a:xfrm>
            <a:off x="250825" y="1916113"/>
            <a:ext cx="8642350" cy="4210050"/>
          </a:xfrm>
        </p:spPr>
        <p:txBody>
          <a:bodyPr/>
          <a:lstStyle/>
          <a:p>
            <a:pPr marL="0" indent="719138" algn="just">
              <a:buFont typeface="Arial" charset="0"/>
              <a:buNone/>
            </a:pPr>
            <a:r>
              <a:rPr lang="tr-TR" smtClean="0"/>
              <a:t>Endüstriyel Pazar, gerçekten aracılık görevi yapan toptancı, distribütör, komisyoncu, perakendeci gibi satıcı (ticari) işletmeleri, malı kendi üretiminde kullanan sanayi ve tarım işletmeleri, başta devlet kurumları olmak üzere kar amaçsız çeşitli kurum ve kuruluşları kapsar.</a:t>
            </a:r>
          </a:p>
        </p:txBody>
      </p:sp>
    </p:spTree>
  </p:cSld>
  <p:clrMapOvr>
    <a:masterClrMapping/>
  </p:clrMapOvr>
  <p:timing>
    <p:tnLst>
      <p:par>
        <p:cTn id="1" dur="indefinite" restart="never" nodeType="tmRoot"/>
      </p:par>
    </p:tnLst>
  </p:timing>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1 Başlık"/>
          <p:cNvSpPr>
            <a:spLocks noGrp="1"/>
          </p:cNvSpPr>
          <p:nvPr>
            <p:ph type="title"/>
          </p:nvPr>
        </p:nvSpPr>
        <p:spPr/>
        <p:txBody>
          <a:bodyPr/>
          <a:lstStyle/>
          <a:p>
            <a:pPr algn="ctr"/>
            <a:r>
              <a:rPr lang="tr-TR" b="1" smtClean="0"/>
              <a:t>Pazarla ilgili faktörler</a:t>
            </a:r>
            <a:endParaRPr lang="tr-TR" smtClean="0"/>
          </a:p>
        </p:txBody>
      </p:sp>
      <p:sp>
        <p:nvSpPr>
          <p:cNvPr id="280579" name="2 İçerik Yer Tutucusu"/>
          <p:cNvSpPr>
            <a:spLocks noGrp="1"/>
          </p:cNvSpPr>
          <p:nvPr>
            <p:ph idx="1"/>
          </p:nvPr>
        </p:nvSpPr>
        <p:spPr>
          <a:xfrm>
            <a:off x="755650" y="2349500"/>
            <a:ext cx="7931150" cy="3975100"/>
          </a:xfrm>
        </p:spPr>
        <p:txBody>
          <a:bodyPr/>
          <a:lstStyle/>
          <a:p>
            <a:r>
              <a:rPr lang="tr-TR" smtClean="0"/>
              <a:t>Potansiyel tüketici sayısı</a:t>
            </a:r>
          </a:p>
          <a:p>
            <a:r>
              <a:rPr lang="tr-TR" smtClean="0"/>
              <a:t>Tüketicilerin bölgesel dağılımı</a:t>
            </a:r>
          </a:p>
          <a:p>
            <a:r>
              <a:rPr lang="tr-TR" smtClean="0"/>
              <a:t>Sipariş büyüklüğü,</a:t>
            </a:r>
          </a:p>
          <a:p>
            <a:endParaRPr lang="tr-TR" smtClean="0"/>
          </a:p>
        </p:txBody>
      </p:sp>
    </p:spTree>
  </p:cSld>
  <p:clrMapOvr>
    <a:masterClrMapping/>
  </p:clrMapOvr>
  <p:transition>
    <p:wipe dir="r"/>
  </p:transition>
  <p:timing>
    <p:tnLst>
      <p:par>
        <p:cTn id="1" dur="indefinite" restart="never" nodeType="tmRoot"/>
      </p:par>
    </p:tnLst>
  </p:timing>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1 Başlık"/>
          <p:cNvSpPr>
            <a:spLocks noGrp="1"/>
          </p:cNvSpPr>
          <p:nvPr>
            <p:ph type="title"/>
          </p:nvPr>
        </p:nvSpPr>
        <p:spPr/>
        <p:txBody>
          <a:bodyPr/>
          <a:lstStyle/>
          <a:p>
            <a:pPr algn="ctr"/>
            <a:r>
              <a:rPr lang="tr-TR" b="1" smtClean="0"/>
              <a:t>Mamulle ilgili faktörler</a:t>
            </a:r>
            <a:endParaRPr lang="tr-TR" smtClean="0"/>
          </a:p>
        </p:txBody>
      </p:sp>
      <p:sp>
        <p:nvSpPr>
          <p:cNvPr id="281603" name="2 İçerik Yer Tutucusu"/>
          <p:cNvSpPr>
            <a:spLocks noGrp="1"/>
          </p:cNvSpPr>
          <p:nvPr>
            <p:ph idx="1"/>
          </p:nvPr>
        </p:nvSpPr>
        <p:spPr>
          <a:xfrm>
            <a:off x="971550" y="2276475"/>
            <a:ext cx="7715250" cy="4048125"/>
          </a:xfrm>
        </p:spPr>
        <p:txBody>
          <a:bodyPr/>
          <a:lstStyle/>
          <a:p>
            <a:r>
              <a:rPr lang="tr-TR" smtClean="0"/>
              <a:t>Mamulün bozulabilirliği,</a:t>
            </a:r>
          </a:p>
          <a:p>
            <a:r>
              <a:rPr lang="tr-TR" smtClean="0"/>
              <a:t>Birim değeri,</a:t>
            </a:r>
          </a:p>
          <a:p>
            <a:r>
              <a:rPr lang="tr-TR" smtClean="0"/>
              <a:t>Teknik yapısı,</a:t>
            </a:r>
          </a:p>
          <a:p>
            <a:endParaRPr lang="tr-TR" smtClean="0"/>
          </a:p>
        </p:txBody>
      </p:sp>
    </p:spTree>
  </p:cSld>
  <p:clrMapOvr>
    <a:masterClrMapping/>
  </p:clrMapOvr>
  <p:transition>
    <p:wipe dir="r"/>
  </p:transition>
  <p:timing>
    <p:tnLst>
      <p:par>
        <p:cTn id="1" dur="indefinite" restart="never" nodeType="tmRoot"/>
      </p:par>
    </p:tnLst>
  </p:timing>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1 Başlık"/>
          <p:cNvSpPr>
            <a:spLocks noGrp="1"/>
          </p:cNvSpPr>
          <p:nvPr>
            <p:ph type="title"/>
          </p:nvPr>
        </p:nvSpPr>
        <p:spPr/>
        <p:txBody>
          <a:bodyPr/>
          <a:lstStyle/>
          <a:p>
            <a:pPr algn="ctr"/>
            <a:r>
              <a:rPr lang="tr-TR" b="1" smtClean="0"/>
              <a:t>Aracılarla ilgili faktörler</a:t>
            </a:r>
            <a:endParaRPr lang="tr-TR" smtClean="0"/>
          </a:p>
        </p:txBody>
      </p:sp>
      <p:sp>
        <p:nvSpPr>
          <p:cNvPr id="282627" name="2 İçerik Yer Tutucusu"/>
          <p:cNvSpPr>
            <a:spLocks noGrp="1"/>
          </p:cNvSpPr>
          <p:nvPr>
            <p:ph idx="1"/>
          </p:nvPr>
        </p:nvSpPr>
        <p:spPr>
          <a:xfrm>
            <a:off x="900113" y="2349500"/>
            <a:ext cx="7786687" cy="3975100"/>
          </a:xfrm>
        </p:spPr>
        <p:txBody>
          <a:bodyPr/>
          <a:lstStyle/>
          <a:p>
            <a:r>
              <a:rPr lang="tr-TR" smtClean="0"/>
              <a:t>Servis, </a:t>
            </a:r>
          </a:p>
          <a:p>
            <a:r>
              <a:rPr lang="tr-TR" smtClean="0"/>
              <a:t>Üretici politikalarına uyum</a:t>
            </a:r>
          </a:p>
          <a:p>
            <a:endParaRPr lang="tr-TR" smtClean="0"/>
          </a:p>
        </p:txBody>
      </p:sp>
    </p:spTree>
  </p:cSld>
  <p:clrMapOvr>
    <a:masterClrMapping/>
  </p:clrMapOvr>
  <p:transition>
    <p:wipe dir="r"/>
  </p:transition>
  <p:timing>
    <p:tnLst>
      <p:par>
        <p:cTn id="1" dur="indefinite" restart="never" nodeType="tmRoot"/>
      </p:par>
    </p:tnLst>
  </p:timing>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1 Başlık"/>
          <p:cNvSpPr>
            <a:spLocks noGrp="1"/>
          </p:cNvSpPr>
          <p:nvPr>
            <p:ph type="title"/>
          </p:nvPr>
        </p:nvSpPr>
        <p:spPr/>
        <p:txBody>
          <a:bodyPr/>
          <a:lstStyle/>
          <a:p>
            <a:pPr algn="ctr"/>
            <a:r>
              <a:rPr lang="tr-TR" sz="4000" b="1" smtClean="0"/>
              <a:t>İşletmenin kendisi ile ilgili faktörler</a:t>
            </a:r>
            <a:endParaRPr lang="tr-TR" sz="4000" smtClean="0"/>
          </a:p>
        </p:txBody>
      </p:sp>
      <p:sp>
        <p:nvSpPr>
          <p:cNvPr id="283651" name="2 İçerik Yer Tutucusu"/>
          <p:cNvSpPr>
            <a:spLocks noGrp="1"/>
          </p:cNvSpPr>
          <p:nvPr>
            <p:ph idx="1"/>
          </p:nvPr>
        </p:nvSpPr>
        <p:spPr>
          <a:xfrm>
            <a:off x="457200" y="2276475"/>
            <a:ext cx="8229600" cy="4048125"/>
          </a:xfrm>
        </p:spPr>
        <p:txBody>
          <a:bodyPr/>
          <a:lstStyle/>
          <a:p>
            <a:pPr lvl="1"/>
            <a:r>
              <a:rPr lang="tr-TR" sz="2600" smtClean="0"/>
              <a:t>Finansal güç,</a:t>
            </a:r>
          </a:p>
          <a:p>
            <a:pPr lvl="1"/>
            <a:r>
              <a:rPr lang="tr-TR" sz="2600" smtClean="0"/>
              <a:t>Yönetim yeteneği,</a:t>
            </a:r>
          </a:p>
          <a:p>
            <a:pPr lvl="1"/>
            <a:r>
              <a:rPr lang="tr-TR" sz="2600" smtClean="0"/>
              <a:t>Kanalı denetleme isteği,</a:t>
            </a:r>
          </a:p>
          <a:p>
            <a:pPr lvl="1"/>
            <a:r>
              <a:rPr lang="tr-TR" sz="2600" smtClean="0"/>
              <a:t>İşletmenin sağladığı katkılar</a:t>
            </a:r>
          </a:p>
          <a:p>
            <a:endParaRPr lang="tr-TR" smtClean="0"/>
          </a:p>
        </p:txBody>
      </p:sp>
    </p:spTree>
  </p:cSld>
  <p:clrMapOvr>
    <a:masterClrMapping/>
  </p:clrMapOvr>
  <p:timing>
    <p:tnLst>
      <p:par>
        <p:cTn id="1" dur="indefinite" restart="never" nodeType="tmRoot"/>
      </p:par>
    </p:tnLst>
  </p:timing>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1 Başlık"/>
          <p:cNvSpPr>
            <a:spLocks noGrp="1"/>
          </p:cNvSpPr>
          <p:nvPr>
            <p:ph type="title"/>
          </p:nvPr>
        </p:nvSpPr>
        <p:spPr/>
        <p:txBody>
          <a:bodyPr/>
          <a:lstStyle/>
          <a:p>
            <a:pPr algn="ctr"/>
            <a:r>
              <a:rPr lang="tr-TR" b="1" smtClean="0"/>
              <a:t>Başlıca Dağıtım Politikaları</a:t>
            </a:r>
            <a:endParaRPr lang="tr-TR" smtClean="0"/>
          </a:p>
        </p:txBody>
      </p:sp>
      <p:sp>
        <p:nvSpPr>
          <p:cNvPr id="284675" name="2 İçerik Yer Tutucusu"/>
          <p:cNvSpPr>
            <a:spLocks noGrp="1"/>
          </p:cNvSpPr>
          <p:nvPr>
            <p:ph idx="1"/>
          </p:nvPr>
        </p:nvSpPr>
        <p:spPr>
          <a:xfrm>
            <a:off x="900113" y="2060575"/>
            <a:ext cx="7786687" cy="4264025"/>
          </a:xfrm>
        </p:spPr>
        <p:txBody>
          <a:bodyPr/>
          <a:lstStyle/>
          <a:p>
            <a:r>
              <a:rPr lang="tr-TR" smtClean="0"/>
              <a:t>Yaygın dağıtım;</a:t>
            </a:r>
          </a:p>
          <a:p>
            <a:r>
              <a:rPr lang="tr-TR" smtClean="0"/>
              <a:t>Seçimli (selektif) dağıtım; </a:t>
            </a:r>
          </a:p>
          <a:p>
            <a:r>
              <a:rPr lang="tr-TR" smtClean="0"/>
              <a:t>Özel ve tekelci dağıtım; </a:t>
            </a:r>
          </a:p>
          <a:p>
            <a:endParaRPr lang="tr-TR" smtClean="0"/>
          </a:p>
        </p:txBody>
      </p:sp>
    </p:spTree>
  </p:cSld>
  <p:clrMapOvr>
    <a:masterClrMapping/>
  </p:clrMapOvr>
  <p:transition>
    <p:wedge/>
  </p:transition>
  <p:timing>
    <p:tnLst>
      <p:par>
        <p:cTn id="1" dur="indefinite" restart="never" nodeType="tmRoot"/>
      </p:par>
    </p:tnLst>
  </p:timing>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850"/>
            <a:ext cx="8229600" cy="636588"/>
          </a:xfrm>
        </p:spPr>
        <p:txBody>
          <a:bodyPr>
            <a:normAutofit fontScale="90000"/>
          </a:bodyPr>
          <a:lstStyle/>
          <a:p>
            <a:pPr algn="ctr" fontAlgn="auto">
              <a:spcAft>
                <a:spcPts val="0"/>
              </a:spcAft>
              <a:defRPr/>
            </a:pPr>
            <a:r>
              <a:rPr lang="tr-TR" dirty="0" smtClean="0"/>
              <a:t>Toptancı</a:t>
            </a:r>
            <a:endParaRPr lang="tr-TR" dirty="0"/>
          </a:p>
        </p:txBody>
      </p:sp>
      <p:sp>
        <p:nvSpPr>
          <p:cNvPr id="3" name="2 İçerik Yer Tutucusu"/>
          <p:cNvSpPr>
            <a:spLocks noGrp="1"/>
          </p:cNvSpPr>
          <p:nvPr>
            <p:ph idx="1"/>
          </p:nvPr>
        </p:nvSpPr>
        <p:spPr>
          <a:xfrm>
            <a:off x="457200" y="1628775"/>
            <a:ext cx="8229600" cy="4968875"/>
          </a:xfrm>
        </p:spPr>
        <p:txBody>
          <a:bodyPr>
            <a:normAutofit fontScale="85000" lnSpcReduction="20000"/>
          </a:bodyPr>
          <a:lstStyle/>
          <a:p>
            <a:pPr marL="422275" lvl="1" indent="-246888" fontAlgn="auto">
              <a:spcAft>
                <a:spcPts val="0"/>
              </a:spcAft>
              <a:buFont typeface="Wingdings 2"/>
              <a:buChar char=""/>
              <a:defRPr/>
            </a:pPr>
            <a:r>
              <a:rPr lang="tr-TR" sz="2600" b="1" dirty="0" smtClean="0">
                <a:solidFill>
                  <a:srgbClr val="FF0000"/>
                </a:solidFill>
              </a:rPr>
              <a:t>Tüccar (bağımsız) toptancılar </a:t>
            </a:r>
          </a:p>
          <a:p>
            <a:pPr marL="640080" lvl="1" indent="-246888" fontAlgn="auto">
              <a:lnSpc>
                <a:spcPct val="80000"/>
              </a:lnSpc>
              <a:spcAft>
                <a:spcPts val="0"/>
              </a:spcAft>
              <a:buFont typeface="Wingdings 2"/>
              <a:buChar char=""/>
              <a:defRPr/>
            </a:pPr>
            <a:r>
              <a:rPr lang="tr-TR" sz="2600" dirty="0" smtClean="0"/>
              <a:t>Yerel pazarlarda üretici firmalardan mülkiyet ile birlikte ürün satın alan, söz konusu ürünü depolayan ve perakendecilere satan, mülkiyet faydası sağlayan işletme birimidir.</a:t>
            </a:r>
          </a:p>
          <a:p>
            <a:pPr marL="640080" lvl="1" indent="-246888" fontAlgn="auto">
              <a:lnSpc>
                <a:spcPct val="80000"/>
              </a:lnSpc>
              <a:spcAft>
                <a:spcPts val="0"/>
              </a:spcAft>
              <a:buFont typeface="Wingdings 2"/>
              <a:buChar char=""/>
              <a:defRPr/>
            </a:pPr>
            <a:r>
              <a:rPr lang="tr-TR" sz="2600" dirty="0" smtClean="0"/>
              <a:t>Verdikleri hizmete göre;</a:t>
            </a:r>
          </a:p>
          <a:p>
            <a:pPr lvl="2" indent="-246888" fontAlgn="auto">
              <a:lnSpc>
                <a:spcPct val="80000"/>
              </a:lnSpc>
              <a:spcAft>
                <a:spcPts val="0"/>
              </a:spcAft>
              <a:buFont typeface="Wingdings 2"/>
              <a:buChar char=""/>
              <a:defRPr/>
            </a:pPr>
            <a:r>
              <a:rPr lang="tr-TR" sz="2600" b="1" dirty="0" smtClean="0"/>
              <a:t>Tam hizmet verenler</a:t>
            </a:r>
            <a:r>
              <a:rPr lang="tr-TR" sz="2600" dirty="0" smtClean="0"/>
              <a:t>; perakendecilere ticari kredi desteği sağlayan, ürün </a:t>
            </a:r>
            <a:r>
              <a:rPr lang="tr-TR" sz="2600" dirty="0" err="1" smtClean="0"/>
              <a:t>stoğu</a:t>
            </a:r>
            <a:r>
              <a:rPr lang="tr-TR" sz="2600" dirty="0" smtClean="0"/>
              <a:t> yapan, araştırma, planlama, tutundurma ile bakım ve onarım gibi toptancı işlevlerinin tamamını sunan toptancı </a:t>
            </a:r>
            <a:r>
              <a:rPr lang="tr-TR" sz="2600" dirty="0" err="1" smtClean="0"/>
              <a:t>çeşitidir</a:t>
            </a:r>
            <a:r>
              <a:rPr lang="tr-TR" sz="2600" dirty="0" smtClean="0"/>
              <a:t>.</a:t>
            </a:r>
          </a:p>
          <a:p>
            <a:pPr lvl="2" indent="-246888" fontAlgn="auto">
              <a:lnSpc>
                <a:spcPct val="80000"/>
              </a:lnSpc>
              <a:spcAft>
                <a:spcPts val="0"/>
              </a:spcAft>
              <a:buFont typeface="Wingdings 2"/>
              <a:buChar char=""/>
              <a:defRPr/>
            </a:pPr>
            <a:r>
              <a:rPr lang="tr-TR" sz="2600" b="1" dirty="0" smtClean="0"/>
              <a:t>Sınırlı hizmet verenler</a:t>
            </a:r>
            <a:r>
              <a:rPr lang="tr-TR" sz="2600" dirty="0" smtClean="0"/>
              <a:t>; toptancılık işlevlerinin bir kısmını yapan toptancı </a:t>
            </a:r>
            <a:r>
              <a:rPr lang="tr-TR" sz="2600" dirty="0" err="1" smtClean="0"/>
              <a:t>çeşitidir</a:t>
            </a:r>
            <a:r>
              <a:rPr lang="tr-TR" sz="2600" dirty="0" smtClean="0"/>
              <a:t>.</a:t>
            </a:r>
          </a:p>
          <a:p>
            <a:pPr marL="1188720" lvl="3" indent="-210312" fontAlgn="auto">
              <a:lnSpc>
                <a:spcPct val="80000"/>
              </a:lnSpc>
              <a:spcAft>
                <a:spcPts val="0"/>
              </a:spcAft>
              <a:buClr>
                <a:schemeClr val="accent3"/>
              </a:buClr>
              <a:buFont typeface="Wingdings 2"/>
              <a:buChar char=""/>
              <a:defRPr/>
            </a:pPr>
            <a:r>
              <a:rPr lang="tr-TR" sz="2600" dirty="0" smtClean="0"/>
              <a:t>Öde götür toptancıları (ürün bedelinin tamamını ödeyerek malları kendi aracına taşıyan kişi)</a:t>
            </a:r>
          </a:p>
          <a:p>
            <a:pPr marL="1188720" lvl="3" indent="-210312" fontAlgn="auto">
              <a:lnSpc>
                <a:spcPct val="80000"/>
              </a:lnSpc>
              <a:spcAft>
                <a:spcPts val="0"/>
              </a:spcAft>
              <a:buClr>
                <a:schemeClr val="accent3"/>
              </a:buClr>
              <a:buFont typeface="Wingdings 2"/>
              <a:buChar char=""/>
              <a:defRPr/>
            </a:pPr>
            <a:r>
              <a:rPr lang="tr-TR" sz="2600" dirty="0" smtClean="0"/>
              <a:t>Arabacı toptancılar (Malları taşımayı üstlenen toptancı)</a:t>
            </a:r>
          </a:p>
          <a:p>
            <a:pPr marL="1188720" lvl="3" indent="-210312" fontAlgn="auto">
              <a:lnSpc>
                <a:spcPct val="80000"/>
              </a:lnSpc>
              <a:spcAft>
                <a:spcPts val="0"/>
              </a:spcAft>
              <a:buClr>
                <a:schemeClr val="accent3"/>
              </a:buClr>
              <a:buFont typeface="Wingdings 2"/>
              <a:buChar char=""/>
              <a:defRPr/>
            </a:pPr>
            <a:r>
              <a:rPr lang="tr-TR" sz="2600" dirty="0" smtClean="0"/>
              <a:t>Raf toptancısı (Müşterisinin satın alma, stoklama, rafa dizme işini yerine getiren toptancı)</a:t>
            </a:r>
          </a:p>
          <a:p>
            <a:pPr marL="1188720" lvl="3" indent="-210312" fontAlgn="auto">
              <a:lnSpc>
                <a:spcPct val="80000"/>
              </a:lnSpc>
              <a:spcAft>
                <a:spcPts val="0"/>
              </a:spcAft>
              <a:buClr>
                <a:schemeClr val="accent3"/>
              </a:buClr>
              <a:buFont typeface="Wingdings 2"/>
              <a:buChar char=""/>
              <a:defRPr/>
            </a:pPr>
            <a:r>
              <a:rPr lang="tr-TR" sz="2600" dirty="0" smtClean="0"/>
              <a:t>Posta ile sipariş alan toptancılar</a:t>
            </a:r>
          </a:p>
          <a:p>
            <a:pPr marL="1188720" lvl="3" indent="-210312" fontAlgn="auto">
              <a:lnSpc>
                <a:spcPct val="80000"/>
              </a:lnSpc>
              <a:spcAft>
                <a:spcPts val="0"/>
              </a:spcAft>
              <a:buClr>
                <a:schemeClr val="accent3"/>
              </a:buClr>
              <a:buFont typeface="Wingdings 2"/>
              <a:buChar char=""/>
              <a:defRPr/>
            </a:pPr>
            <a:r>
              <a:rPr lang="tr-TR" sz="2600" dirty="0" smtClean="0"/>
              <a:t>Yarı toptancılar (Toptancıdan satın alıp, perakendecilere satanlar)</a:t>
            </a:r>
          </a:p>
          <a:p>
            <a:pPr marL="1188720" lvl="3" indent="-210312" fontAlgn="auto">
              <a:lnSpc>
                <a:spcPct val="80000"/>
              </a:lnSpc>
              <a:spcAft>
                <a:spcPts val="0"/>
              </a:spcAft>
              <a:buClr>
                <a:schemeClr val="accent3"/>
              </a:buClr>
              <a:buFont typeface="Wingdings 2"/>
              <a:buChar char=""/>
              <a:defRPr/>
            </a:pPr>
            <a:r>
              <a:rPr lang="tr-TR" sz="2600" dirty="0" smtClean="0"/>
              <a:t>Posta ile sipariş alan toptancılar</a:t>
            </a:r>
          </a:p>
          <a:p>
            <a:pPr marL="274320" indent="-274320" fontAlgn="auto">
              <a:spcAft>
                <a:spcPts val="0"/>
              </a:spcAft>
              <a:buClr>
                <a:schemeClr val="accent3"/>
              </a:buClr>
              <a:buFont typeface="Wingdings 2"/>
              <a:buChar char=""/>
              <a:defRPr/>
            </a:pPr>
            <a:endParaRPr lang="tr-TR" dirty="0"/>
          </a:p>
        </p:txBody>
      </p:sp>
    </p:spTree>
  </p:cSld>
  <p:clrMapOvr>
    <a:masterClrMapping/>
  </p:clrMapOvr>
  <p:transition>
    <p:pull dir="d"/>
  </p:transition>
  <p:timing>
    <p:tnLst>
      <p:par>
        <p:cTn id="1" dur="indefinite" restart="never" nodeType="tmRoot"/>
      </p:par>
    </p:tnLst>
  </p:timing>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1 Başlık"/>
          <p:cNvSpPr>
            <a:spLocks noGrp="1"/>
          </p:cNvSpPr>
          <p:nvPr>
            <p:ph type="title"/>
          </p:nvPr>
        </p:nvSpPr>
        <p:spPr/>
        <p:txBody>
          <a:bodyPr/>
          <a:lstStyle/>
          <a:p>
            <a:pPr algn="ctr"/>
            <a:r>
              <a:rPr lang="tr-TR" smtClean="0"/>
              <a:t>Toptancı</a:t>
            </a:r>
          </a:p>
        </p:txBody>
      </p:sp>
      <p:sp>
        <p:nvSpPr>
          <p:cNvPr id="3" name="2 İçerik Yer Tutucusu"/>
          <p:cNvSpPr>
            <a:spLocks noGrp="1"/>
          </p:cNvSpPr>
          <p:nvPr>
            <p:ph idx="1"/>
          </p:nvPr>
        </p:nvSpPr>
        <p:spPr/>
        <p:txBody>
          <a:bodyPr>
            <a:normAutofit fontScale="92500"/>
          </a:bodyPr>
          <a:lstStyle/>
          <a:p>
            <a:pPr marL="422275" lvl="1" indent="-246888" fontAlgn="auto">
              <a:spcAft>
                <a:spcPts val="0"/>
              </a:spcAft>
              <a:buFont typeface="Wingdings 2"/>
              <a:buChar char=""/>
              <a:defRPr/>
            </a:pPr>
            <a:r>
              <a:rPr lang="tr-TR" sz="2600" b="1" dirty="0" smtClean="0">
                <a:solidFill>
                  <a:srgbClr val="FF0000"/>
                </a:solidFill>
              </a:rPr>
              <a:t>Acente ve komisyoncu toptancılar </a:t>
            </a:r>
          </a:p>
          <a:p>
            <a:pPr lvl="2" indent="-246888" fontAlgn="auto">
              <a:spcAft>
                <a:spcPts val="0"/>
              </a:spcAft>
              <a:buFont typeface="Wingdings 2"/>
              <a:buChar char=""/>
              <a:defRPr/>
            </a:pPr>
            <a:r>
              <a:rPr lang="tr-TR" sz="2600" b="1" dirty="0" smtClean="0"/>
              <a:t>Acente  :</a:t>
            </a:r>
            <a:r>
              <a:rPr lang="tr-TR" sz="2600" dirty="0" smtClean="0"/>
              <a:t>Bir  ürünün satışını, alımını veya her ikisini birden, mülkiyet ilişkisini üzerine almadan belirli bir komisyon karşılığında yapan iş birimi </a:t>
            </a:r>
          </a:p>
          <a:p>
            <a:pPr lvl="2" indent="-246888" fontAlgn="auto">
              <a:spcAft>
                <a:spcPts val="0"/>
              </a:spcAft>
              <a:buFont typeface="Wingdings 2"/>
              <a:buChar char=""/>
              <a:defRPr/>
            </a:pPr>
            <a:r>
              <a:rPr lang="tr-TR" sz="2600" b="1" dirty="0" smtClean="0"/>
              <a:t>Komisyoncu toptancı : </a:t>
            </a:r>
            <a:r>
              <a:rPr lang="tr-TR" sz="2600" dirty="0" smtClean="0"/>
              <a:t>Ürünün üreticiden diğer satıcılara devrini, belirli bir komisyon karşılığında, ürün mülkiyetini üstlenmeden, finansmana katkıda bulunmadan ve hiçbir riske katlanmadan alıcı ve satıcıyı bir araya getirerek gerçekleştiren toptancı türü </a:t>
            </a:r>
            <a:endParaRPr lang="tr-TR" sz="2600" b="1" dirty="0" smtClean="0"/>
          </a:p>
          <a:p>
            <a:pPr lvl="2" indent="-246888" fontAlgn="auto">
              <a:spcAft>
                <a:spcPts val="0"/>
              </a:spcAft>
              <a:buFont typeface="Wingdings 2"/>
              <a:buChar char=""/>
              <a:defRPr/>
            </a:pPr>
            <a:r>
              <a:rPr lang="tr-TR" sz="2600" b="1" dirty="0" err="1" smtClean="0"/>
              <a:t>Kabzımanlar</a:t>
            </a:r>
            <a:r>
              <a:rPr lang="tr-TR" sz="2600" b="1" dirty="0" smtClean="0"/>
              <a:t>: </a:t>
            </a:r>
            <a:r>
              <a:rPr lang="tr-TR" sz="2600" dirty="0" smtClean="0"/>
              <a:t>Tarımsal  ürünlerde komisyonculuk yapanlar </a:t>
            </a:r>
          </a:p>
          <a:p>
            <a:pPr marL="274320" indent="-274320" fontAlgn="auto">
              <a:spcAft>
                <a:spcPts val="0"/>
              </a:spcAft>
              <a:buClr>
                <a:schemeClr val="accent3"/>
              </a:buClr>
              <a:buFont typeface="Wingdings 2"/>
              <a:buChar char=""/>
              <a:defRPr/>
            </a:pPr>
            <a:endParaRPr lang="tr-TR" dirty="0"/>
          </a:p>
        </p:txBody>
      </p:sp>
    </p:spTree>
  </p:cSld>
  <p:clrMapOvr>
    <a:masterClrMapping/>
  </p:clrMapOvr>
  <p:transition>
    <p:wipe dir="r"/>
  </p:transition>
  <p:timing>
    <p:tnLst>
      <p:par>
        <p:cTn id="1" dur="indefinite" restart="never" nodeType="tmRoot"/>
      </p:par>
    </p:tnLst>
  </p:timing>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1 Başlık"/>
          <p:cNvSpPr>
            <a:spLocks noGrp="1"/>
          </p:cNvSpPr>
          <p:nvPr>
            <p:ph type="title"/>
          </p:nvPr>
        </p:nvSpPr>
        <p:spPr/>
        <p:txBody>
          <a:bodyPr/>
          <a:lstStyle/>
          <a:p>
            <a:pPr algn="ctr"/>
            <a:r>
              <a:rPr lang="tr-TR" smtClean="0"/>
              <a:t>Toptancı</a:t>
            </a:r>
          </a:p>
        </p:txBody>
      </p:sp>
      <p:sp>
        <p:nvSpPr>
          <p:cNvPr id="287747" name="2 İçerik Yer Tutucusu"/>
          <p:cNvSpPr>
            <a:spLocks noGrp="1"/>
          </p:cNvSpPr>
          <p:nvPr>
            <p:ph idx="1"/>
          </p:nvPr>
        </p:nvSpPr>
        <p:spPr/>
        <p:txBody>
          <a:bodyPr/>
          <a:lstStyle/>
          <a:p>
            <a:pPr marL="422275" lvl="1"/>
            <a:r>
              <a:rPr lang="tr-TR" sz="2600" b="1" smtClean="0">
                <a:solidFill>
                  <a:srgbClr val="FF0000"/>
                </a:solidFill>
              </a:rPr>
              <a:t>Üreticilerin sahip olduğu toptancılar </a:t>
            </a:r>
          </a:p>
          <a:p>
            <a:pPr lvl="2">
              <a:lnSpc>
                <a:spcPct val="90000"/>
              </a:lnSpc>
            </a:pPr>
            <a:r>
              <a:rPr lang="tr-TR" sz="2600" smtClean="0"/>
              <a:t>Satış Şubesi</a:t>
            </a:r>
          </a:p>
          <a:p>
            <a:pPr lvl="3">
              <a:lnSpc>
                <a:spcPct val="90000"/>
              </a:lnSpc>
            </a:pPr>
            <a:r>
              <a:rPr lang="tr-TR" sz="2600" smtClean="0"/>
              <a:t>Talebin yoğun olduğu bölgelerde açılırlar</a:t>
            </a:r>
          </a:p>
          <a:p>
            <a:pPr lvl="3">
              <a:lnSpc>
                <a:spcPct val="90000"/>
              </a:lnSpc>
            </a:pPr>
            <a:r>
              <a:rPr lang="tr-TR" sz="2600" smtClean="0"/>
              <a:t>Ürünleri stoklar, dağıtımını yapıp teslim ederler.</a:t>
            </a:r>
          </a:p>
          <a:p>
            <a:pPr lvl="3">
              <a:lnSpc>
                <a:spcPct val="90000"/>
              </a:lnSpc>
            </a:pPr>
            <a:r>
              <a:rPr lang="tr-TR" sz="2600" smtClean="0"/>
              <a:t>Alıcılarına kredi tanırlar</a:t>
            </a:r>
          </a:p>
          <a:p>
            <a:pPr lvl="2">
              <a:lnSpc>
                <a:spcPct val="90000"/>
              </a:lnSpc>
            </a:pPr>
            <a:r>
              <a:rPr lang="tr-TR" sz="2600" smtClean="0"/>
              <a:t>Satış Bürosu</a:t>
            </a:r>
          </a:p>
          <a:p>
            <a:pPr lvl="3">
              <a:lnSpc>
                <a:spcPct val="90000"/>
              </a:lnSpc>
            </a:pPr>
            <a:r>
              <a:rPr lang="tr-TR" sz="2600" smtClean="0"/>
              <a:t>Stok etme görevleri yoktur.</a:t>
            </a:r>
          </a:p>
          <a:p>
            <a:pPr lvl="3">
              <a:lnSpc>
                <a:spcPct val="90000"/>
              </a:lnSpc>
            </a:pPr>
            <a:r>
              <a:rPr lang="tr-TR" sz="2600" smtClean="0"/>
              <a:t>Acentelere benzer şekilde çalışırlar.</a:t>
            </a:r>
          </a:p>
          <a:p>
            <a:endParaRPr lang="tr-TR" smtClean="0"/>
          </a:p>
        </p:txBody>
      </p:sp>
    </p:spTree>
  </p:cSld>
  <p:clrMapOvr>
    <a:masterClrMapping/>
  </p:clrMapOvr>
  <p:transition>
    <p:wipe dir="r"/>
  </p:transition>
  <p:timing>
    <p:tnLst>
      <p:par>
        <p:cTn id="1" dur="indefinite" restart="never" nodeType="tmRoot"/>
      </p:par>
    </p:tnLst>
  </p:timing>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1 Başlık"/>
          <p:cNvSpPr>
            <a:spLocks noGrp="1"/>
          </p:cNvSpPr>
          <p:nvPr>
            <p:ph type="title"/>
          </p:nvPr>
        </p:nvSpPr>
        <p:spPr/>
        <p:txBody>
          <a:bodyPr/>
          <a:lstStyle/>
          <a:p>
            <a:pPr algn="ctr"/>
            <a:r>
              <a:rPr lang="tr-TR" sz="5400" smtClean="0"/>
              <a:t>Perakendeciler</a:t>
            </a:r>
            <a:endParaRPr lang="tr-TR" smtClean="0"/>
          </a:p>
        </p:txBody>
      </p:sp>
      <p:sp>
        <p:nvSpPr>
          <p:cNvPr id="3" name="2 İçerik Yer Tutucusu"/>
          <p:cNvSpPr>
            <a:spLocks noGrp="1"/>
          </p:cNvSpPr>
          <p:nvPr>
            <p:ph idx="1"/>
          </p:nvPr>
        </p:nvSpPr>
        <p:spPr/>
        <p:txBody>
          <a:bodyPr>
            <a:normAutofit lnSpcReduction="10000"/>
          </a:bodyPr>
          <a:lstStyle/>
          <a:p>
            <a:pPr marL="640080" lvl="1" indent="-246888" fontAlgn="auto">
              <a:lnSpc>
                <a:spcPct val="80000"/>
              </a:lnSpc>
              <a:spcAft>
                <a:spcPts val="0"/>
              </a:spcAft>
              <a:buFont typeface="Wingdings 2"/>
              <a:buChar char=""/>
              <a:defRPr/>
            </a:pPr>
            <a:r>
              <a:rPr lang="tr-TR" sz="2600" b="1" dirty="0" smtClean="0"/>
              <a:t>Perakendecilik</a:t>
            </a:r>
          </a:p>
          <a:p>
            <a:pPr lvl="2" indent="-246888" fontAlgn="auto">
              <a:lnSpc>
                <a:spcPct val="80000"/>
              </a:lnSpc>
              <a:spcAft>
                <a:spcPts val="0"/>
              </a:spcAft>
              <a:buFont typeface="Wingdings 2"/>
              <a:buChar char=""/>
              <a:defRPr/>
            </a:pPr>
            <a:r>
              <a:rPr lang="tr-TR" sz="2600" dirty="0" smtClean="0"/>
              <a:t>Ürün ve hizmetlerin üretici ya da toptancı firmalardan alınıp, kişisel kullanımları için kişilerin, ailelerin ve ev halkının kullanımına sunulması sürecinde gerçekleştirilen faaliyetlerdir.</a:t>
            </a:r>
          </a:p>
          <a:p>
            <a:pPr lvl="2" indent="-246888" fontAlgn="auto">
              <a:lnSpc>
                <a:spcPct val="80000"/>
              </a:lnSpc>
              <a:spcAft>
                <a:spcPts val="0"/>
              </a:spcAft>
              <a:buFont typeface="Wingdings 2"/>
              <a:buChar char=""/>
              <a:defRPr/>
            </a:pPr>
            <a:endParaRPr lang="tr-TR" sz="2600" dirty="0" smtClean="0"/>
          </a:p>
          <a:p>
            <a:pPr lvl="2" indent="-246888" fontAlgn="auto">
              <a:lnSpc>
                <a:spcPct val="80000"/>
              </a:lnSpc>
              <a:spcAft>
                <a:spcPts val="0"/>
              </a:spcAft>
              <a:buFont typeface="Wingdings 2"/>
              <a:buChar char=""/>
              <a:defRPr/>
            </a:pPr>
            <a:r>
              <a:rPr lang="tr-TR" sz="2600" dirty="0" smtClean="0"/>
              <a:t>Dağıtım kanalının son aşamasıdır.</a:t>
            </a:r>
          </a:p>
          <a:p>
            <a:pPr lvl="2" indent="-246888" fontAlgn="auto">
              <a:lnSpc>
                <a:spcPct val="80000"/>
              </a:lnSpc>
              <a:spcAft>
                <a:spcPts val="0"/>
              </a:spcAft>
              <a:buFont typeface="Wingdings 2"/>
              <a:buChar char=""/>
              <a:defRPr/>
            </a:pPr>
            <a:endParaRPr lang="tr-TR" sz="2600" dirty="0" smtClean="0"/>
          </a:p>
          <a:p>
            <a:pPr lvl="2" indent="-246888" fontAlgn="auto">
              <a:lnSpc>
                <a:spcPct val="80000"/>
              </a:lnSpc>
              <a:spcAft>
                <a:spcPts val="0"/>
              </a:spcAft>
              <a:buFont typeface="Wingdings 2"/>
              <a:buChar char=""/>
              <a:defRPr/>
            </a:pPr>
            <a:r>
              <a:rPr lang="tr-TR" sz="2600" dirty="0" smtClean="0"/>
              <a:t>Pazara girişi ve çıkışların en yoğun olduğu dağıtım kanalı kademesidir.</a:t>
            </a:r>
          </a:p>
          <a:p>
            <a:pPr marL="1188720" lvl="3" indent="-210312" fontAlgn="auto">
              <a:lnSpc>
                <a:spcPct val="80000"/>
              </a:lnSpc>
              <a:spcAft>
                <a:spcPts val="0"/>
              </a:spcAft>
              <a:buClr>
                <a:schemeClr val="accent3"/>
              </a:buClr>
              <a:buFont typeface="Wingdings 2"/>
              <a:buChar char=""/>
              <a:defRPr/>
            </a:pPr>
            <a:r>
              <a:rPr lang="tr-TR" sz="2600" dirty="0" smtClean="0"/>
              <a:t>Perakendeci işletme kurmanın kolay olması</a:t>
            </a:r>
          </a:p>
          <a:p>
            <a:pPr marL="1188720" lvl="3" indent="-210312" fontAlgn="auto">
              <a:lnSpc>
                <a:spcPct val="80000"/>
              </a:lnSpc>
              <a:spcAft>
                <a:spcPts val="0"/>
              </a:spcAft>
              <a:buClr>
                <a:schemeClr val="accent3"/>
              </a:buClr>
              <a:buFont typeface="Wingdings 2"/>
              <a:buChar char=""/>
              <a:defRPr/>
            </a:pPr>
            <a:r>
              <a:rPr lang="tr-TR" sz="2600" dirty="0" smtClean="0"/>
              <a:t>Rekabetin fazla olması</a:t>
            </a:r>
          </a:p>
          <a:p>
            <a:pPr marL="1188720" lvl="3" indent="-210312" fontAlgn="auto">
              <a:lnSpc>
                <a:spcPct val="80000"/>
              </a:lnSpc>
              <a:spcAft>
                <a:spcPts val="0"/>
              </a:spcAft>
              <a:buClr>
                <a:schemeClr val="accent3"/>
              </a:buClr>
              <a:buFont typeface="Wingdings 2"/>
              <a:buChar char=""/>
              <a:defRPr/>
            </a:pPr>
            <a:endParaRPr lang="tr-TR" sz="2600" dirty="0" smtClean="0"/>
          </a:p>
          <a:p>
            <a:pPr marL="274320" indent="-274320" fontAlgn="auto">
              <a:spcAft>
                <a:spcPts val="0"/>
              </a:spcAft>
              <a:buClr>
                <a:schemeClr val="accent3"/>
              </a:buClr>
              <a:buFont typeface="Wingdings 2"/>
              <a:buChar char=""/>
              <a:defRPr/>
            </a:pPr>
            <a:endParaRPr lang="tr-TR" dirty="0"/>
          </a:p>
        </p:txBody>
      </p:sp>
    </p:spTree>
  </p:cSld>
  <p:clrMapOvr>
    <a:masterClrMapping/>
  </p:clrMapOvr>
  <p:transition>
    <p:wheel spokes="3"/>
  </p:transition>
  <p:timing>
    <p:tnLst>
      <p:par>
        <p:cTn id="1" dur="indefinite" restart="never" nodeType="tmRoot"/>
      </p:par>
    </p:tnLst>
  </p:timing>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1 Başlık"/>
          <p:cNvSpPr>
            <a:spLocks noGrp="1"/>
          </p:cNvSpPr>
          <p:nvPr>
            <p:ph type="title"/>
          </p:nvPr>
        </p:nvSpPr>
        <p:spPr/>
        <p:txBody>
          <a:bodyPr/>
          <a:lstStyle/>
          <a:p>
            <a:pPr algn="ctr"/>
            <a:r>
              <a:rPr lang="tr-TR" sz="4800" smtClean="0"/>
              <a:t>Perakendeciler</a:t>
            </a:r>
            <a:endParaRPr lang="tr-TR" smtClean="0"/>
          </a:p>
        </p:txBody>
      </p:sp>
      <p:sp>
        <p:nvSpPr>
          <p:cNvPr id="289795" name="2 İçerik Yer Tutucusu"/>
          <p:cNvSpPr>
            <a:spLocks noGrp="1"/>
          </p:cNvSpPr>
          <p:nvPr>
            <p:ph idx="1"/>
          </p:nvPr>
        </p:nvSpPr>
        <p:spPr/>
        <p:txBody>
          <a:bodyPr/>
          <a:lstStyle/>
          <a:p>
            <a:pPr lvl="2">
              <a:lnSpc>
                <a:spcPct val="80000"/>
              </a:lnSpc>
            </a:pPr>
            <a:r>
              <a:rPr lang="tr-TR" sz="2600" smtClean="0"/>
              <a:t>Nihai müşteriler için satın alma uzmanı; üretici veya toptancı işletmeler için satış uzmanı</a:t>
            </a:r>
          </a:p>
          <a:p>
            <a:pPr lvl="3">
              <a:lnSpc>
                <a:spcPct val="80000"/>
              </a:lnSpc>
            </a:pPr>
            <a:r>
              <a:rPr lang="tr-TR" sz="2600" smtClean="0"/>
              <a:t>Üretici ve toptancılarla tüketicilerin bağlantılarını sağlar.</a:t>
            </a:r>
          </a:p>
          <a:p>
            <a:pPr lvl="4">
              <a:lnSpc>
                <a:spcPct val="80000"/>
              </a:lnSpc>
            </a:pPr>
            <a:r>
              <a:rPr lang="tr-TR" sz="2600" smtClean="0"/>
              <a:t>Tüketicilerin ihtiyaçlarını tahmin etme</a:t>
            </a:r>
          </a:p>
          <a:p>
            <a:pPr lvl="4">
              <a:lnSpc>
                <a:spcPct val="80000"/>
              </a:lnSpc>
            </a:pPr>
            <a:r>
              <a:rPr lang="tr-TR" sz="2600" smtClean="0"/>
              <a:t>Ürün çeşitlerini oluşturma</a:t>
            </a:r>
          </a:p>
          <a:p>
            <a:pPr lvl="4">
              <a:lnSpc>
                <a:spcPct val="80000"/>
              </a:lnSpc>
            </a:pPr>
            <a:r>
              <a:rPr lang="tr-TR" sz="2600" smtClean="0"/>
              <a:t>Pazar bilgisi toplama ve birinci elden üreticilere doğru aktarma</a:t>
            </a:r>
          </a:p>
          <a:p>
            <a:pPr lvl="4">
              <a:lnSpc>
                <a:spcPct val="80000"/>
              </a:lnSpc>
            </a:pPr>
            <a:r>
              <a:rPr lang="tr-TR" sz="2600" smtClean="0"/>
              <a:t>Nihai tüketicilere kredi sağlama</a:t>
            </a:r>
          </a:p>
          <a:p>
            <a:pPr lvl="4">
              <a:lnSpc>
                <a:spcPct val="80000"/>
              </a:lnSpc>
            </a:pPr>
            <a:r>
              <a:rPr lang="tr-TR" sz="2600" smtClean="0"/>
              <a:t>Tutundurmaya yardımcı olma</a:t>
            </a:r>
          </a:p>
          <a:p>
            <a:endParaRPr lang="tr-TR" smtClean="0"/>
          </a:p>
        </p:txBody>
      </p:sp>
    </p:spTree>
  </p:cSld>
  <p:clrMapOvr>
    <a:masterClrMapping/>
  </p:clrMapOvr>
  <p:transition>
    <p:wedg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Başlık"/>
          <p:cNvSpPr>
            <a:spLocks noGrp="1"/>
          </p:cNvSpPr>
          <p:nvPr>
            <p:ph type="title"/>
          </p:nvPr>
        </p:nvSpPr>
        <p:spPr>
          <a:xfrm>
            <a:off x="0" y="1052513"/>
            <a:ext cx="8785225" cy="1143000"/>
          </a:xfrm>
        </p:spPr>
        <p:txBody>
          <a:bodyPr>
            <a:normAutofit fontScale="90000"/>
          </a:bodyPr>
          <a:lstStyle/>
          <a:p>
            <a:pPr algn="ctr" fontAlgn="auto">
              <a:spcAft>
                <a:spcPts val="0"/>
              </a:spcAft>
              <a:defRPr/>
            </a:pPr>
            <a:r>
              <a:rPr lang="tr-TR" sz="3600" dirty="0" smtClean="0"/>
              <a:t>Pazarlama Yöneticisi Yeni Bir Pazarı İncelerken O Pazarla İlgili Olarak Şu Soruların Cevabını Bulmaya Çalışır</a:t>
            </a:r>
          </a:p>
        </p:txBody>
      </p:sp>
      <p:sp>
        <p:nvSpPr>
          <p:cNvPr id="32771" name="2 İçerik Yer Tutucusu"/>
          <p:cNvSpPr>
            <a:spLocks noGrp="1"/>
          </p:cNvSpPr>
          <p:nvPr>
            <p:ph idx="1"/>
          </p:nvPr>
        </p:nvSpPr>
        <p:spPr>
          <a:xfrm>
            <a:off x="179388" y="2205038"/>
            <a:ext cx="8785225" cy="4652962"/>
          </a:xfrm>
        </p:spPr>
        <p:txBody>
          <a:bodyPr/>
          <a:lstStyle/>
          <a:p>
            <a:r>
              <a:rPr lang="tr-TR" smtClean="0"/>
              <a:t>Hangi mallar satın alınıyor?</a:t>
            </a:r>
          </a:p>
          <a:p>
            <a:r>
              <a:rPr lang="tr-TR" smtClean="0"/>
              <a:t>Niçin satın alınıyor?</a:t>
            </a:r>
          </a:p>
          <a:p>
            <a:r>
              <a:rPr lang="tr-TR" smtClean="0"/>
              <a:t>Kim satın alıyor?</a:t>
            </a:r>
          </a:p>
          <a:p>
            <a:r>
              <a:rPr lang="tr-TR" smtClean="0"/>
              <a:t>Nasıl satın alınıyor?</a:t>
            </a:r>
          </a:p>
          <a:p>
            <a:r>
              <a:rPr lang="tr-TR" smtClean="0"/>
              <a:t>Ne kadar satın alınıyor?</a:t>
            </a:r>
          </a:p>
          <a:p>
            <a:r>
              <a:rPr lang="tr-TR" smtClean="0"/>
              <a:t>Nereden satın alınıyor?</a:t>
            </a:r>
          </a:p>
        </p:txBody>
      </p:sp>
    </p:spTree>
  </p:cSld>
  <p:clrMapOvr>
    <a:masterClrMapping/>
  </p:clrMapOvr>
  <p:timing>
    <p:tnLst>
      <p:par>
        <p:cTn id="1" dur="indefinite" restart="never" nodeType="tmRoot"/>
      </p:par>
    </p:tnLst>
  </p:timing>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1 Başlık"/>
          <p:cNvSpPr>
            <a:spLocks noGrp="1"/>
          </p:cNvSpPr>
          <p:nvPr>
            <p:ph type="title"/>
          </p:nvPr>
        </p:nvSpPr>
        <p:spPr/>
        <p:txBody>
          <a:bodyPr/>
          <a:lstStyle/>
          <a:p>
            <a:pPr algn="ctr"/>
            <a:r>
              <a:rPr lang="tr-TR" sz="5400" smtClean="0"/>
              <a:t>Perakendeciler</a:t>
            </a:r>
            <a:endParaRPr lang="tr-TR" smtClean="0"/>
          </a:p>
        </p:txBody>
      </p:sp>
      <p:sp>
        <p:nvSpPr>
          <p:cNvPr id="290819" name="2 İçerik Yer Tutucusu"/>
          <p:cNvSpPr>
            <a:spLocks noGrp="1"/>
          </p:cNvSpPr>
          <p:nvPr>
            <p:ph idx="1"/>
          </p:nvPr>
        </p:nvSpPr>
        <p:spPr/>
        <p:txBody>
          <a:bodyPr/>
          <a:lstStyle/>
          <a:p>
            <a:pPr lvl="2">
              <a:lnSpc>
                <a:spcPct val="90000"/>
              </a:lnSpc>
            </a:pPr>
            <a:r>
              <a:rPr lang="tr-TR" sz="2600" smtClean="0"/>
              <a:t>Tüketicilerin perakendeci seçimi ölçütleri</a:t>
            </a:r>
          </a:p>
          <a:p>
            <a:pPr lvl="3">
              <a:lnSpc>
                <a:spcPct val="90000"/>
              </a:lnSpc>
            </a:pPr>
            <a:r>
              <a:rPr lang="tr-TR" sz="2600" smtClean="0"/>
              <a:t>Kolaylık</a:t>
            </a:r>
          </a:p>
          <a:p>
            <a:pPr lvl="3">
              <a:lnSpc>
                <a:spcPct val="90000"/>
              </a:lnSpc>
            </a:pPr>
            <a:r>
              <a:rPr lang="tr-TR" sz="2600" smtClean="0"/>
              <a:t>Çeşit seçme olanakları</a:t>
            </a:r>
          </a:p>
          <a:p>
            <a:pPr lvl="3">
              <a:lnSpc>
                <a:spcPct val="90000"/>
              </a:lnSpc>
            </a:pPr>
            <a:r>
              <a:rPr lang="tr-TR" sz="2600" smtClean="0"/>
              <a:t>Satışçıların nezaketleri</a:t>
            </a:r>
          </a:p>
          <a:p>
            <a:pPr lvl="3">
              <a:lnSpc>
                <a:spcPct val="90000"/>
              </a:lnSpc>
            </a:pPr>
            <a:r>
              <a:rPr lang="tr-TR" sz="2600" smtClean="0"/>
              <a:t>Tazelik, saflık, iyi işçilik gibi ürün kalitesi unsurları</a:t>
            </a:r>
          </a:p>
          <a:p>
            <a:pPr lvl="3">
              <a:lnSpc>
                <a:spcPct val="90000"/>
              </a:lnSpc>
            </a:pPr>
            <a:r>
              <a:rPr lang="tr-TR" sz="2600" smtClean="0"/>
              <a:t>Doğruluk, dürüstlük</a:t>
            </a:r>
          </a:p>
          <a:p>
            <a:pPr lvl="3">
              <a:lnSpc>
                <a:spcPct val="90000"/>
              </a:lnSpc>
            </a:pPr>
            <a:r>
              <a:rPr lang="tr-TR" sz="2600" smtClean="0"/>
              <a:t>Sunulan hizmetler</a:t>
            </a:r>
          </a:p>
          <a:p>
            <a:pPr lvl="3">
              <a:lnSpc>
                <a:spcPct val="90000"/>
              </a:lnSpc>
            </a:pPr>
            <a:r>
              <a:rPr lang="tr-TR" sz="2600" smtClean="0"/>
              <a:t>Sunulan değer</a:t>
            </a:r>
          </a:p>
          <a:p>
            <a:endParaRPr lang="tr-TR" smtClean="0"/>
          </a:p>
        </p:txBody>
      </p:sp>
    </p:spTree>
  </p:cSld>
  <p:clrMapOvr>
    <a:masterClrMapping/>
  </p:clrMapOvr>
  <p:transition>
    <p:wheel spokes="3"/>
  </p:transition>
  <p:timing>
    <p:tnLst>
      <p:par>
        <p:cTn id="1" dur="indefinite" restart="never" nodeType="tmRoot"/>
      </p:par>
    </p:tnLst>
  </p:timing>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1 Başlık"/>
          <p:cNvSpPr>
            <a:spLocks noGrp="1"/>
          </p:cNvSpPr>
          <p:nvPr>
            <p:ph type="title"/>
          </p:nvPr>
        </p:nvSpPr>
        <p:spPr/>
        <p:txBody>
          <a:bodyPr/>
          <a:lstStyle/>
          <a:p>
            <a:pPr algn="ctr"/>
            <a:r>
              <a:rPr lang="tr-TR" sz="4800" smtClean="0"/>
              <a:t>Perakendeciler</a:t>
            </a:r>
            <a:endParaRPr lang="tr-TR" smtClean="0"/>
          </a:p>
        </p:txBody>
      </p:sp>
      <p:sp>
        <p:nvSpPr>
          <p:cNvPr id="3" name="2 İçerik Yer Tutucusu"/>
          <p:cNvSpPr>
            <a:spLocks noGrp="1"/>
          </p:cNvSpPr>
          <p:nvPr>
            <p:ph idx="1"/>
          </p:nvPr>
        </p:nvSpPr>
        <p:spPr/>
        <p:txBody>
          <a:bodyPr>
            <a:normAutofit fontScale="85000" lnSpcReduction="20000"/>
          </a:bodyPr>
          <a:lstStyle/>
          <a:p>
            <a:pPr marL="274320" indent="-274320" fontAlgn="auto">
              <a:spcAft>
                <a:spcPts val="0"/>
              </a:spcAft>
              <a:buClr>
                <a:schemeClr val="accent3"/>
              </a:buClr>
              <a:buFont typeface="Wingdings 2"/>
              <a:buChar char=""/>
              <a:defRPr/>
            </a:pPr>
            <a:r>
              <a:rPr lang="tr-TR" sz="2800" b="1" dirty="0" smtClean="0"/>
              <a:t>Perakendeciler farklı özelliklerine göre gruplara ayrılabilir </a:t>
            </a:r>
            <a:endParaRPr lang="tr-TR" sz="2400" dirty="0" smtClean="0"/>
          </a:p>
          <a:p>
            <a:pPr marL="640080" lvl="1" indent="-246888" fontAlgn="auto">
              <a:spcAft>
                <a:spcPts val="0"/>
              </a:spcAft>
              <a:buFont typeface="Wingdings 2"/>
              <a:buChar char=""/>
              <a:defRPr/>
            </a:pPr>
            <a:r>
              <a:rPr lang="tr-TR" b="1" dirty="0" smtClean="0"/>
              <a:t>Tüketicinin satın alma çabasına göre</a:t>
            </a:r>
            <a:endParaRPr lang="tr-TR" sz="2000" dirty="0" smtClean="0"/>
          </a:p>
          <a:p>
            <a:pPr lvl="2" indent="-246888" fontAlgn="auto">
              <a:spcAft>
                <a:spcPts val="0"/>
              </a:spcAft>
              <a:buFont typeface="Wingdings 2"/>
              <a:buChar char=""/>
              <a:defRPr/>
            </a:pPr>
            <a:r>
              <a:rPr lang="tr-TR" sz="2400" b="1" dirty="0" smtClean="0"/>
              <a:t>Kolayda ürünler mağazası</a:t>
            </a:r>
            <a:endParaRPr lang="tr-TR" sz="2000" dirty="0" smtClean="0"/>
          </a:p>
          <a:p>
            <a:pPr lvl="2" indent="-246888" fontAlgn="auto">
              <a:spcAft>
                <a:spcPts val="0"/>
              </a:spcAft>
              <a:buFont typeface="Wingdings 2"/>
              <a:buChar char=""/>
              <a:defRPr/>
            </a:pPr>
            <a:r>
              <a:rPr lang="tr-TR" sz="2400" b="1" dirty="0" smtClean="0"/>
              <a:t>Beğenmeli ürünler mağazası</a:t>
            </a:r>
            <a:endParaRPr lang="tr-TR" sz="2000" dirty="0" smtClean="0"/>
          </a:p>
          <a:p>
            <a:pPr lvl="2" indent="-246888" fontAlgn="auto">
              <a:spcAft>
                <a:spcPts val="0"/>
              </a:spcAft>
              <a:buFont typeface="Wingdings 2"/>
              <a:buChar char=""/>
              <a:defRPr/>
            </a:pPr>
            <a:r>
              <a:rPr lang="tr-TR" sz="2400" b="1" dirty="0" smtClean="0"/>
              <a:t>Özellikli ürünler mağazası</a:t>
            </a:r>
            <a:endParaRPr lang="tr-TR" sz="2000" dirty="0" smtClean="0"/>
          </a:p>
          <a:p>
            <a:pPr marL="640080" lvl="1" indent="-246888" fontAlgn="auto">
              <a:spcAft>
                <a:spcPts val="0"/>
              </a:spcAft>
              <a:buFont typeface="Wingdings 2"/>
              <a:buChar char=""/>
              <a:defRPr/>
            </a:pPr>
            <a:r>
              <a:rPr lang="tr-TR" b="1" dirty="0" smtClean="0"/>
              <a:t>Tüketicilere sağlanan hizmet düzeyine göre</a:t>
            </a:r>
            <a:endParaRPr lang="tr-TR" sz="2000" dirty="0" smtClean="0"/>
          </a:p>
          <a:p>
            <a:pPr lvl="2" indent="-246888" fontAlgn="auto">
              <a:spcAft>
                <a:spcPts val="0"/>
              </a:spcAft>
              <a:buFont typeface="Wingdings 2"/>
              <a:buChar char=""/>
              <a:defRPr/>
            </a:pPr>
            <a:r>
              <a:rPr lang="tr-TR" sz="2400" b="1" dirty="0" smtClean="0"/>
              <a:t>Tam hizmet veren perakendeciler</a:t>
            </a:r>
            <a:endParaRPr lang="tr-TR" sz="2000" dirty="0" smtClean="0"/>
          </a:p>
          <a:p>
            <a:pPr lvl="2" indent="-246888" fontAlgn="auto">
              <a:spcAft>
                <a:spcPts val="0"/>
              </a:spcAft>
              <a:buFont typeface="Wingdings 2"/>
              <a:buChar char=""/>
              <a:defRPr/>
            </a:pPr>
            <a:r>
              <a:rPr lang="tr-TR" sz="2400" b="1" dirty="0" smtClean="0"/>
              <a:t>Sınırlı hizmet veren perakendeciler</a:t>
            </a:r>
            <a:endParaRPr lang="tr-TR" sz="2000" dirty="0" smtClean="0"/>
          </a:p>
          <a:p>
            <a:pPr marL="640080" lvl="1" indent="-246888" fontAlgn="auto">
              <a:spcAft>
                <a:spcPts val="0"/>
              </a:spcAft>
              <a:buFont typeface="Wingdings 2"/>
              <a:buChar char=""/>
              <a:defRPr/>
            </a:pPr>
            <a:r>
              <a:rPr lang="tr-TR" b="1" dirty="0" smtClean="0"/>
              <a:t>ürün hattına göre</a:t>
            </a:r>
            <a:endParaRPr lang="tr-TR" sz="2000" dirty="0" smtClean="0"/>
          </a:p>
          <a:p>
            <a:pPr lvl="2" indent="-246888" fontAlgn="auto">
              <a:spcAft>
                <a:spcPts val="0"/>
              </a:spcAft>
              <a:buFont typeface="Wingdings 2"/>
              <a:buChar char=""/>
              <a:defRPr/>
            </a:pPr>
            <a:r>
              <a:rPr lang="tr-TR" sz="2400" b="1" dirty="0" smtClean="0"/>
              <a:t>Tek ürün hattı</a:t>
            </a:r>
            <a:endParaRPr lang="tr-TR" sz="2000" dirty="0" smtClean="0"/>
          </a:p>
          <a:p>
            <a:pPr lvl="2" indent="-246888" fontAlgn="auto">
              <a:spcAft>
                <a:spcPts val="0"/>
              </a:spcAft>
              <a:buFont typeface="Wingdings 2"/>
              <a:buChar char=""/>
              <a:defRPr/>
            </a:pPr>
            <a:r>
              <a:rPr lang="tr-TR" sz="2400" b="1" dirty="0" smtClean="0"/>
              <a:t>Sınırlı ürün hattı</a:t>
            </a:r>
            <a:endParaRPr lang="tr-TR" sz="2000" dirty="0" smtClean="0"/>
          </a:p>
          <a:p>
            <a:pPr lvl="2" indent="-246888" fontAlgn="auto">
              <a:spcAft>
                <a:spcPts val="0"/>
              </a:spcAft>
              <a:buFont typeface="Wingdings 2"/>
              <a:buChar char=""/>
              <a:defRPr/>
            </a:pPr>
            <a:r>
              <a:rPr lang="tr-TR" sz="2400" b="1" dirty="0" smtClean="0"/>
              <a:t>Çok çeşitli ürün hattı</a:t>
            </a:r>
            <a:endParaRPr lang="tr-TR" sz="2000" dirty="0" smtClean="0"/>
          </a:p>
          <a:p>
            <a:pPr marL="274320" indent="-274320" fontAlgn="auto">
              <a:spcAft>
                <a:spcPts val="0"/>
              </a:spcAft>
              <a:buClr>
                <a:schemeClr val="accent3"/>
              </a:buClr>
              <a:buFont typeface="Wingdings 2"/>
              <a:buChar char=""/>
              <a:defRPr/>
            </a:pPr>
            <a:endParaRPr lang="tr-TR" dirty="0"/>
          </a:p>
        </p:txBody>
      </p:sp>
    </p:spTree>
  </p:cSld>
  <p:clrMapOvr>
    <a:masterClrMapping/>
  </p:clrMapOvr>
  <p:timing>
    <p:tnLst>
      <p:par>
        <p:cTn id="1" dur="indefinite" restart="never" nodeType="tmRoot"/>
      </p:par>
    </p:tnLst>
  </p:timing>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1 Başlık"/>
          <p:cNvSpPr>
            <a:spLocks noGrp="1"/>
          </p:cNvSpPr>
          <p:nvPr>
            <p:ph type="title"/>
          </p:nvPr>
        </p:nvSpPr>
        <p:spPr/>
        <p:txBody>
          <a:bodyPr/>
          <a:lstStyle/>
          <a:p>
            <a:pPr algn="ctr"/>
            <a:r>
              <a:rPr lang="tr-TR" sz="4800" smtClean="0"/>
              <a:t>Perakendeciler</a:t>
            </a:r>
            <a:endParaRPr lang="tr-TR" smtClean="0"/>
          </a:p>
        </p:txBody>
      </p:sp>
      <p:sp>
        <p:nvSpPr>
          <p:cNvPr id="292867" name="2 İçerik Yer Tutucusu"/>
          <p:cNvSpPr>
            <a:spLocks noGrp="1"/>
          </p:cNvSpPr>
          <p:nvPr>
            <p:ph idx="1"/>
          </p:nvPr>
        </p:nvSpPr>
        <p:spPr/>
        <p:txBody>
          <a:bodyPr/>
          <a:lstStyle/>
          <a:p>
            <a:pPr lvl="1"/>
            <a:r>
              <a:rPr lang="tr-TR" b="1" smtClean="0"/>
              <a:t>Perakendecilik işlemlerinin yapıldığı yere göre</a:t>
            </a:r>
            <a:endParaRPr lang="tr-TR" sz="2000" smtClean="0"/>
          </a:p>
          <a:p>
            <a:pPr lvl="2"/>
            <a:r>
              <a:rPr lang="tr-TR" sz="2400" b="1" smtClean="0"/>
              <a:t>Dükkanlı perakendeciler</a:t>
            </a:r>
            <a:endParaRPr lang="tr-TR" sz="2000" smtClean="0"/>
          </a:p>
          <a:p>
            <a:pPr lvl="2"/>
            <a:r>
              <a:rPr lang="tr-TR" sz="2400" b="1" smtClean="0"/>
              <a:t>Dükkansız perakendeciler (Doğrudan satış, Doğrudan pazarlama, Otomatik makineyle satış, Satın alma servisi) </a:t>
            </a:r>
            <a:endParaRPr lang="tr-TR" sz="2000" smtClean="0"/>
          </a:p>
          <a:p>
            <a:pPr lvl="1"/>
            <a:r>
              <a:rPr lang="tr-TR" b="1" smtClean="0"/>
              <a:t>Mülkiyet aitliğine göre</a:t>
            </a:r>
            <a:endParaRPr lang="tr-TR" sz="2000" smtClean="0"/>
          </a:p>
          <a:p>
            <a:pPr lvl="2"/>
            <a:r>
              <a:rPr lang="tr-TR" sz="2400" b="1" smtClean="0"/>
              <a:t>Bağımsız perakendeci</a:t>
            </a:r>
            <a:endParaRPr lang="tr-TR" sz="2000" smtClean="0"/>
          </a:p>
          <a:p>
            <a:pPr lvl="2"/>
            <a:r>
              <a:rPr lang="tr-TR" sz="2400" b="1" smtClean="0"/>
              <a:t>Zincirleme mağazalar</a:t>
            </a:r>
            <a:endParaRPr lang="tr-TR" sz="2000" smtClean="0"/>
          </a:p>
          <a:p>
            <a:pPr lvl="1"/>
            <a:r>
              <a:rPr lang="tr-TR" b="1" smtClean="0"/>
              <a:t>Anlaşmalı dikey pazarlama sistemleri</a:t>
            </a:r>
            <a:endParaRPr lang="tr-TR" smtClean="0"/>
          </a:p>
          <a:p>
            <a:endParaRPr lang="tr-TR" smtClean="0"/>
          </a:p>
        </p:txBody>
      </p:sp>
    </p:spTree>
  </p:cSld>
  <p:clrMapOvr>
    <a:masterClrMapping/>
  </p:clrMapOvr>
  <p:transition>
    <p:wipe dir="r"/>
  </p:transition>
  <p:timing>
    <p:tnLst>
      <p:par>
        <p:cTn id="1" dur="indefinite" restart="never" nodeType="tmRoot"/>
      </p:par>
    </p:tnLst>
  </p:timing>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1 Başlık"/>
          <p:cNvSpPr>
            <a:spLocks noGrp="1"/>
          </p:cNvSpPr>
          <p:nvPr>
            <p:ph type="title"/>
          </p:nvPr>
        </p:nvSpPr>
        <p:spPr>
          <a:xfrm>
            <a:off x="457200" y="704850"/>
            <a:ext cx="8229600" cy="995363"/>
          </a:xfrm>
        </p:spPr>
        <p:txBody>
          <a:bodyPr/>
          <a:lstStyle/>
          <a:p>
            <a:pPr algn="ctr"/>
            <a:r>
              <a:rPr lang="tr-TR" sz="4000" b="1" smtClean="0"/>
              <a:t>Fiziksel Dağıtım Ve Fonksiyonları</a:t>
            </a:r>
            <a:endParaRPr lang="tr-TR" sz="4000" smtClean="0"/>
          </a:p>
        </p:txBody>
      </p:sp>
      <p:sp>
        <p:nvSpPr>
          <p:cNvPr id="293891" name="2 İçerik Yer Tutucusu"/>
          <p:cNvSpPr>
            <a:spLocks noGrp="1"/>
          </p:cNvSpPr>
          <p:nvPr>
            <p:ph idx="1"/>
          </p:nvPr>
        </p:nvSpPr>
        <p:spPr>
          <a:xfrm>
            <a:off x="457200" y="1773238"/>
            <a:ext cx="8229600" cy="4551362"/>
          </a:xfrm>
        </p:spPr>
        <p:txBody>
          <a:bodyPr/>
          <a:lstStyle/>
          <a:p>
            <a:r>
              <a:rPr lang="tr-TR" b="1" smtClean="0"/>
              <a:t>Fiziksel dağıtım: mamullerin üretim aşamasından geçtikten sonra tüketiciye teslimine kadar yapılan faaliyetlerdir.</a:t>
            </a:r>
            <a:endParaRPr lang="tr-TR" smtClean="0"/>
          </a:p>
          <a:p>
            <a:r>
              <a:rPr lang="tr-TR" b="1" smtClean="0"/>
              <a:t>Fonksiyonları;</a:t>
            </a:r>
            <a:endParaRPr lang="tr-TR" smtClean="0"/>
          </a:p>
          <a:p>
            <a:r>
              <a:rPr lang="tr-TR" b="1" smtClean="0"/>
              <a:t>Depolama ve depo yerlerinin seçimi,</a:t>
            </a:r>
            <a:endParaRPr lang="tr-TR" smtClean="0"/>
          </a:p>
          <a:p>
            <a:r>
              <a:rPr lang="tr-TR" b="1" smtClean="0"/>
              <a:t>Taşıma sistemi,</a:t>
            </a:r>
            <a:endParaRPr lang="tr-TR" smtClean="0"/>
          </a:p>
          <a:p>
            <a:r>
              <a:rPr lang="tr-TR" b="1" smtClean="0"/>
              <a:t>Stok planlama ve kontrolü,</a:t>
            </a:r>
            <a:endParaRPr lang="tr-TR" smtClean="0"/>
          </a:p>
          <a:p>
            <a:r>
              <a:rPr lang="tr-TR" b="1" smtClean="0"/>
              <a:t>Sipariş alma ve yerine getirme,</a:t>
            </a:r>
            <a:endParaRPr lang="tr-TR" smtClean="0"/>
          </a:p>
          <a:p>
            <a:r>
              <a:rPr lang="tr-TR" b="1" smtClean="0"/>
              <a:t>Yükleme ve boşaltma,</a:t>
            </a:r>
            <a:endParaRPr lang="tr-TR" smtClean="0"/>
          </a:p>
          <a:p>
            <a:pPr>
              <a:buFont typeface="Wingdings 2" pitchFamily="18" charset="2"/>
              <a:buNone/>
            </a:pPr>
            <a:endParaRPr lang="tr-TR" smtClean="0"/>
          </a:p>
        </p:txBody>
      </p:sp>
    </p:spTree>
  </p:cSld>
  <p:clrMapOvr>
    <a:masterClrMapping/>
  </p:clrMapOvr>
  <p:transition>
    <p:pull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Başlık"/>
          <p:cNvSpPr>
            <a:spLocks noGrp="1"/>
          </p:cNvSpPr>
          <p:nvPr>
            <p:ph type="title"/>
          </p:nvPr>
        </p:nvSpPr>
        <p:spPr/>
        <p:txBody>
          <a:bodyPr/>
          <a:lstStyle/>
          <a:p>
            <a:pPr algn="ctr"/>
            <a:r>
              <a:rPr lang="tr-TR" smtClean="0"/>
              <a:t>Tüketici Pazarı</a:t>
            </a:r>
          </a:p>
        </p:txBody>
      </p:sp>
      <p:sp>
        <p:nvSpPr>
          <p:cNvPr id="33795" name="2 İçerik Yer Tutucusu"/>
          <p:cNvSpPr>
            <a:spLocks noGrp="1"/>
          </p:cNvSpPr>
          <p:nvPr>
            <p:ph idx="1"/>
          </p:nvPr>
        </p:nvSpPr>
        <p:spPr/>
        <p:txBody>
          <a:bodyPr/>
          <a:lstStyle/>
          <a:p>
            <a:pPr marL="1588" indent="735013" algn="just">
              <a:buFont typeface="Arial" charset="0"/>
              <a:buNone/>
            </a:pPr>
            <a:r>
              <a:rPr lang="tr-TR" smtClean="0"/>
              <a:t>Tüketici pazarı (Tüketim malları pazarı), kişi ve ailelerin kişisel kullanımları için satın aldıkları mal ve hizmetlerin sunulduğu pazarlardır.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p:txBody>
          <a:bodyPr/>
          <a:lstStyle/>
          <a:p>
            <a:r>
              <a:rPr lang="tr-TR" smtClean="0"/>
              <a:t>Pazarlamanın Tanımı</a:t>
            </a:r>
          </a:p>
        </p:txBody>
      </p:sp>
      <p:sp>
        <p:nvSpPr>
          <p:cNvPr id="7171" name="2 İçerik Yer Tutucusu"/>
          <p:cNvSpPr>
            <a:spLocks noGrp="1"/>
          </p:cNvSpPr>
          <p:nvPr>
            <p:ph idx="1"/>
          </p:nvPr>
        </p:nvSpPr>
        <p:spPr/>
        <p:txBody>
          <a:bodyPr/>
          <a:lstStyle/>
          <a:p>
            <a:pPr marL="1588" indent="381000" algn="just">
              <a:buFont typeface="Wingdings 2" pitchFamily="18" charset="2"/>
              <a:buNone/>
            </a:pPr>
            <a:r>
              <a:rPr lang="tr-TR" smtClean="0"/>
              <a:t>Pazarlama, İşletme amaçlarına ulaşmayı sağlayacak mübadeleleri gerçekleştirmek üzere, ihtiyaç karşılayacak malların, hizmetlerin ve fikirlerin “geliştirilmesi”, “fiyatlandırılması”, “tutundurulması” ve “dağıtılması”na ilişkin planlama ve uygulama sürecidir.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Tüketici Pazarlarının İncelenmesi Gereken Üç Ayrı Yönü</a:t>
            </a:r>
            <a:endParaRPr lang="tr-TR" dirty="0"/>
          </a:p>
        </p:txBody>
      </p:sp>
      <p:sp>
        <p:nvSpPr>
          <p:cNvPr id="34819" name="2 İçerik Yer Tutucusu"/>
          <p:cNvSpPr>
            <a:spLocks noGrp="1"/>
          </p:cNvSpPr>
          <p:nvPr>
            <p:ph idx="1"/>
          </p:nvPr>
        </p:nvSpPr>
        <p:spPr/>
        <p:txBody>
          <a:bodyPr/>
          <a:lstStyle/>
          <a:p>
            <a:r>
              <a:rPr lang="tr-TR" smtClean="0"/>
              <a:t>Demografik Özellikler</a:t>
            </a:r>
          </a:p>
          <a:p>
            <a:r>
              <a:rPr lang="tr-TR" smtClean="0"/>
              <a:t>Ekonomik Özellikler</a:t>
            </a:r>
          </a:p>
          <a:p>
            <a:r>
              <a:rPr lang="tr-TR" smtClean="0"/>
              <a:t>Tüketici Davranış Özellikleri</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Tüketici Pazarının Demografik Özellikleri</a:t>
            </a:r>
            <a:endParaRPr lang="tr-TR" dirty="0"/>
          </a:p>
        </p:txBody>
      </p:sp>
      <p:sp>
        <p:nvSpPr>
          <p:cNvPr id="35843" name="2 İçerik Yer Tutucusu"/>
          <p:cNvSpPr>
            <a:spLocks noGrp="1"/>
          </p:cNvSpPr>
          <p:nvPr>
            <p:ph idx="1"/>
          </p:nvPr>
        </p:nvSpPr>
        <p:spPr/>
        <p:txBody>
          <a:bodyPr/>
          <a:lstStyle/>
          <a:p>
            <a:pPr>
              <a:buFont typeface="Arial" charset="0"/>
              <a:buChar char="•"/>
            </a:pPr>
            <a:r>
              <a:rPr lang="tr-TR" smtClean="0"/>
              <a:t>Toplam nüfus miktarı</a:t>
            </a:r>
          </a:p>
          <a:p>
            <a:pPr>
              <a:buFont typeface="Arial" charset="0"/>
              <a:buChar char="•"/>
            </a:pPr>
            <a:r>
              <a:rPr lang="tr-TR" smtClean="0"/>
              <a:t>Nüfusun coğrafik dağılımı</a:t>
            </a:r>
          </a:p>
          <a:p>
            <a:pPr>
              <a:buFont typeface="Arial" charset="0"/>
              <a:buChar char="•"/>
            </a:pPr>
            <a:r>
              <a:rPr lang="tr-TR" smtClean="0"/>
              <a:t>Nüfusun kentlere ve kırsal kesime dağılımı</a:t>
            </a:r>
          </a:p>
          <a:p>
            <a:pPr>
              <a:buFont typeface="Arial" charset="0"/>
              <a:buChar char="•"/>
            </a:pPr>
            <a:r>
              <a:rPr lang="tr-TR" smtClean="0"/>
              <a:t>Nüfusun yaş dağılımı</a:t>
            </a:r>
          </a:p>
          <a:p>
            <a:pPr>
              <a:buFont typeface="Arial" charset="0"/>
              <a:buChar char="•"/>
            </a:pPr>
            <a:r>
              <a:rPr lang="tr-TR" smtClean="0"/>
              <a:t>Nüfusun cinsiyet dağılımı</a:t>
            </a:r>
          </a:p>
          <a:p>
            <a:pPr>
              <a:buFont typeface="Arial" charset="0"/>
              <a:buChar char="•"/>
            </a:pPr>
            <a:r>
              <a:rPr lang="tr-TR" smtClean="0"/>
              <a:t>Aile yapısı ve özellikleri</a:t>
            </a:r>
          </a:p>
          <a:p>
            <a:pPr>
              <a:buFont typeface="Arial" charset="0"/>
              <a:buChar char="•"/>
            </a:pPr>
            <a:r>
              <a:rPr lang="tr-TR" smtClean="0"/>
              <a:t>Nüfusun diğer özellikleri (eğitim, meslek, çalışan-çalışmayan nüfus vb.)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Tüketici Pazarlarının Ekonomik Özellikleri</a:t>
            </a:r>
            <a:endParaRPr lang="tr-TR" dirty="0"/>
          </a:p>
        </p:txBody>
      </p:sp>
      <p:sp>
        <p:nvSpPr>
          <p:cNvPr id="3" name="2 İçerik Yer Tutucusu"/>
          <p:cNvSpPr>
            <a:spLocks noGrp="1"/>
          </p:cNvSpPr>
          <p:nvPr>
            <p:ph idx="1"/>
          </p:nvPr>
        </p:nvSpPr>
        <p:spPr/>
        <p:txBody>
          <a:bodyPr rtlCol="0">
            <a:normAutofit/>
          </a:bodyPr>
          <a:lstStyle/>
          <a:p>
            <a:pPr marL="274320" indent="-274320" fontAlgn="auto">
              <a:spcAft>
                <a:spcPts val="0"/>
              </a:spcAft>
              <a:buClr>
                <a:schemeClr val="accent3"/>
              </a:buClr>
              <a:buFont typeface="Arial" pitchFamily="34" charset="0"/>
              <a:buChar char="•"/>
              <a:defRPr/>
            </a:pPr>
            <a:r>
              <a:rPr lang="tr-TR" dirty="0" smtClean="0"/>
              <a:t>Genel Ekonomik Durum</a:t>
            </a:r>
          </a:p>
          <a:p>
            <a:pPr marL="274320" indent="-274320" fontAlgn="auto">
              <a:spcAft>
                <a:spcPts val="0"/>
              </a:spcAft>
              <a:buClr>
                <a:schemeClr val="accent3"/>
              </a:buClr>
              <a:buFont typeface="Arial" pitchFamily="34" charset="0"/>
              <a:buChar char="•"/>
              <a:defRPr/>
            </a:pPr>
            <a:r>
              <a:rPr lang="tr-TR" dirty="0" smtClean="0"/>
              <a:t>Gelir</a:t>
            </a:r>
          </a:p>
          <a:p>
            <a:pPr marL="640080" lvl="1" indent="-246888" fontAlgn="auto">
              <a:spcAft>
                <a:spcPts val="0"/>
              </a:spcAft>
              <a:buFont typeface="Arial" pitchFamily="34" charset="0"/>
              <a:buChar char="–"/>
              <a:defRPr/>
            </a:pPr>
            <a:r>
              <a:rPr lang="tr-TR" dirty="0" smtClean="0"/>
              <a:t>Kişisel gelir</a:t>
            </a:r>
          </a:p>
          <a:p>
            <a:pPr marL="640080" lvl="1" indent="-246888" fontAlgn="auto">
              <a:spcAft>
                <a:spcPts val="0"/>
              </a:spcAft>
              <a:buFont typeface="Arial" pitchFamily="34" charset="0"/>
              <a:buChar char="–"/>
              <a:defRPr/>
            </a:pPr>
            <a:r>
              <a:rPr lang="tr-TR" dirty="0" smtClean="0"/>
              <a:t>Harcanabilir gelir</a:t>
            </a:r>
          </a:p>
          <a:p>
            <a:pPr marL="640080" lvl="1" indent="-246888" fontAlgn="auto">
              <a:spcAft>
                <a:spcPts val="0"/>
              </a:spcAft>
              <a:buFont typeface="Arial" pitchFamily="34" charset="0"/>
              <a:buChar char="–"/>
              <a:defRPr/>
            </a:pPr>
            <a:r>
              <a:rPr lang="tr-TR" dirty="0" smtClean="0"/>
              <a:t>İsteğe bağlı harcanabilir gelir</a:t>
            </a:r>
          </a:p>
          <a:p>
            <a:pPr marL="640080" lvl="1" indent="-246888" fontAlgn="auto">
              <a:spcAft>
                <a:spcPts val="0"/>
              </a:spcAft>
              <a:buFont typeface="Arial" pitchFamily="34" charset="0"/>
              <a:buChar char="–"/>
              <a:defRPr/>
            </a:pPr>
            <a:r>
              <a:rPr lang="tr-TR" dirty="0" smtClean="0"/>
              <a:t>Aile geliri</a:t>
            </a:r>
          </a:p>
          <a:p>
            <a:pPr marL="0" lvl="1" indent="355600" fontAlgn="auto">
              <a:spcAft>
                <a:spcPts val="0"/>
              </a:spcAft>
              <a:buFont typeface="Arial" pitchFamily="34" charset="0"/>
              <a:buChar char="•"/>
              <a:defRPr/>
            </a:pPr>
            <a:r>
              <a:rPr lang="tr-TR" dirty="0" smtClean="0"/>
              <a:t>Gelirin Dağılımı</a:t>
            </a:r>
          </a:p>
          <a:p>
            <a:pPr marL="0" lvl="1" indent="355600" fontAlgn="auto">
              <a:spcAft>
                <a:spcPts val="0"/>
              </a:spcAft>
              <a:buFont typeface="Arial" pitchFamily="34" charset="0"/>
              <a:buChar char="•"/>
              <a:defRPr/>
            </a:pPr>
            <a:r>
              <a:rPr lang="tr-TR" dirty="0" smtClean="0"/>
              <a:t>Tüketici kredileri</a:t>
            </a:r>
          </a:p>
          <a:p>
            <a:pPr marL="0" lvl="1" indent="355600" fontAlgn="auto">
              <a:spcAft>
                <a:spcPts val="0"/>
              </a:spcAft>
              <a:buFont typeface="Arial" pitchFamily="34" charset="0"/>
              <a:buChar char="•"/>
              <a:defRPr/>
            </a:pPr>
            <a:r>
              <a:rPr lang="tr-TR" dirty="0" smtClean="0"/>
              <a:t>Harcama biçimi (modeli)</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Tüketici Satın Alma Davranışlarını (Sürecini) Etkileyen Faktörler</a:t>
            </a:r>
            <a:endParaRPr lang="tr-TR" dirty="0"/>
          </a:p>
        </p:txBody>
      </p:sp>
      <p:sp>
        <p:nvSpPr>
          <p:cNvPr id="4" name="3 Dikdörtgen"/>
          <p:cNvSpPr/>
          <p:nvPr/>
        </p:nvSpPr>
        <p:spPr>
          <a:xfrm>
            <a:off x="323850" y="3357563"/>
            <a:ext cx="2016125" cy="18716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fontAlgn="auto" hangingPunct="1">
              <a:spcBef>
                <a:spcPts val="0"/>
              </a:spcBef>
              <a:spcAft>
                <a:spcPts val="0"/>
              </a:spcAft>
              <a:defRPr/>
            </a:pPr>
            <a:r>
              <a:rPr lang="tr-TR" dirty="0"/>
              <a:t>Sosyal Faktörler</a:t>
            </a:r>
          </a:p>
          <a:p>
            <a:pPr algn="just" eaLnBrk="1" fontAlgn="auto" hangingPunct="1">
              <a:spcBef>
                <a:spcPts val="0"/>
              </a:spcBef>
              <a:spcAft>
                <a:spcPts val="0"/>
              </a:spcAft>
              <a:defRPr/>
            </a:pPr>
            <a:endParaRPr lang="tr-TR" sz="1600" dirty="0"/>
          </a:p>
          <a:p>
            <a:pPr algn="just" eaLnBrk="1" fontAlgn="auto" hangingPunct="1">
              <a:spcBef>
                <a:spcPts val="0"/>
              </a:spcBef>
              <a:spcAft>
                <a:spcPts val="0"/>
              </a:spcAft>
              <a:buFont typeface="Arial" pitchFamily="34" charset="0"/>
              <a:buChar char="•"/>
              <a:defRPr/>
            </a:pPr>
            <a:r>
              <a:rPr lang="tr-TR" sz="1600" dirty="0"/>
              <a:t> Kültür ve Alt Kültür</a:t>
            </a:r>
          </a:p>
          <a:p>
            <a:pPr algn="just" eaLnBrk="1" fontAlgn="auto" hangingPunct="1">
              <a:spcBef>
                <a:spcPts val="0"/>
              </a:spcBef>
              <a:spcAft>
                <a:spcPts val="0"/>
              </a:spcAft>
              <a:buFont typeface="Arial" pitchFamily="34" charset="0"/>
              <a:buChar char="•"/>
              <a:defRPr/>
            </a:pPr>
            <a:r>
              <a:rPr lang="tr-TR" sz="1600" dirty="0"/>
              <a:t> Sosyal Sınıf</a:t>
            </a:r>
          </a:p>
          <a:p>
            <a:pPr algn="just" eaLnBrk="1" fontAlgn="auto" hangingPunct="1">
              <a:spcBef>
                <a:spcPts val="0"/>
              </a:spcBef>
              <a:spcAft>
                <a:spcPts val="0"/>
              </a:spcAft>
              <a:buFont typeface="Arial" pitchFamily="34" charset="0"/>
              <a:buChar char="•"/>
              <a:defRPr/>
            </a:pPr>
            <a:r>
              <a:rPr lang="tr-TR" sz="1600" dirty="0"/>
              <a:t> Referans Grupları</a:t>
            </a:r>
          </a:p>
          <a:p>
            <a:pPr algn="just" eaLnBrk="1" fontAlgn="auto" hangingPunct="1">
              <a:spcBef>
                <a:spcPts val="0"/>
              </a:spcBef>
              <a:spcAft>
                <a:spcPts val="0"/>
              </a:spcAft>
              <a:buFont typeface="Arial" pitchFamily="34" charset="0"/>
              <a:buChar char="•"/>
              <a:defRPr/>
            </a:pPr>
            <a:r>
              <a:rPr lang="tr-TR" sz="1600" dirty="0"/>
              <a:t>Roller ve Aile</a:t>
            </a:r>
          </a:p>
          <a:p>
            <a:pPr algn="ctr" eaLnBrk="1" fontAlgn="auto" hangingPunct="1">
              <a:spcBef>
                <a:spcPts val="0"/>
              </a:spcBef>
              <a:spcAft>
                <a:spcPts val="0"/>
              </a:spcAft>
              <a:buFont typeface="Arial" pitchFamily="34" charset="0"/>
              <a:buChar char="•"/>
              <a:defRPr/>
            </a:pPr>
            <a:endParaRPr lang="tr-TR" dirty="0"/>
          </a:p>
        </p:txBody>
      </p:sp>
      <p:sp>
        <p:nvSpPr>
          <p:cNvPr id="5" name="4 Dikdörtgen"/>
          <p:cNvSpPr/>
          <p:nvPr/>
        </p:nvSpPr>
        <p:spPr>
          <a:xfrm>
            <a:off x="3235325" y="3644900"/>
            <a:ext cx="2663825" cy="1871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fontAlgn="auto" hangingPunct="1">
              <a:spcBef>
                <a:spcPts val="0"/>
              </a:spcBef>
              <a:spcAft>
                <a:spcPts val="0"/>
              </a:spcAft>
              <a:defRPr/>
            </a:pPr>
            <a:r>
              <a:rPr lang="tr-TR" dirty="0"/>
              <a:t>Psikolojik Faktörler</a:t>
            </a:r>
          </a:p>
          <a:p>
            <a:pPr algn="just" eaLnBrk="1" fontAlgn="auto" hangingPunct="1">
              <a:spcBef>
                <a:spcPts val="0"/>
              </a:spcBef>
              <a:spcAft>
                <a:spcPts val="0"/>
              </a:spcAft>
              <a:defRPr/>
            </a:pPr>
            <a:endParaRPr lang="tr-TR" dirty="0"/>
          </a:p>
          <a:p>
            <a:pPr algn="just" eaLnBrk="1" fontAlgn="auto" hangingPunct="1">
              <a:spcBef>
                <a:spcPts val="0"/>
              </a:spcBef>
              <a:spcAft>
                <a:spcPts val="0"/>
              </a:spcAft>
              <a:buFont typeface="Arial" pitchFamily="34" charset="0"/>
              <a:buChar char="•"/>
              <a:defRPr/>
            </a:pPr>
            <a:r>
              <a:rPr lang="tr-TR" sz="1600" dirty="0"/>
              <a:t> Motivasyon (Güdüleme)</a:t>
            </a:r>
          </a:p>
          <a:p>
            <a:pPr algn="just" eaLnBrk="1" fontAlgn="auto" hangingPunct="1">
              <a:spcBef>
                <a:spcPts val="0"/>
              </a:spcBef>
              <a:spcAft>
                <a:spcPts val="0"/>
              </a:spcAft>
              <a:buFont typeface="Arial" pitchFamily="34" charset="0"/>
              <a:buChar char="•"/>
              <a:defRPr/>
            </a:pPr>
            <a:r>
              <a:rPr lang="tr-TR" sz="1600" dirty="0"/>
              <a:t>Algılama</a:t>
            </a:r>
          </a:p>
          <a:p>
            <a:pPr algn="just" eaLnBrk="1" fontAlgn="auto" hangingPunct="1">
              <a:spcBef>
                <a:spcPts val="0"/>
              </a:spcBef>
              <a:spcAft>
                <a:spcPts val="0"/>
              </a:spcAft>
              <a:buFont typeface="Arial" pitchFamily="34" charset="0"/>
              <a:buChar char="•"/>
              <a:defRPr/>
            </a:pPr>
            <a:r>
              <a:rPr lang="tr-TR" sz="1600" dirty="0"/>
              <a:t>Öğrenme</a:t>
            </a:r>
          </a:p>
          <a:p>
            <a:pPr algn="just" eaLnBrk="1" fontAlgn="auto" hangingPunct="1">
              <a:spcBef>
                <a:spcPts val="0"/>
              </a:spcBef>
              <a:spcAft>
                <a:spcPts val="0"/>
              </a:spcAft>
              <a:buFont typeface="Arial" pitchFamily="34" charset="0"/>
              <a:buChar char="•"/>
              <a:defRPr/>
            </a:pPr>
            <a:r>
              <a:rPr lang="tr-TR" sz="1600" dirty="0"/>
              <a:t>Tutumlar</a:t>
            </a:r>
          </a:p>
          <a:p>
            <a:pPr algn="just" eaLnBrk="1" fontAlgn="auto" hangingPunct="1">
              <a:spcBef>
                <a:spcPts val="0"/>
              </a:spcBef>
              <a:spcAft>
                <a:spcPts val="0"/>
              </a:spcAft>
              <a:buFont typeface="Arial" pitchFamily="34" charset="0"/>
              <a:buChar char="•"/>
              <a:defRPr/>
            </a:pPr>
            <a:r>
              <a:rPr lang="tr-TR" sz="1600" dirty="0"/>
              <a:t>Kişilik</a:t>
            </a:r>
          </a:p>
        </p:txBody>
      </p:sp>
      <p:sp>
        <p:nvSpPr>
          <p:cNvPr id="6" name="5 Dikdörtgen"/>
          <p:cNvSpPr/>
          <p:nvPr/>
        </p:nvSpPr>
        <p:spPr>
          <a:xfrm>
            <a:off x="6443663" y="3357563"/>
            <a:ext cx="2449512" cy="18716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fontAlgn="auto" hangingPunct="1">
              <a:spcBef>
                <a:spcPts val="0"/>
              </a:spcBef>
              <a:spcAft>
                <a:spcPts val="0"/>
              </a:spcAft>
              <a:defRPr/>
            </a:pPr>
            <a:r>
              <a:rPr lang="tr-TR" dirty="0"/>
              <a:t>Kişisel Faktörler</a:t>
            </a:r>
          </a:p>
          <a:p>
            <a:pPr algn="just" eaLnBrk="1" fontAlgn="auto" hangingPunct="1">
              <a:spcBef>
                <a:spcPts val="0"/>
              </a:spcBef>
              <a:spcAft>
                <a:spcPts val="0"/>
              </a:spcAft>
              <a:defRPr/>
            </a:pPr>
            <a:endParaRPr lang="tr-TR" dirty="0"/>
          </a:p>
          <a:p>
            <a:pPr algn="just" eaLnBrk="1" fontAlgn="auto" hangingPunct="1">
              <a:spcBef>
                <a:spcPts val="0"/>
              </a:spcBef>
              <a:spcAft>
                <a:spcPts val="0"/>
              </a:spcAft>
              <a:buFont typeface="Arial" pitchFamily="34" charset="0"/>
              <a:buChar char="•"/>
              <a:defRPr/>
            </a:pPr>
            <a:r>
              <a:rPr lang="tr-TR" dirty="0"/>
              <a:t> </a:t>
            </a:r>
            <a:r>
              <a:rPr lang="tr-TR" sz="1600" dirty="0"/>
              <a:t>Demografik Faktörler</a:t>
            </a:r>
          </a:p>
          <a:p>
            <a:pPr algn="just" eaLnBrk="1" fontAlgn="auto" hangingPunct="1">
              <a:spcBef>
                <a:spcPts val="0"/>
              </a:spcBef>
              <a:spcAft>
                <a:spcPts val="0"/>
              </a:spcAft>
              <a:buFont typeface="Arial" pitchFamily="34" charset="0"/>
              <a:buChar char="•"/>
              <a:defRPr/>
            </a:pPr>
            <a:r>
              <a:rPr lang="tr-TR" sz="1600" dirty="0"/>
              <a:t> Durumsal Faktörler</a:t>
            </a:r>
          </a:p>
        </p:txBody>
      </p:sp>
      <p:sp>
        <p:nvSpPr>
          <p:cNvPr id="7" name="6 Oval"/>
          <p:cNvSpPr/>
          <p:nvPr/>
        </p:nvSpPr>
        <p:spPr>
          <a:xfrm>
            <a:off x="3276600" y="1700213"/>
            <a:ext cx="2590800" cy="1152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b="1" dirty="0"/>
              <a:t>Satın Alma Davranışı</a:t>
            </a:r>
          </a:p>
        </p:txBody>
      </p:sp>
      <p:cxnSp>
        <p:nvCxnSpPr>
          <p:cNvPr id="9" name="8 Şekil"/>
          <p:cNvCxnSpPr>
            <a:stCxn id="4" idx="0"/>
            <a:endCxn id="7" idx="2"/>
          </p:cNvCxnSpPr>
          <p:nvPr/>
        </p:nvCxnSpPr>
        <p:spPr>
          <a:xfrm rot="5400000" flipH="1" flipV="1">
            <a:off x="1763713" y="1844675"/>
            <a:ext cx="1081088" cy="1944687"/>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17 Şekil"/>
          <p:cNvCxnSpPr>
            <a:stCxn id="6" idx="0"/>
            <a:endCxn id="7" idx="6"/>
          </p:cNvCxnSpPr>
          <p:nvPr/>
        </p:nvCxnSpPr>
        <p:spPr>
          <a:xfrm rot="16200000" flipV="1">
            <a:off x="6226969" y="1916906"/>
            <a:ext cx="1081088" cy="1800225"/>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Dirsek Bağlayıcısı"/>
          <p:cNvCxnSpPr>
            <a:stCxn id="5" idx="0"/>
            <a:endCxn id="7" idx="4"/>
          </p:cNvCxnSpPr>
          <p:nvPr/>
        </p:nvCxnSpPr>
        <p:spPr>
          <a:xfrm rot="5400000" flipH="1" flipV="1">
            <a:off x="4173538" y="3246438"/>
            <a:ext cx="792162" cy="476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Başlık"/>
          <p:cNvSpPr>
            <a:spLocks noGrp="1"/>
          </p:cNvSpPr>
          <p:nvPr>
            <p:ph type="title"/>
          </p:nvPr>
        </p:nvSpPr>
        <p:spPr/>
        <p:txBody>
          <a:bodyPr/>
          <a:lstStyle/>
          <a:p>
            <a:pPr algn="ctr"/>
            <a:r>
              <a:rPr lang="tr-TR" smtClean="0"/>
              <a:t>Sosyal Faktörler</a:t>
            </a:r>
          </a:p>
        </p:txBody>
      </p:sp>
      <p:sp>
        <p:nvSpPr>
          <p:cNvPr id="38915" name="2 İçerik Yer Tutucusu"/>
          <p:cNvSpPr>
            <a:spLocks noGrp="1"/>
          </p:cNvSpPr>
          <p:nvPr>
            <p:ph idx="1"/>
          </p:nvPr>
        </p:nvSpPr>
        <p:spPr/>
        <p:txBody>
          <a:bodyPr/>
          <a:lstStyle/>
          <a:p>
            <a:r>
              <a:rPr lang="tr-TR" smtClean="0"/>
              <a:t>Kültür ve Alt Kültür</a:t>
            </a:r>
          </a:p>
          <a:p>
            <a:r>
              <a:rPr lang="tr-TR" smtClean="0"/>
              <a:t>Sosyal Sınıf</a:t>
            </a:r>
          </a:p>
          <a:p>
            <a:r>
              <a:rPr lang="tr-TR" smtClean="0"/>
              <a:t>Referans (Danışma) Grupları</a:t>
            </a:r>
          </a:p>
          <a:p>
            <a:r>
              <a:rPr lang="tr-TR" smtClean="0"/>
              <a:t>Roller ve Aile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Sosyal Faktörler – Kültür ve Alt Kültür</a:t>
            </a:r>
            <a:endParaRPr lang="tr-TR" dirty="0"/>
          </a:p>
        </p:txBody>
      </p:sp>
      <p:sp>
        <p:nvSpPr>
          <p:cNvPr id="39939" name="2 İçerik Yer Tutucusu"/>
          <p:cNvSpPr>
            <a:spLocks noGrp="1"/>
          </p:cNvSpPr>
          <p:nvPr>
            <p:ph idx="1"/>
          </p:nvPr>
        </p:nvSpPr>
        <p:spPr/>
        <p:txBody>
          <a:bodyPr/>
          <a:lstStyle/>
          <a:p>
            <a:pPr marL="1588" indent="817563"/>
            <a:r>
              <a:rPr lang="tr-TR" smtClean="0"/>
              <a:t>Örf</a:t>
            </a:r>
          </a:p>
          <a:p>
            <a:pPr marL="1588" indent="817563"/>
            <a:r>
              <a:rPr lang="tr-TR" smtClean="0"/>
              <a:t>Adet</a:t>
            </a:r>
          </a:p>
          <a:p>
            <a:pPr marL="1588" indent="817563"/>
            <a:r>
              <a:rPr lang="tr-TR" smtClean="0"/>
              <a:t>Ahlâk</a:t>
            </a:r>
          </a:p>
          <a:p>
            <a:pPr marL="1588" indent="817563"/>
            <a:r>
              <a:rPr lang="tr-TR" smtClean="0"/>
              <a:t>Tutum </a:t>
            </a:r>
          </a:p>
          <a:p>
            <a:pPr marL="1588" indent="817563"/>
            <a:r>
              <a:rPr lang="tr-TR" smtClean="0"/>
              <a:t>İnanç </a:t>
            </a:r>
          </a:p>
          <a:p>
            <a:pPr marL="1588" indent="817563"/>
            <a:r>
              <a:rPr lang="tr-TR" smtClean="0"/>
              <a:t>Sanat </a:t>
            </a:r>
          </a:p>
          <a:p>
            <a:pPr marL="1588" indent="817563"/>
            <a:r>
              <a:rPr lang="tr-TR" smtClean="0"/>
              <a:t>Vb. toplumda paylaşılan tüm semboller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Başlık"/>
          <p:cNvSpPr>
            <a:spLocks noGrp="1"/>
          </p:cNvSpPr>
          <p:nvPr>
            <p:ph type="title"/>
          </p:nvPr>
        </p:nvSpPr>
        <p:spPr/>
        <p:txBody>
          <a:bodyPr/>
          <a:lstStyle/>
          <a:p>
            <a:pPr algn="ctr"/>
            <a:r>
              <a:rPr lang="tr-TR" smtClean="0"/>
              <a:t>Sosyal Faktörler - Sosyal Sınıf</a:t>
            </a:r>
          </a:p>
        </p:txBody>
      </p:sp>
      <p:sp>
        <p:nvSpPr>
          <p:cNvPr id="40963" name="2 İçerik Yer Tutucusu"/>
          <p:cNvSpPr>
            <a:spLocks noGrp="1"/>
          </p:cNvSpPr>
          <p:nvPr>
            <p:ph idx="1"/>
          </p:nvPr>
        </p:nvSpPr>
        <p:spPr/>
        <p:txBody>
          <a:bodyPr/>
          <a:lstStyle/>
          <a:p>
            <a:r>
              <a:rPr lang="tr-TR" smtClean="0"/>
              <a:t>Zevkleri ve ihtiyaçları</a:t>
            </a:r>
          </a:p>
          <a:p>
            <a:r>
              <a:rPr lang="tr-TR" smtClean="0"/>
              <a:t>Davranış ve yaşam biçimleri</a:t>
            </a:r>
          </a:p>
          <a:p>
            <a:r>
              <a:rPr lang="tr-TR" smtClean="0"/>
              <a:t>Satın alma karar süreçleri</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Sosyal Faktörler – Referans (Danışma) Grupları</a:t>
            </a:r>
            <a:endParaRPr lang="tr-TR" dirty="0"/>
          </a:p>
        </p:txBody>
      </p:sp>
      <p:sp>
        <p:nvSpPr>
          <p:cNvPr id="41987" name="2 İçerik Yer Tutucusu"/>
          <p:cNvSpPr>
            <a:spLocks noGrp="1"/>
          </p:cNvSpPr>
          <p:nvPr>
            <p:ph idx="1"/>
          </p:nvPr>
        </p:nvSpPr>
        <p:spPr>
          <a:xfrm>
            <a:off x="179388" y="1600200"/>
            <a:ext cx="8785225" cy="4525963"/>
          </a:xfrm>
        </p:spPr>
        <p:txBody>
          <a:bodyPr/>
          <a:lstStyle/>
          <a:p>
            <a:pPr marL="1588" indent="735013" algn="just">
              <a:buFont typeface="Arial" charset="0"/>
              <a:buNone/>
            </a:pPr>
            <a:r>
              <a:rPr lang="tr-TR" smtClean="0"/>
              <a:t>Kişinin tutumlarını, fikirlerini ve değer yargılarını etkileyen herhangi bir insan topluluğudur.</a:t>
            </a:r>
          </a:p>
          <a:p>
            <a:pPr marL="1588" indent="735013" algn="just"/>
            <a:r>
              <a:rPr lang="tr-TR" smtClean="0"/>
              <a:t>Kişinin yakın çevresi</a:t>
            </a:r>
          </a:p>
          <a:p>
            <a:pPr marL="1588" indent="735013" algn="just"/>
            <a:r>
              <a:rPr lang="tr-TR" smtClean="0"/>
              <a:t>Kişinin üyesi olmadığı gruplar (Ünlü sinema yıldızları, ünlü sporcular vb.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Başlık"/>
          <p:cNvSpPr>
            <a:spLocks noGrp="1"/>
          </p:cNvSpPr>
          <p:nvPr>
            <p:ph type="title"/>
          </p:nvPr>
        </p:nvSpPr>
        <p:spPr/>
        <p:txBody>
          <a:bodyPr/>
          <a:lstStyle/>
          <a:p>
            <a:pPr algn="ctr"/>
            <a:r>
              <a:rPr lang="tr-TR" smtClean="0"/>
              <a:t>Roller ve Aile</a:t>
            </a:r>
          </a:p>
        </p:txBody>
      </p:sp>
      <p:sp>
        <p:nvSpPr>
          <p:cNvPr id="43011" name="2 İçerik Yer Tutucusu"/>
          <p:cNvSpPr>
            <a:spLocks noGrp="1"/>
          </p:cNvSpPr>
          <p:nvPr>
            <p:ph idx="1"/>
          </p:nvPr>
        </p:nvSpPr>
        <p:spPr/>
        <p:txBody>
          <a:bodyPr/>
          <a:lstStyle/>
          <a:p>
            <a:pPr marL="1588" indent="735013" algn="just">
              <a:buFont typeface="Arial" charset="0"/>
              <a:buNone/>
            </a:pPr>
            <a:r>
              <a:rPr lang="tr-TR" smtClean="0"/>
              <a:t>Roller; herkes, gruplarda, örgütlerde ve kurumlarda bir pozisyona sahiptir. Her pozisyonla ilgili olarak da kişinin bir rolü vardır.</a:t>
            </a:r>
          </a:p>
          <a:p>
            <a:pPr marL="1588" indent="735013" algn="just">
              <a:buFont typeface="Arial" charset="0"/>
              <a:buNone/>
            </a:pPr>
            <a:r>
              <a:rPr lang="tr-TR" smtClean="0"/>
              <a:t>Aslında referans gruplarından en önemlisi ailedir. Kişi bebekliğinden itibaren bu topluluk içinde yetiştiği için pek çok  davranışsal özellikleri, zevk ve tercihleri, hayat görüşü, kişilik vb. özellikleri aileden etkilenmektedir. Ayrıca ailedeki üyelerin ve özellikle ebeveynlerin satın alma davranışları kişinin satın alma davranışını da etkilemektedir.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Başlık"/>
          <p:cNvSpPr>
            <a:spLocks noGrp="1"/>
          </p:cNvSpPr>
          <p:nvPr>
            <p:ph type="title"/>
          </p:nvPr>
        </p:nvSpPr>
        <p:spPr/>
        <p:txBody>
          <a:bodyPr/>
          <a:lstStyle/>
          <a:p>
            <a:pPr algn="ctr"/>
            <a:r>
              <a:rPr lang="tr-TR" smtClean="0"/>
              <a:t>Psikolojik Faktörler</a:t>
            </a:r>
          </a:p>
        </p:txBody>
      </p:sp>
      <p:sp>
        <p:nvSpPr>
          <p:cNvPr id="44035" name="2 İçerik Yer Tutucusu"/>
          <p:cNvSpPr>
            <a:spLocks noGrp="1"/>
          </p:cNvSpPr>
          <p:nvPr>
            <p:ph idx="1"/>
          </p:nvPr>
        </p:nvSpPr>
        <p:spPr/>
        <p:txBody>
          <a:bodyPr/>
          <a:lstStyle/>
          <a:p>
            <a:r>
              <a:rPr lang="tr-TR" smtClean="0"/>
              <a:t>Motivasyon (Güdüleme)</a:t>
            </a:r>
          </a:p>
          <a:p>
            <a:r>
              <a:rPr lang="tr-TR" smtClean="0"/>
              <a:t>Algılama</a:t>
            </a:r>
          </a:p>
          <a:p>
            <a:r>
              <a:rPr lang="tr-TR" smtClean="0"/>
              <a:t>Öğrenme</a:t>
            </a:r>
          </a:p>
          <a:p>
            <a:r>
              <a:rPr lang="tr-TR" smtClean="0"/>
              <a:t>Tutum ve İnançlar</a:t>
            </a:r>
          </a:p>
          <a:p>
            <a:r>
              <a:rPr lang="tr-TR" smtClean="0"/>
              <a:t>Kişilik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fontAlgn="auto">
              <a:spcAft>
                <a:spcPts val="0"/>
              </a:spcAft>
              <a:defRPr/>
            </a:pPr>
            <a:r>
              <a:rPr lang="tr-TR" dirty="0" smtClean="0"/>
              <a:t>Pazarlamanın Bazı Önemli Özellikleri</a:t>
            </a:r>
            <a:endParaRPr lang="tr-TR" dirty="0"/>
          </a:p>
        </p:txBody>
      </p:sp>
      <p:sp>
        <p:nvSpPr>
          <p:cNvPr id="3" name="2 İçerik Yer Tutucusu"/>
          <p:cNvSpPr>
            <a:spLocks noGrp="1"/>
          </p:cNvSpPr>
          <p:nvPr>
            <p:ph idx="1"/>
          </p:nvPr>
        </p:nvSpPr>
        <p:spPr/>
        <p:txBody>
          <a:bodyPr>
            <a:normAutofit fontScale="92500" lnSpcReduction="10000"/>
          </a:bodyPr>
          <a:lstStyle/>
          <a:p>
            <a:pPr marL="514350" indent="-514350" algn="just" fontAlgn="auto">
              <a:spcAft>
                <a:spcPts val="0"/>
              </a:spcAft>
              <a:buClr>
                <a:schemeClr val="accent3"/>
              </a:buClr>
              <a:buFont typeface="+mj-lt"/>
              <a:buAutoNum type="arabicPeriod"/>
              <a:defRPr/>
            </a:pPr>
            <a:r>
              <a:rPr lang="tr-TR" dirty="0" smtClean="0"/>
              <a:t>Pazarlama, oldukça çok ve çeşitli faaliyetler bütünü veya sistemidir.</a:t>
            </a:r>
          </a:p>
          <a:p>
            <a:pPr marL="514350" indent="-514350" algn="just" fontAlgn="auto">
              <a:spcAft>
                <a:spcPts val="0"/>
              </a:spcAft>
              <a:buClr>
                <a:schemeClr val="accent3"/>
              </a:buClr>
              <a:buFont typeface="+mj-lt"/>
              <a:buAutoNum type="arabicPeriod"/>
              <a:defRPr/>
            </a:pPr>
            <a:r>
              <a:rPr lang="tr-TR" dirty="0" smtClean="0"/>
              <a:t>Pazarlama, insan ihtiyaçlarını karşılayıcı bir mübadele faaliyetidir. </a:t>
            </a:r>
          </a:p>
          <a:p>
            <a:pPr marL="514350" indent="-514350" algn="just" fontAlgn="auto">
              <a:spcAft>
                <a:spcPts val="0"/>
              </a:spcAft>
              <a:buClr>
                <a:schemeClr val="accent3"/>
              </a:buClr>
              <a:buFont typeface="+mj-lt"/>
              <a:buAutoNum type="arabicPeriod"/>
              <a:defRPr/>
            </a:pPr>
            <a:r>
              <a:rPr lang="tr-TR" dirty="0" smtClean="0"/>
              <a:t>Pazarlama, mallar, hizmetler ve fikirlerle ilgilidir. </a:t>
            </a:r>
          </a:p>
          <a:p>
            <a:pPr marL="514350" indent="-514350" algn="just" fontAlgn="auto">
              <a:spcAft>
                <a:spcPts val="0"/>
              </a:spcAft>
              <a:buClr>
                <a:schemeClr val="accent3"/>
              </a:buClr>
              <a:buFont typeface="+mj-lt"/>
              <a:buAutoNum type="arabicPeriod"/>
              <a:defRPr/>
            </a:pPr>
            <a:r>
              <a:rPr lang="tr-TR" dirty="0" smtClean="0"/>
              <a:t>Pazarlama, sadece bir malın reklamı veya satışı faaliyeti olmayıp, daha üretim öncesinde mamulün fikir olarak planlanıp geliştirilmesinden başlayarak, fiyatlandırılması, tutundurulması ve dağıtımıyla ilgilidir. </a:t>
            </a:r>
          </a:p>
          <a:p>
            <a:pPr marL="514350" indent="-514350" algn="just" fontAlgn="auto">
              <a:spcAft>
                <a:spcPts val="0"/>
              </a:spcAft>
              <a:buClr>
                <a:schemeClr val="accent3"/>
              </a:buClr>
              <a:buFont typeface="+mj-lt"/>
              <a:buAutoNum type="arabicPeriod"/>
              <a:defRPr/>
            </a:pPr>
            <a:r>
              <a:rPr lang="tr-TR" dirty="0" smtClean="0"/>
              <a:t>Pazarlama, bir işletme faaliyetleri grubu olarak, çok dinamik yapıda, sürekli ve sık sık değişebilen bir ortamda yürütülür. </a:t>
            </a:r>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Psikolojik Faktörler – Motivasyon (Güdüleme) </a:t>
            </a:r>
            <a:endParaRPr lang="tr-TR" dirty="0"/>
          </a:p>
        </p:txBody>
      </p:sp>
      <p:sp>
        <p:nvSpPr>
          <p:cNvPr id="3" name="2 İçerik Yer Tutucusu"/>
          <p:cNvSpPr>
            <a:spLocks noGrp="1"/>
          </p:cNvSpPr>
          <p:nvPr>
            <p:ph idx="1"/>
          </p:nvPr>
        </p:nvSpPr>
        <p:spPr/>
        <p:txBody>
          <a:bodyPr rtlCol="0">
            <a:normAutofit fontScale="92500" lnSpcReduction="20000"/>
          </a:bodyPr>
          <a:lstStyle/>
          <a:p>
            <a:pPr marL="1588" indent="735013" algn="just" fontAlgn="auto">
              <a:spcAft>
                <a:spcPts val="0"/>
              </a:spcAft>
              <a:buClr>
                <a:schemeClr val="accent3"/>
              </a:buClr>
              <a:buFont typeface="Arial" pitchFamily="34" charset="0"/>
              <a:buNone/>
              <a:defRPr/>
            </a:pPr>
            <a:r>
              <a:rPr lang="tr-TR" dirty="0" smtClean="0"/>
              <a:t>Motivasyon veya güdülenme, kişinin birtakım iç ve dış uyarıcıların etkisi ile harekete geçmesidir.  </a:t>
            </a:r>
          </a:p>
          <a:p>
            <a:pPr marL="1588" indent="735013" algn="just" fontAlgn="auto">
              <a:spcAft>
                <a:spcPts val="0"/>
              </a:spcAft>
              <a:buClr>
                <a:schemeClr val="accent3"/>
              </a:buClr>
              <a:buFont typeface="Arial" pitchFamily="34" charset="0"/>
              <a:buNone/>
              <a:defRPr/>
            </a:pPr>
            <a:r>
              <a:rPr lang="tr-TR" dirty="0" smtClean="0"/>
              <a:t>Güdüler duygusal ve mantıksal güdüler olmak üzere iki grupta incelenebilirler. </a:t>
            </a:r>
          </a:p>
          <a:p>
            <a:pPr marL="1588" indent="735013" algn="just" fontAlgn="auto">
              <a:spcAft>
                <a:spcPts val="0"/>
              </a:spcAft>
              <a:buClr>
                <a:schemeClr val="accent3"/>
              </a:buClr>
              <a:buFont typeface="Arial" pitchFamily="34" charset="0"/>
              <a:buNone/>
              <a:defRPr/>
            </a:pPr>
            <a:r>
              <a:rPr lang="tr-TR" b="1" dirty="0" smtClean="0"/>
              <a:t>Duygusal Güdüler: </a:t>
            </a:r>
            <a:r>
              <a:rPr lang="tr-TR" dirty="0" smtClean="0"/>
              <a:t>Prestij, Ün, Beğenilme, Saygınlık vb. güdülerdir.</a:t>
            </a:r>
          </a:p>
          <a:p>
            <a:pPr marL="1588" indent="735013" algn="just" fontAlgn="auto">
              <a:spcAft>
                <a:spcPts val="0"/>
              </a:spcAft>
              <a:buClr>
                <a:schemeClr val="accent3"/>
              </a:buClr>
              <a:buFont typeface="Arial" pitchFamily="34" charset="0"/>
              <a:buNone/>
              <a:defRPr/>
            </a:pPr>
            <a:r>
              <a:rPr lang="tr-TR" b="1" dirty="0" smtClean="0"/>
              <a:t>Mantıksal Güdüler: </a:t>
            </a:r>
            <a:r>
              <a:rPr lang="tr-TR" dirty="0" smtClean="0"/>
              <a:t>Malın sağlamlığı, rengi, teknik özellikleri, kullanım kolaylıkları, ödeme ve garanti koşulları gibi güdülerdir.</a:t>
            </a:r>
          </a:p>
          <a:p>
            <a:pPr marL="1588" indent="735013" algn="just" fontAlgn="auto">
              <a:spcAft>
                <a:spcPts val="0"/>
              </a:spcAft>
              <a:buClr>
                <a:schemeClr val="accent3"/>
              </a:buClr>
              <a:buFont typeface="Arial" pitchFamily="34" charset="0"/>
              <a:buNone/>
              <a:defRPr/>
            </a:pPr>
            <a:r>
              <a:rPr lang="tr-TR" b="1" dirty="0" smtClean="0"/>
              <a:t>Müşteri Olma Güdüleri : </a:t>
            </a:r>
            <a:r>
              <a:rPr lang="tr-TR" dirty="0" smtClean="0"/>
              <a:t>Fiyat, servis, mal çeşitliliği ve kalitesi, dürüstlük, satış personelinin samimi ve güler yüzlü olması gibi faktörler. İnsanların sadık müşteri olmasına neden olabilirler. </a:t>
            </a:r>
            <a:endParaRPr lang="tr-TR" b="1" dirty="0" smtClean="0"/>
          </a:p>
          <a:p>
            <a:pPr marL="1588" indent="735013" algn="just" fontAlgn="auto">
              <a:spcAft>
                <a:spcPts val="0"/>
              </a:spcAft>
              <a:buClr>
                <a:schemeClr val="accent3"/>
              </a:buClr>
              <a:buFont typeface="Arial" pitchFamily="34" charset="0"/>
              <a:buChar char="•"/>
              <a:defRPr/>
            </a:pPr>
            <a:endParaRPr lang="tr-TR" dirty="0" smtClean="0"/>
          </a:p>
          <a:p>
            <a:pPr marL="1588" indent="735013" algn="just" fontAlgn="auto">
              <a:spcAft>
                <a:spcPts val="0"/>
              </a:spcAft>
              <a:buClr>
                <a:schemeClr val="accent3"/>
              </a:buClr>
              <a:buFont typeface="Arial" pitchFamily="34" charset="0"/>
              <a:buNone/>
              <a:defRPr/>
            </a:pPr>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H.</a:t>
            </a:r>
            <a:r>
              <a:rPr lang="tr-TR" dirty="0" err="1" smtClean="0"/>
              <a:t>Maslow’a</a:t>
            </a:r>
            <a:r>
              <a:rPr lang="tr-TR" dirty="0" smtClean="0"/>
              <a:t> Göre “İhtiyaçlar Hiyerarşisi”</a:t>
            </a:r>
            <a:endParaRPr lang="tr-TR" dirty="0"/>
          </a:p>
        </p:txBody>
      </p:sp>
      <p:pic>
        <p:nvPicPr>
          <p:cNvPr id="46083" name="Picture 2"/>
          <p:cNvPicPr>
            <a:picLocks noChangeAspect="1" noChangeArrowheads="1"/>
          </p:cNvPicPr>
          <p:nvPr/>
        </p:nvPicPr>
        <p:blipFill>
          <a:blip r:embed="rId2" cstate="print"/>
          <a:srcRect/>
          <a:stretch>
            <a:fillRect/>
          </a:stretch>
        </p:blipFill>
        <p:spPr bwMode="auto">
          <a:xfrm>
            <a:off x="179388" y="1844675"/>
            <a:ext cx="8796337" cy="3529013"/>
          </a:xfrm>
          <a:prstGeom prst="rect">
            <a:avLst/>
          </a:prstGeom>
          <a:noFill/>
          <a:ln w="9525">
            <a:noFill/>
            <a:miter lim="800000"/>
            <a:headEnd/>
            <a:tailEnd/>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Başlık"/>
          <p:cNvSpPr>
            <a:spLocks noGrp="1"/>
          </p:cNvSpPr>
          <p:nvPr>
            <p:ph type="title"/>
          </p:nvPr>
        </p:nvSpPr>
        <p:spPr/>
        <p:txBody>
          <a:bodyPr/>
          <a:lstStyle/>
          <a:p>
            <a:pPr algn="ctr"/>
            <a:r>
              <a:rPr lang="tr-TR" smtClean="0"/>
              <a:t>Psikolojik Faktörler - Algılama</a:t>
            </a:r>
          </a:p>
        </p:txBody>
      </p:sp>
      <p:sp>
        <p:nvSpPr>
          <p:cNvPr id="3" name="2 İçerik Yer Tutucusu"/>
          <p:cNvSpPr>
            <a:spLocks noGrp="1"/>
          </p:cNvSpPr>
          <p:nvPr>
            <p:ph idx="1"/>
          </p:nvPr>
        </p:nvSpPr>
        <p:spPr/>
        <p:txBody>
          <a:bodyPr rtlCol="0">
            <a:normAutofit/>
          </a:bodyPr>
          <a:lstStyle/>
          <a:p>
            <a:pPr marL="1588" indent="735013" fontAlgn="auto">
              <a:spcAft>
                <a:spcPts val="0"/>
              </a:spcAft>
              <a:buClr>
                <a:schemeClr val="accent3"/>
              </a:buClr>
              <a:buFont typeface="Arial" pitchFamily="34" charset="0"/>
              <a:buNone/>
              <a:defRPr/>
            </a:pPr>
            <a:r>
              <a:rPr lang="tr-TR" dirty="0" smtClean="0"/>
              <a:t>Algılamayı etkileyen faktörler:</a:t>
            </a:r>
          </a:p>
          <a:p>
            <a:pPr marL="0" indent="723900" fontAlgn="auto">
              <a:spcAft>
                <a:spcPts val="0"/>
              </a:spcAft>
              <a:buClr>
                <a:schemeClr val="accent3"/>
              </a:buClr>
              <a:buFont typeface="Arial" pitchFamily="34" charset="0"/>
              <a:buChar char="•"/>
              <a:defRPr/>
            </a:pPr>
            <a:r>
              <a:rPr lang="tr-TR" dirty="0" smtClean="0"/>
              <a:t>Uyarıcının fiziksel nitelikleri</a:t>
            </a:r>
          </a:p>
          <a:p>
            <a:pPr marL="0" indent="723900" fontAlgn="auto">
              <a:spcAft>
                <a:spcPts val="0"/>
              </a:spcAft>
              <a:buClr>
                <a:schemeClr val="accent3"/>
              </a:buClr>
              <a:buFont typeface="Arial" pitchFamily="34" charset="0"/>
              <a:buChar char="•"/>
              <a:defRPr/>
            </a:pPr>
            <a:r>
              <a:rPr lang="tr-TR" dirty="0" smtClean="0"/>
              <a:t>Uyarıcının çevresiyle ilişkileri</a:t>
            </a:r>
          </a:p>
          <a:p>
            <a:pPr marL="0" indent="723900" fontAlgn="auto">
              <a:spcAft>
                <a:spcPts val="0"/>
              </a:spcAft>
              <a:buClr>
                <a:schemeClr val="accent3"/>
              </a:buClr>
              <a:buFont typeface="Arial" pitchFamily="34" charset="0"/>
              <a:buChar char="•"/>
              <a:defRPr/>
            </a:pPr>
            <a:r>
              <a:rPr lang="tr-TR" dirty="0" smtClean="0"/>
              <a:t>Kişinin içinde bulunduğu kişisel özellikler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Başlık"/>
          <p:cNvSpPr>
            <a:spLocks noGrp="1"/>
          </p:cNvSpPr>
          <p:nvPr>
            <p:ph type="title"/>
          </p:nvPr>
        </p:nvSpPr>
        <p:spPr/>
        <p:txBody>
          <a:bodyPr/>
          <a:lstStyle/>
          <a:p>
            <a:pPr algn="ctr"/>
            <a:r>
              <a:rPr lang="tr-TR" smtClean="0"/>
              <a:t>Psikolojik Faktörler - Öğrenme</a:t>
            </a:r>
          </a:p>
        </p:txBody>
      </p:sp>
      <p:sp>
        <p:nvSpPr>
          <p:cNvPr id="48131" name="2 İçerik Yer Tutucusu"/>
          <p:cNvSpPr>
            <a:spLocks noGrp="1"/>
          </p:cNvSpPr>
          <p:nvPr>
            <p:ph idx="1"/>
          </p:nvPr>
        </p:nvSpPr>
        <p:spPr/>
        <p:txBody>
          <a:bodyPr/>
          <a:lstStyle/>
          <a:p>
            <a:pPr marL="1588" indent="735013" algn="just">
              <a:buFont typeface="Arial" charset="0"/>
              <a:buNone/>
            </a:pPr>
            <a:r>
              <a:rPr lang="tr-TR" smtClean="0"/>
              <a:t>İnsan, uyarıcılara karşılık vererek, yeni tepki göstererek öğrenir. Tepkinin neticesi bir deneyim olarak hafızada kalır. </a:t>
            </a:r>
          </a:p>
          <a:p>
            <a:pPr marL="1588" indent="735013" algn="just">
              <a:buFont typeface="Arial" charset="0"/>
              <a:buNone/>
            </a:pPr>
            <a:r>
              <a:rPr lang="tr-TR" smtClean="0"/>
              <a:t>Belirli bir uyarıcıya karşı sürekli aynı tepki gösterilirse zamanla bir davranış biçimi ortaya çıkar.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Psikolojik Faktörler – Tutum ve İnançlar</a:t>
            </a:r>
            <a:endParaRPr lang="tr-TR" dirty="0"/>
          </a:p>
        </p:txBody>
      </p:sp>
      <p:sp>
        <p:nvSpPr>
          <p:cNvPr id="49155" name="2 İçerik Yer Tutucusu"/>
          <p:cNvSpPr>
            <a:spLocks noGrp="1"/>
          </p:cNvSpPr>
          <p:nvPr>
            <p:ph idx="1"/>
          </p:nvPr>
        </p:nvSpPr>
        <p:spPr/>
        <p:txBody>
          <a:bodyPr/>
          <a:lstStyle/>
          <a:p>
            <a:pPr marL="1588" indent="735013" algn="just">
              <a:buFont typeface="Arial" charset="0"/>
              <a:buNone/>
            </a:pPr>
            <a:r>
              <a:rPr lang="tr-TR" smtClean="0"/>
              <a:t>Tutum, kişinin bir fikre, bir nesneye veya bir sembole ilişkin olumlu veya olumsuz duygularını veya eğilimlerin ifade eder. </a:t>
            </a:r>
          </a:p>
          <a:p>
            <a:pPr marL="1588" indent="735013" algn="just">
              <a:buFont typeface="Arial" charset="0"/>
              <a:buNone/>
            </a:pPr>
            <a:r>
              <a:rPr lang="tr-TR" smtClean="0"/>
              <a:t>İnanç, kişisel deneyime ve dış kaynaklara dayanan bilgileri, görüşleri ve kanıları kapsar. </a:t>
            </a:r>
          </a:p>
          <a:p>
            <a:pPr marL="1588" indent="735013" algn="just">
              <a:buFont typeface="Arial" charset="0"/>
              <a:buNone/>
            </a:pPr>
            <a:r>
              <a:rPr lang="tr-TR" smtClean="0"/>
              <a:t>Mamul türü ve marka seçiminde tüketici tutumlarının etkili olduğu, satın alma kararlarının da geniş ölçüde bunlardan etkilendiği belirlenmiştir.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Başlık"/>
          <p:cNvSpPr>
            <a:spLocks noGrp="1"/>
          </p:cNvSpPr>
          <p:nvPr>
            <p:ph type="title"/>
          </p:nvPr>
        </p:nvSpPr>
        <p:spPr/>
        <p:txBody>
          <a:bodyPr/>
          <a:lstStyle/>
          <a:p>
            <a:pPr algn="ctr"/>
            <a:r>
              <a:rPr lang="tr-TR" smtClean="0"/>
              <a:t>Psikolojik Faktörler - Kişilik</a:t>
            </a:r>
          </a:p>
        </p:txBody>
      </p:sp>
      <p:sp>
        <p:nvSpPr>
          <p:cNvPr id="50179" name="2 İçerik Yer Tutucusu"/>
          <p:cNvSpPr>
            <a:spLocks noGrp="1"/>
          </p:cNvSpPr>
          <p:nvPr>
            <p:ph idx="1"/>
          </p:nvPr>
        </p:nvSpPr>
        <p:spPr/>
        <p:txBody>
          <a:bodyPr/>
          <a:lstStyle/>
          <a:p>
            <a:pPr marL="1588" indent="735013" algn="just">
              <a:buFont typeface="Arial" charset="0"/>
              <a:buNone/>
            </a:pPr>
            <a:r>
              <a:rPr lang="tr-TR" smtClean="0"/>
              <a:t>Kişilik insanın kendine özgü biyolojik ve psikolojik özelliklerinin bütünüdür. Kompleks bir özellikler bütün olarak kişilik, tüketicinin satın alma davranışını etkilerse de, bu  etkinin niteliği açıklığa kavuşturulamamıştır.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p:cNvSpPr>
            <a:spLocks noGrp="1"/>
          </p:cNvSpPr>
          <p:nvPr>
            <p:ph type="title"/>
          </p:nvPr>
        </p:nvSpPr>
        <p:spPr/>
        <p:txBody>
          <a:bodyPr/>
          <a:lstStyle/>
          <a:p>
            <a:pPr algn="ctr"/>
            <a:r>
              <a:rPr lang="tr-TR" smtClean="0"/>
              <a:t>Kişisel Faktörler</a:t>
            </a:r>
          </a:p>
        </p:txBody>
      </p:sp>
      <p:sp>
        <p:nvSpPr>
          <p:cNvPr id="51203" name="2 İçerik Yer Tutucusu"/>
          <p:cNvSpPr>
            <a:spLocks noGrp="1"/>
          </p:cNvSpPr>
          <p:nvPr>
            <p:ph idx="1"/>
          </p:nvPr>
        </p:nvSpPr>
        <p:spPr/>
        <p:txBody>
          <a:bodyPr/>
          <a:lstStyle/>
          <a:p>
            <a:r>
              <a:rPr lang="tr-TR" smtClean="0"/>
              <a:t>Demografik Faktörler</a:t>
            </a:r>
          </a:p>
          <a:p>
            <a:r>
              <a:rPr lang="tr-TR" smtClean="0"/>
              <a:t>Durumsal Faktörler</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Kişisel Faktörler – Demografik Faktörler</a:t>
            </a:r>
            <a:endParaRPr lang="tr-TR" dirty="0"/>
          </a:p>
        </p:txBody>
      </p:sp>
      <p:sp>
        <p:nvSpPr>
          <p:cNvPr id="52227" name="2 İçerik Yer Tutucusu"/>
          <p:cNvSpPr>
            <a:spLocks noGrp="1"/>
          </p:cNvSpPr>
          <p:nvPr>
            <p:ph idx="1"/>
          </p:nvPr>
        </p:nvSpPr>
        <p:spPr/>
        <p:txBody>
          <a:bodyPr/>
          <a:lstStyle/>
          <a:p>
            <a:pPr marL="1588" indent="735013" algn="just">
              <a:buFont typeface="Arial" charset="0"/>
              <a:buNone/>
            </a:pPr>
            <a:r>
              <a:rPr lang="tr-TR" smtClean="0"/>
              <a:t>Demografik faktörler bireysel karekteristik niteliğindedir ve bunlar kişinin satın alma kararlarını geniş ölçüde etkiler.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algn="ctr" fontAlgn="auto">
              <a:spcAft>
                <a:spcPts val="0"/>
              </a:spcAft>
              <a:defRPr/>
            </a:pPr>
            <a:r>
              <a:rPr lang="tr-TR" dirty="0" smtClean="0"/>
              <a:t>Kişisel Faktörler – Durumsal Faktörler</a:t>
            </a:r>
            <a:endParaRPr lang="tr-TR" dirty="0"/>
          </a:p>
        </p:txBody>
      </p:sp>
      <p:sp>
        <p:nvSpPr>
          <p:cNvPr id="53251" name="2 İçerik Yer Tutucusu"/>
          <p:cNvSpPr>
            <a:spLocks noGrp="1"/>
          </p:cNvSpPr>
          <p:nvPr>
            <p:ph idx="1"/>
          </p:nvPr>
        </p:nvSpPr>
        <p:spPr/>
        <p:txBody>
          <a:bodyPr/>
          <a:lstStyle/>
          <a:p>
            <a:pPr marL="1588" indent="735013" algn="just">
              <a:buFont typeface="Arial" charset="0"/>
              <a:buNone/>
            </a:pPr>
            <a:r>
              <a:rPr lang="tr-TR" smtClean="0"/>
              <a:t>Durumsal faktörler, tüketicinin satın alma kararı verirken mevcut olan şartlar ve durumlardır. Bazen satın alma kararı ani olarak ortaya çıkan bir durumdan kaynaklanabilir. </a:t>
            </a:r>
          </a:p>
          <a:p>
            <a:pPr marL="1588" indent="735013" algn="just">
              <a:buFont typeface="Arial" charset="0"/>
              <a:buNone/>
            </a:pPr>
            <a:r>
              <a:rPr lang="tr-TR" smtClean="0"/>
              <a:t>Otomobil almayı düşünen bir işçinin işten çıkartılması bu karardan vazgeçmesine neden olurken, karar aşamasında maaşına zam yapılması daha modelli bir araba için satın alma kararını değiştirmesi sonucunu ortaya çıkarabilir.</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xfrm>
            <a:off x="457200" y="704850"/>
            <a:ext cx="8229600" cy="779463"/>
          </a:xfrm>
        </p:spPr>
        <p:txBody>
          <a:bodyPr>
            <a:normAutofit fontScale="90000"/>
          </a:bodyPr>
          <a:lstStyle/>
          <a:p>
            <a:pPr algn="ctr" fontAlgn="auto">
              <a:spcAft>
                <a:spcPts val="0"/>
              </a:spcAft>
              <a:defRPr/>
            </a:pPr>
            <a:r>
              <a:rPr lang="tr-TR" dirty="0" smtClean="0">
                <a:latin typeface="Arial" charset="0"/>
              </a:rPr>
              <a:t>Satın Alma Karar Tipleri</a:t>
            </a:r>
          </a:p>
        </p:txBody>
      </p:sp>
      <p:sp>
        <p:nvSpPr>
          <p:cNvPr id="54275" name="Rectangle 3"/>
          <p:cNvSpPr>
            <a:spLocks noGrp="1"/>
          </p:cNvSpPr>
          <p:nvPr>
            <p:ph idx="1"/>
          </p:nvPr>
        </p:nvSpPr>
        <p:spPr>
          <a:xfrm>
            <a:off x="179388" y="1600200"/>
            <a:ext cx="8785225" cy="4525963"/>
          </a:xfrm>
        </p:spPr>
        <p:txBody>
          <a:bodyPr/>
          <a:lstStyle/>
          <a:p>
            <a:pPr algn="just">
              <a:lnSpc>
                <a:spcPct val="90000"/>
              </a:lnSpc>
            </a:pPr>
            <a:r>
              <a:rPr lang="tr-TR" sz="2400" b="1" smtClean="0">
                <a:latin typeface="Arial" charset="0"/>
              </a:rPr>
              <a:t>Rutin (Otomatik) Satın Alma Davranışı:</a:t>
            </a:r>
            <a:r>
              <a:rPr lang="tr-TR" sz="2400" smtClean="0">
                <a:latin typeface="Arial" charset="0"/>
              </a:rPr>
              <a:t> Yeniden öğrenme ihtiyacının olmadığı veya çok az olduğu satın alma biçimidir.</a:t>
            </a:r>
          </a:p>
          <a:p>
            <a:pPr algn="just">
              <a:lnSpc>
                <a:spcPct val="90000"/>
              </a:lnSpc>
            </a:pPr>
            <a:r>
              <a:rPr lang="tr-TR" sz="2400" b="1" smtClean="0">
                <a:latin typeface="Arial" charset="0"/>
              </a:rPr>
              <a:t>Sınırlı Sorun Çözme (Sınırlı Karar Alma): </a:t>
            </a:r>
            <a:r>
              <a:rPr lang="tr-TR" sz="2400" smtClean="0">
                <a:latin typeface="Arial" charset="0"/>
              </a:rPr>
              <a:t>Alıcının biraz tecrübe sahibi olduğu mallara yönelik bir davranışı belirtir. Daha önce alınan markayı yeniden satın alma olasılığı yüksek de olsa, bazı yeni koşulların öğrenilmesi, diğer markaların üzerinde de düşünülmesi sözkonusudur. </a:t>
            </a:r>
            <a:endParaRPr lang="tr-TR" sz="2400" b="1" smtClean="0">
              <a:latin typeface="Arial" charset="0"/>
            </a:endParaRPr>
          </a:p>
          <a:p>
            <a:pPr algn="just">
              <a:lnSpc>
                <a:spcPct val="90000"/>
              </a:lnSpc>
            </a:pPr>
            <a:r>
              <a:rPr lang="tr-TR" sz="2400" b="1" smtClean="0">
                <a:latin typeface="Arial" charset="0"/>
              </a:rPr>
              <a:t>Yaygın Sorun Çözme : </a:t>
            </a:r>
            <a:r>
              <a:rPr lang="tr-TR" sz="2400" smtClean="0">
                <a:latin typeface="Arial" charset="0"/>
              </a:rPr>
              <a:t>Alıcının hakkında çok az bilgiye sahip olduğu, önemli ve fiyatı yüksek bir malın satın alınmasına karar verilmesi halidir. Böyle bir durumda, alıcı bilgiye karşı çok duyarlıdır ve iyice araştırır. Kişiliği ve mali durumu satın alma niyeti üzerinde etkili olur.  </a:t>
            </a:r>
            <a:endParaRPr lang="tr-TR" sz="2400" b="1" smtClean="0">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p:cNvSpPr>
          <p:nvPr>
            <p:ph type="title"/>
          </p:nvPr>
        </p:nvSpPr>
        <p:spPr/>
        <p:txBody>
          <a:bodyPr/>
          <a:lstStyle/>
          <a:p>
            <a:r>
              <a:rPr lang="tr-TR" smtClean="0"/>
              <a:t>Pazarlamanın Gelişimi</a:t>
            </a:r>
          </a:p>
        </p:txBody>
      </p:sp>
      <p:sp>
        <p:nvSpPr>
          <p:cNvPr id="9219" name="2 İçerik Yer Tutucusu"/>
          <p:cNvSpPr>
            <a:spLocks noGrp="1"/>
          </p:cNvSpPr>
          <p:nvPr>
            <p:ph idx="1"/>
          </p:nvPr>
        </p:nvSpPr>
        <p:spPr>
          <a:xfrm>
            <a:off x="250825" y="1600200"/>
            <a:ext cx="8642350" cy="4525963"/>
          </a:xfrm>
        </p:spPr>
        <p:txBody>
          <a:bodyPr/>
          <a:lstStyle/>
          <a:p>
            <a:pPr marL="514350" indent="-514350" algn="just">
              <a:buFont typeface="Calibri" pitchFamily="34" charset="0"/>
              <a:buAutoNum type="arabicPeriod"/>
            </a:pPr>
            <a:r>
              <a:rPr lang="tr-TR" b="1" i="1" smtClean="0"/>
              <a:t>Üretim Anlayışı Dönemi</a:t>
            </a:r>
            <a:endParaRPr lang="tr-TR" smtClean="0"/>
          </a:p>
          <a:p>
            <a:pPr marL="514350" indent="-514350" algn="just">
              <a:buFont typeface="Calibri" pitchFamily="34" charset="0"/>
              <a:buAutoNum type="arabicPeriod"/>
            </a:pPr>
            <a:r>
              <a:rPr lang="tr-TR" b="1" i="1" smtClean="0"/>
              <a:t>Satış Anlayışı Dönemi</a:t>
            </a:r>
          </a:p>
          <a:p>
            <a:pPr marL="514350" indent="-514350" algn="just">
              <a:buFont typeface="Calibri" pitchFamily="34" charset="0"/>
              <a:buAutoNum type="arabicPeriod"/>
            </a:pPr>
            <a:r>
              <a:rPr lang="tr-TR" b="1" i="1" smtClean="0"/>
              <a:t>Pazarlama Anlayışı Dönemi</a:t>
            </a:r>
          </a:p>
          <a:p>
            <a:pPr marL="514350" indent="-514350" algn="just">
              <a:buFont typeface="Calibri" pitchFamily="34" charset="0"/>
              <a:buAutoNum type="arabicPeriod"/>
            </a:pPr>
            <a:r>
              <a:rPr lang="tr-TR" b="1" i="1" smtClean="0"/>
              <a:t>Toplumsal Pazarlama Anlayışı Dönemi</a:t>
            </a:r>
          </a:p>
          <a:p>
            <a:pPr marL="514350" indent="-514350" algn="just">
              <a:buFont typeface="Calibri" pitchFamily="34" charset="0"/>
              <a:buAutoNum type="arabicPeriod"/>
            </a:pPr>
            <a:r>
              <a:rPr lang="tr-TR" b="1" i="1" smtClean="0"/>
              <a:t>Modern Pazarlama Anlayışı Dönemi</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pPr algn="ctr"/>
            <a:r>
              <a:rPr lang="tr-TR" sz="4000" smtClean="0">
                <a:latin typeface="Arial" charset="0"/>
              </a:rPr>
              <a:t>Tüketici Satın Alma Karar Süreci</a:t>
            </a:r>
          </a:p>
        </p:txBody>
      </p:sp>
      <p:sp>
        <p:nvSpPr>
          <p:cNvPr id="55299" name="Rectangle 3"/>
          <p:cNvSpPr>
            <a:spLocks noGrp="1"/>
          </p:cNvSpPr>
          <p:nvPr>
            <p:ph idx="1"/>
          </p:nvPr>
        </p:nvSpPr>
        <p:spPr/>
        <p:txBody>
          <a:bodyPr/>
          <a:lstStyle/>
          <a:p>
            <a:r>
              <a:rPr lang="tr-TR" smtClean="0">
                <a:latin typeface="Arial" charset="0"/>
              </a:rPr>
              <a:t>Bir ihtiyacın duyulması</a:t>
            </a:r>
          </a:p>
          <a:p>
            <a:r>
              <a:rPr lang="tr-TR" smtClean="0">
                <a:latin typeface="Arial" charset="0"/>
              </a:rPr>
              <a:t>Alternatiflerin belirlenmesi</a:t>
            </a:r>
          </a:p>
          <a:p>
            <a:r>
              <a:rPr lang="tr-TR" smtClean="0">
                <a:latin typeface="Arial" charset="0"/>
              </a:rPr>
              <a:t>Alternatiflerin değerlendirilmesi</a:t>
            </a:r>
          </a:p>
          <a:p>
            <a:r>
              <a:rPr lang="tr-TR" smtClean="0">
                <a:latin typeface="Arial" charset="0"/>
              </a:rPr>
              <a:t>Satın alma kararının verilmesi ve satın alma</a:t>
            </a:r>
          </a:p>
          <a:p>
            <a:r>
              <a:rPr lang="tr-TR" smtClean="0">
                <a:latin typeface="Arial" charset="0"/>
              </a:rPr>
              <a:t>Satın alma sonrası duygular.</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pPr algn="ctr"/>
            <a:r>
              <a:rPr lang="tr-TR" smtClean="0">
                <a:latin typeface="Arial" charset="0"/>
              </a:rPr>
              <a:t>Endüstriyel Pazarlar</a:t>
            </a:r>
          </a:p>
        </p:txBody>
      </p:sp>
      <p:sp>
        <p:nvSpPr>
          <p:cNvPr id="56323" name="Rectangle 3"/>
          <p:cNvSpPr>
            <a:spLocks noGrp="1"/>
          </p:cNvSpPr>
          <p:nvPr>
            <p:ph idx="1"/>
          </p:nvPr>
        </p:nvSpPr>
        <p:spPr/>
        <p:txBody>
          <a:bodyPr/>
          <a:lstStyle/>
          <a:p>
            <a:r>
              <a:rPr lang="tr-TR" smtClean="0">
                <a:latin typeface="Arial" charset="0"/>
              </a:rPr>
              <a:t>Üretici Pazarları</a:t>
            </a:r>
          </a:p>
          <a:p>
            <a:r>
              <a:rPr lang="tr-TR" smtClean="0">
                <a:latin typeface="Arial" charset="0"/>
              </a:rPr>
              <a:t>Satıcı İşletme Pazarları</a:t>
            </a:r>
          </a:p>
          <a:p>
            <a:r>
              <a:rPr lang="tr-TR" smtClean="0">
                <a:latin typeface="Arial" charset="0"/>
              </a:rPr>
              <a:t>Hükümet (Devlet) Pazarları</a:t>
            </a:r>
          </a:p>
          <a:p>
            <a:r>
              <a:rPr lang="tr-TR" smtClean="0">
                <a:latin typeface="Arial" charset="0"/>
              </a:rPr>
              <a:t>Kurumsal Pazarlar</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pPr algn="ctr"/>
            <a:r>
              <a:rPr lang="tr-TR" smtClean="0">
                <a:latin typeface="Arial" charset="0"/>
              </a:rPr>
              <a:t>Üretici Pazarları</a:t>
            </a:r>
          </a:p>
        </p:txBody>
      </p:sp>
      <p:sp>
        <p:nvSpPr>
          <p:cNvPr id="57347" name="Rectangle 3"/>
          <p:cNvSpPr>
            <a:spLocks noGrp="1"/>
          </p:cNvSpPr>
          <p:nvPr>
            <p:ph idx="1"/>
          </p:nvPr>
        </p:nvSpPr>
        <p:spPr/>
        <p:txBody>
          <a:bodyPr/>
          <a:lstStyle/>
          <a:p>
            <a:pPr marL="6350" indent="647700" algn="just">
              <a:buFont typeface="Arial" charset="0"/>
              <a:buNone/>
            </a:pPr>
            <a:r>
              <a:rPr lang="tr-TR" smtClean="0">
                <a:latin typeface="Arial" charset="0"/>
              </a:rPr>
              <a:t>K</a:t>
            </a:r>
            <a:r>
              <a:rPr lang="en-US" smtClean="0">
                <a:latin typeface="Arial" charset="0"/>
                <a:cs typeface="Arial" charset="0"/>
              </a:rPr>
              <a:t>â</a:t>
            </a:r>
            <a:r>
              <a:rPr lang="tr-TR" smtClean="0">
                <a:latin typeface="Arial" charset="0"/>
                <a:cs typeface="Arial" charset="0"/>
              </a:rPr>
              <a:t>r sağlamak amacıyla kendi mallarının üretiminde veya günlük işlerin yürütülmesinde kullanmak üzere malları satın alanların oluşturduğu pazarlardır. </a:t>
            </a:r>
            <a:endParaRPr lang="en-US" smtClean="0">
              <a:latin typeface="Arial" charset="0"/>
              <a:cs typeface="Arial"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pPr algn="ctr"/>
            <a:r>
              <a:rPr lang="tr-TR" smtClean="0"/>
              <a:t>Satıcı İşletme Pazarları</a:t>
            </a:r>
          </a:p>
        </p:txBody>
      </p:sp>
      <p:sp>
        <p:nvSpPr>
          <p:cNvPr id="58371" name="Rectangle 3"/>
          <p:cNvSpPr>
            <a:spLocks noGrp="1"/>
          </p:cNvSpPr>
          <p:nvPr>
            <p:ph idx="1"/>
          </p:nvPr>
        </p:nvSpPr>
        <p:spPr/>
        <p:txBody>
          <a:bodyPr/>
          <a:lstStyle/>
          <a:p>
            <a:pPr marL="6350" indent="619125" algn="just">
              <a:buFont typeface="Arial" charset="0"/>
              <a:buNone/>
            </a:pPr>
            <a:r>
              <a:rPr lang="tr-TR" smtClean="0"/>
              <a:t>Aracı olan toptancı ve perakendecilerin oluşturdukları pazarlara satıcı işletme pazarı denir.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p:txBody>
          <a:bodyPr/>
          <a:lstStyle/>
          <a:p>
            <a:pPr algn="ctr"/>
            <a:r>
              <a:rPr lang="tr-TR" smtClean="0"/>
              <a:t>Hükümet (Devlet) Pazarları</a:t>
            </a:r>
          </a:p>
        </p:txBody>
      </p:sp>
      <p:sp>
        <p:nvSpPr>
          <p:cNvPr id="59395" name="Rectangle 3"/>
          <p:cNvSpPr>
            <a:spLocks noGrp="1"/>
          </p:cNvSpPr>
          <p:nvPr>
            <p:ph idx="1"/>
          </p:nvPr>
        </p:nvSpPr>
        <p:spPr/>
        <p:txBody>
          <a:bodyPr/>
          <a:lstStyle/>
          <a:p>
            <a:pPr marL="6350" indent="647700" algn="just">
              <a:buFont typeface="Arial" charset="0"/>
              <a:buNone/>
            </a:pPr>
            <a:r>
              <a:rPr lang="tr-TR" smtClean="0"/>
              <a:t>Devlet teşkilatlarına bağlı çeşitli kurum ve kuruluşların oluşturduğu pazarlardır. </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p:txBody>
          <a:bodyPr/>
          <a:lstStyle/>
          <a:p>
            <a:pPr algn="ctr"/>
            <a:r>
              <a:rPr lang="tr-TR" smtClean="0"/>
              <a:t>Kurumsal Pazarlar</a:t>
            </a:r>
          </a:p>
        </p:txBody>
      </p:sp>
      <p:sp>
        <p:nvSpPr>
          <p:cNvPr id="60419" name="Rectangle 3"/>
          <p:cNvSpPr>
            <a:spLocks noGrp="1"/>
          </p:cNvSpPr>
          <p:nvPr>
            <p:ph idx="1"/>
          </p:nvPr>
        </p:nvSpPr>
        <p:spPr/>
        <p:txBody>
          <a:bodyPr/>
          <a:lstStyle/>
          <a:p>
            <a:pPr marL="6350" indent="619125">
              <a:buFont typeface="Arial" charset="0"/>
              <a:buNone/>
            </a:pPr>
            <a:r>
              <a:rPr lang="tr-TR" smtClean="0"/>
              <a:t>K</a:t>
            </a:r>
            <a:r>
              <a:rPr lang="en-US" smtClean="0"/>
              <a:t>â</a:t>
            </a:r>
            <a:r>
              <a:rPr lang="tr-TR" smtClean="0"/>
              <a:t>r amacı gütmeyen örgütler kurumsal pazarları oluştururlar. Dernekler, vakıflar, müzeler vb. kuruluşlar örnek verilebilir. </a:t>
            </a:r>
            <a:endParaRPr lang="en-US"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p:txBody>
          <a:bodyPr/>
          <a:lstStyle/>
          <a:p>
            <a:pPr algn="ctr"/>
            <a:r>
              <a:rPr lang="tr-TR" sz="4000" smtClean="0"/>
              <a:t>Endüstriyel Mal Talebinin Özellikleri</a:t>
            </a:r>
          </a:p>
        </p:txBody>
      </p:sp>
      <p:sp>
        <p:nvSpPr>
          <p:cNvPr id="61443" name="Rectangle 3"/>
          <p:cNvSpPr>
            <a:spLocks noGrp="1"/>
          </p:cNvSpPr>
          <p:nvPr>
            <p:ph idx="1"/>
          </p:nvPr>
        </p:nvSpPr>
        <p:spPr/>
        <p:txBody>
          <a:bodyPr/>
          <a:lstStyle/>
          <a:p>
            <a:r>
              <a:rPr lang="tr-TR" smtClean="0"/>
              <a:t>Endüstriyel talep türetilmiş taleptir. </a:t>
            </a:r>
          </a:p>
          <a:p>
            <a:r>
              <a:rPr lang="tr-TR" smtClean="0"/>
              <a:t>Endüstriyel talep inelastiktir. </a:t>
            </a:r>
          </a:p>
          <a:p>
            <a:r>
              <a:rPr lang="tr-TR" smtClean="0"/>
              <a:t>Endüstriyel talep fazla dalgalanır. </a:t>
            </a:r>
          </a:p>
          <a:p>
            <a:r>
              <a:rPr lang="tr-TR" smtClean="0"/>
              <a:t>Pazarın bilgi düzeyi yüksektir.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p:txBody>
          <a:bodyPr/>
          <a:lstStyle/>
          <a:p>
            <a:pPr algn="ctr"/>
            <a:r>
              <a:rPr lang="tr-TR" smtClean="0"/>
              <a:t>Endüstriyel Pazarın Özellikleri</a:t>
            </a:r>
          </a:p>
        </p:txBody>
      </p:sp>
      <p:sp>
        <p:nvSpPr>
          <p:cNvPr id="51203" name="Rectangle 3"/>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tr-TR" sz="2800" dirty="0" smtClean="0"/>
              <a:t>Bölgesel toplanma görülür.</a:t>
            </a:r>
          </a:p>
          <a:p>
            <a:pPr marL="274320" indent="-274320" fontAlgn="auto">
              <a:spcAft>
                <a:spcPts val="0"/>
              </a:spcAft>
              <a:buClr>
                <a:schemeClr val="accent3"/>
              </a:buClr>
              <a:buFont typeface="Wingdings 2"/>
              <a:buChar char=""/>
              <a:defRPr/>
            </a:pPr>
            <a:r>
              <a:rPr lang="tr-TR" sz="2800" dirty="0" smtClean="0"/>
              <a:t>Alıcıların sayısı azdır.</a:t>
            </a:r>
          </a:p>
          <a:p>
            <a:pPr marL="274320" indent="-274320" fontAlgn="auto">
              <a:spcAft>
                <a:spcPts val="0"/>
              </a:spcAft>
              <a:buClr>
                <a:schemeClr val="accent3"/>
              </a:buClr>
              <a:buFont typeface="Wingdings 2"/>
              <a:buChar char=""/>
              <a:defRPr/>
            </a:pPr>
            <a:r>
              <a:rPr lang="tr-TR" sz="2800" dirty="0" err="1" smtClean="0"/>
              <a:t>Rekl</a:t>
            </a:r>
            <a:r>
              <a:rPr lang="en-US" sz="2800" dirty="0" smtClean="0"/>
              <a:t>â</a:t>
            </a:r>
            <a:r>
              <a:rPr lang="tr-TR" sz="2800" dirty="0" smtClean="0"/>
              <a:t>m yerine kişisel satış daha yaygındır.</a:t>
            </a:r>
          </a:p>
          <a:p>
            <a:pPr marL="274320" indent="-274320" fontAlgn="auto">
              <a:spcAft>
                <a:spcPts val="0"/>
              </a:spcAft>
              <a:buClr>
                <a:schemeClr val="accent3"/>
              </a:buClr>
              <a:buFont typeface="Wingdings 2"/>
              <a:buChar char=""/>
              <a:defRPr/>
            </a:pPr>
            <a:r>
              <a:rPr lang="tr-TR" sz="2800" dirty="0" smtClean="0"/>
              <a:t>Genellikle siparişler büyüktür ve seyrek olarak verilirler. </a:t>
            </a:r>
          </a:p>
          <a:p>
            <a:pPr marL="274320" indent="-274320" fontAlgn="auto">
              <a:spcAft>
                <a:spcPts val="0"/>
              </a:spcAft>
              <a:buClr>
                <a:schemeClr val="accent3"/>
              </a:buClr>
              <a:buFont typeface="Wingdings 2"/>
              <a:buChar char=""/>
              <a:defRPr/>
            </a:pPr>
            <a:r>
              <a:rPr lang="tr-TR" sz="2800" dirty="0" smtClean="0"/>
              <a:t>Malın </a:t>
            </a:r>
            <a:r>
              <a:rPr lang="tr-TR" sz="2800" smtClean="0"/>
              <a:t>alım kararı </a:t>
            </a:r>
            <a:r>
              <a:rPr lang="tr-TR" sz="2800" dirty="0" smtClean="0"/>
              <a:t>ve alımında işletmede çok kişi söz sahibi olur.</a:t>
            </a:r>
          </a:p>
          <a:p>
            <a:pPr marL="274320" indent="-274320" fontAlgn="auto">
              <a:spcAft>
                <a:spcPts val="0"/>
              </a:spcAft>
              <a:buClr>
                <a:schemeClr val="accent3"/>
              </a:buClr>
              <a:buFont typeface="Wingdings 2"/>
              <a:buChar char=""/>
              <a:defRPr/>
            </a:pPr>
            <a:r>
              <a:rPr lang="tr-TR" sz="2800" dirty="0" smtClean="0"/>
              <a:t>Satın alma işlemi uzun sürer.</a:t>
            </a:r>
          </a:p>
          <a:p>
            <a:pPr marL="274320" indent="-274320" fontAlgn="auto">
              <a:spcAft>
                <a:spcPts val="0"/>
              </a:spcAft>
              <a:buClr>
                <a:schemeClr val="accent3"/>
              </a:buClr>
              <a:buFont typeface="Wingdings 2"/>
              <a:buChar char=""/>
              <a:defRPr/>
            </a:pPr>
            <a:r>
              <a:rPr lang="tr-TR" sz="2800" dirty="0" smtClean="0"/>
              <a:t>Direkt alış-veriş yaygındır. </a:t>
            </a:r>
            <a:endParaRPr lang="en-US" sz="2800"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normAutofit fontScale="90000"/>
          </a:bodyPr>
          <a:lstStyle/>
          <a:p>
            <a:pPr algn="ctr" fontAlgn="auto">
              <a:spcAft>
                <a:spcPts val="0"/>
              </a:spcAft>
              <a:defRPr/>
            </a:pPr>
            <a:r>
              <a:rPr lang="tr-TR" sz="4000" dirty="0" smtClean="0"/>
              <a:t>Endüstriyel Alıcıların Satın Alma </a:t>
            </a:r>
            <a:r>
              <a:rPr lang="tr-TR" sz="4000" dirty="0" err="1" smtClean="0"/>
              <a:t>Metodları</a:t>
            </a:r>
            <a:endParaRPr lang="tr-TR" sz="4000" dirty="0" smtClean="0"/>
          </a:p>
        </p:txBody>
      </p:sp>
      <p:sp>
        <p:nvSpPr>
          <p:cNvPr id="52227" name="Rectangle 3"/>
          <p:cNvSpPr>
            <a:spLocks noGrp="1"/>
          </p:cNvSpPr>
          <p:nvPr>
            <p:ph idx="1"/>
          </p:nvPr>
        </p:nvSpPr>
        <p:spPr/>
        <p:txBody>
          <a:bodyPr>
            <a:normAutofit lnSpcReduction="10000"/>
          </a:bodyPr>
          <a:lstStyle/>
          <a:p>
            <a:pPr marL="274320" indent="-274320" fontAlgn="auto">
              <a:lnSpc>
                <a:spcPct val="90000"/>
              </a:lnSpc>
              <a:spcAft>
                <a:spcPts val="0"/>
              </a:spcAft>
              <a:buClr>
                <a:schemeClr val="accent3"/>
              </a:buClr>
              <a:buFont typeface="Wingdings 2"/>
              <a:buChar char=""/>
              <a:defRPr/>
            </a:pPr>
            <a:r>
              <a:rPr lang="tr-TR" sz="2400" b="1" smtClean="0"/>
              <a:t>Muayene ile satın alma: </a:t>
            </a:r>
            <a:r>
              <a:rPr lang="tr-TR" sz="2400" smtClean="0"/>
              <a:t>Standart olmayan mallarda uygulanır. Her birimi farklı olan mallar, alıcılar tarafından muayene edilerek satın alınır. </a:t>
            </a:r>
            <a:endParaRPr lang="tr-TR" sz="2400" b="1" smtClean="0"/>
          </a:p>
          <a:p>
            <a:pPr marL="274320" indent="-274320" fontAlgn="auto">
              <a:lnSpc>
                <a:spcPct val="90000"/>
              </a:lnSpc>
              <a:spcAft>
                <a:spcPts val="0"/>
              </a:spcAft>
              <a:buClr>
                <a:schemeClr val="accent3"/>
              </a:buClr>
              <a:buFont typeface="Wingdings 2"/>
              <a:buChar char=""/>
              <a:defRPr/>
            </a:pPr>
            <a:r>
              <a:rPr lang="tr-TR" sz="2400" b="1" smtClean="0"/>
              <a:t>Örnek üzerine satın alma: </a:t>
            </a:r>
            <a:r>
              <a:rPr lang="tr-TR" sz="2400" smtClean="0"/>
              <a:t>Malların standartlaşması halinde uygulanır; malların tamamı yerine, alınan küçük bir örneğin muayene edilmesi ile satın alma gerçekleşir.  </a:t>
            </a:r>
            <a:endParaRPr lang="tr-TR" sz="2400" b="1" smtClean="0"/>
          </a:p>
          <a:p>
            <a:pPr marL="274320" indent="-274320" fontAlgn="auto">
              <a:lnSpc>
                <a:spcPct val="90000"/>
              </a:lnSpc>
              <a:spcAft>
                <a:spcPts val="0"/>
              </a:spcAft>
              <a:buClr>
                <a:schemeClr val="accent3"/>
              </a:buClr>
              <a:buFont typeface="Wingdings 2"/>
              <a:buChar char=""/>
              <a:defRPr/>
            </a:pPr>
            <a:r>
              <a:rPr lang="tr-TR" sz="2400" b="1" smtClean="0"/>
              <a:t>Tarif üzerine satın alma: </a:t>
            </a:r>
            <a:r>
              <a:rPr lang="tr-TR" sz="2400" smtClean="0"/>
              <a:t>Malın tamamı veya örneğini, alıcının görmesine gerek olmadığı hallerde, satıcı şartları tarifle garanti eder ve buna dayanılarak alım yapılır. </a:t>
            </a:r>
            <a:r>
              <a:rPr lang="tr-TR" sz="2400" b="1" smtClean="0"/>
              <a:t> </a:t>
            </a:r>
          </a:p>
          <a:p>
            <a:pPr marL="274320" indent="-274320" fontAlgn="auto">
              <a:lnSpc>
                <a:spcPct val="90000"/>
              </a:lnSpc>
              <a:spcAft>
                <a:spcPts val="0"/>
              </a:spcAft>
              <a:buClr>
                <a:schemeClr val="accent3"/>
              </a:buClr>
              <a:buFont typeface="Wingdings 2"/>
              <a:buChar char=""/>
              <a:defRPr/>
            </a:pPr>
            <a:r>
              <a:rPr lang="tr-TR" sz="2400" b="1" smtClean="0"/>
              <a:t>Pazarlık yoluyla satın alma: </a:t>
            </a:r>
            <a:r>
              <a:rPr lang="tr-TR" sz="2400" smtClean="0"/>
              <a:t>Alıcının tam olarak neye ihtiyacı olduğunu açıklaması ve satıcıların tekliflerini bildirmelerini istemesi yoluyla başlayan pazarlık sonucu satın alma yapılır. </a:t>
            </a:r>
            <a:endParaRPr lang="tr-TR" sz="2400" b="1"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a:xfrm>
            <a:off x="323850" y="188913"/>
            <a:ext cx="8362950" cy="1143000"/>
          </a:xfrm>
        </p:spPr>
        <p:txBody>
          <a:bodyPr/>
          <a:lstStyle/>
          <a:p>
            <a:pPr algn="ctr"/>
            <a:r>
              <a:rPr lang="tr-TR" sz="4000" smtClean="0"/>
              <a:t>Uluslar arası Pazarların Bazı Özellikleri </a:t>
            </a:r>
          </a:p>
        </p:txBody>
      </p:sp>
      <p:sp>
        <p:nvSpPr>
          <p:cNvPr id="53251" name="Rectangle 3"/>
          <p:cNvSpPr>
            <a:spLocks noGrp="1"/>
          </p:cNvSpPr>
          <p:nvPr>
            <p:ph idx="1"/>
          </p:nvPr>
        </p:nvSpPr>
        <p:spPr>
          <a:xfrm>
            <a:off x="179388" y="1600200"/>
            <a:ext cx="8785225" cy="4525963"/>
          </a:xfrm>
        </p:spPr>
        <p:txBody>
          <a:bodyPr>
            <a:normAutofit lnSpcReduction="10000"/>
          </a:bodyPr>
          <a:lstStyle/>
          <a:p>
            <a:pPr marL="274320" indent="-274320" fontAlgn="auto">
              <a:lnSpc>
                <a:spcPct val="80000"/>
              </a:lnSpc>
              <a:spcAft>
                <a:spcPts val="0"/>
              </a:spcAft>
              <a:buClr>
                <a:schemeClr val="accent3"/>
              </a:buClr>
              <a:buFont typeface="Wingdings 2"/>
              <a:buChar char=""/>
              <a:defRPr/>
            </a:pPr>
            <a:r>
              <a:rPr lang="tr-TR" sz="1400" dirty="0" smtClean="0"/>
              <a:t>Bu pazarlarda mal çeşitleri ve arz kaynakları fazladır. </a:t>
            </a:r>
          </a:p>
          <a:p>
            <a:pPr marL="274320" indent="-274320" fontAlgn="auto">
              <a:lnSpc>
                <a:spcPct val="80000"/>
              </a:lnSpc>
              <a:spcAft>
                <a:spcPts val="0"/>
              </a:spcAft>
              <a:buClr>
                <a:schemeClr val="accent3"/>
              </a:buClr>
              <a:buFont typeface="Wingdings 2"/>
              <a:buChar char=""/>
              <a:defRPr/>
            </a:pPr>
            <a:r>
              <a:rPr lang="tr-TR" sz="1400" dirty="0" smtClean="0"/>
              <a:t>Rekabet çok şiddetlidir. </a:t>
            </a:r>
          </a:p>
          <a:p>
            <a:pPr marL="274320" indent="-274320" fontAlgn="auto">
              <a:lnSpc>
                <a:spcPct val="80000"/>
              </a:lnSpc>
              <a:spcAft>
                <a:spcPts val="0"/>
              </a:spcAft>
              <a:buClr>
                <a:schemeClr val="accent3"/>
              </a:buClr>
              <a:buFont typeface="Wingdings 2"/>
              <a:buChar char=""/>
              <a:defRPr/>
            </a:pPr>
            <a:r>
              <a:rPr lang="tr-TR" sz="1400" dirty="0" smtClean="0"/>
              <a:t>İç pazara göre fiyatlar genellikle daha düşüktür. </a:t>
            </a:r>
          </a:p>
          <a:p>
            <a:pPr marL="274320" indent="-274320" fontAlgn="auto">
              <a:lnSpc>
                <a:spcPct val="80000"/>
              </a:lnSpc>
              <a:spcAft>
                <a:spcPts val="0"/>
              </a:spcAft>
              <a:buClr>
                <a:schemeClr val="accent3"/>
              </a:buClr>
              <a:buFont typeface="Wingdings 2"/>
              <a:buChar char=""/>
              <a:defRPr/>
            </a:pPr>
            <a:r>
              <a:rPr lang="tr-TR" sz="1400" dirty="0" smtClean="0"/>
              <a:t>Kalite, ambalajlama ve standartlaştırma önemlidir. </a:t>
            </a:r>
          </a:p>
          <a:p>
            <a:pPr marL="274320" indent="-274320" fontAlgn="auto">
              <a:lnSpc>
                <a:spcPct val="80000"/>
              </a:lnSpc>
              <a:spcAft>
                <a:spcPts val="0"/>
              </a:spcAft>
              <a:buClr>
                <a:schemeClr val="accent3"/>
              </a:buClr>
              <a:buFont typeface="Wingdings 2"/>
              <a:buChar char=""/>
              <a:defRPr/>
            </a:pPr>
            <a:r>
              <a:rPr lang="tr-TR" sz="1400" dirty="0" smtClean="0"/>
              <a:t>Bilgi toplama, pazarlama araştırması yapmak oldukça masraflıdır. </a:t>
            </a:r>
          </a:p>
          <a:p>
            <a:pPr marL="274320" indent="-274320" fontAlgn="auto">
              <a:lnSpc>
                <a:spcPct val="80000"/>
              </a:lnSpc>
              <a:spcAft>
                <a:spcPts val="0"/>
              </a:spcAft>
              <a:buClr>
                <a:schemeClr val="accent3"/>
              </a:buClr>
              <a:buFont typeface="Wingdings 2"/>
              <a:buChar char=""/>
              <a:defRPr/>
            </a:pPr>
            <a:r>
              <a:rPr lang="tr-TR" sz="1400" dirty="0" smtClean="0"/>
              <a:t>Dış pazarlarda politik ve kurumsal etkenler rol oynar.</a:t>
            </a:r>
          </a:p>
          <a:p>
            <a:pPr marL="274320" indent="-274320" fontAlgn="auto">
              <a:lnSpc>
                <a:spcPct val="80000"/>
              </a:lnSpc>
              <a:spcAft>
                <a:spcPts val="0"/>
              </a:spcAft>
              <a:buClr>
                <a:schemeClr val="accent3"/>
              </a:buClr>
              <a:buFont typeface="Wingdings 2"/>
              <a:buChar char=""/>
              <a:defRPr/>
            </a:pPr>
            <a:r>
              <a:rPr lang="tr-TR" sz="1400" dirty="0" smtClean="0"/>
              <a:t>Dış pazarlara açılmak çok güç olduğundan ilgili devlet kendi işletmelerine yardımcı olur. </a:t>
            </a:r>
          </a:p>
          <a:p>
            <a:pPr marL="274320" indent="-274320" fontAlgn="auto">
              <a:lnSpc>
                <a:spcPct val="80000"/>
              </a:lnSpc>
              <a:spcAft>
                <a:spcPts val="0"/>
              </a:spcAft>
              <a:buClr>
                <a:schemeClr val="accent3"/>
              </a:buClr>
              <a:buFont typeface="Wingdings 2"/>
              <a:buChar char=""/>
              <a:defRPr/>
            </a:pPr>
            <a:r>
              <a:rPr lang="tr-TR" sz="1400" dirty="0" smtClean="0"/>
              <a:t>Genel olarak iş hayatına ilişkin yasal düzenlemeler ile gümrük işlemleri ve prosedürleri ülkeden ülkeye değişir. </a:t>
            </a:r>
          </a:p>
          <a:p>
            <a:pPr marL="274320" indent="-274320" fontAlgn="auto">
              <a:lnSpc>
                <a:spcPct val="80000"/>
              </a:lnSpc>
              <a:spcAft>
                <a:spcPts val="0"/>
              </a:spcAft>
              <a:buClr>
                <a:schemeClr val="accent3"/>
              </a:buClr>
              <a:buFont typeface="Wingdings 2"/>
              <a:buChar char=""/>
              <a:defRPr/>
            </a:pPr>
            <a:r>
              <a:rPr lang="tr-TR" sz="1400" dirty="0" smtClean="0"/>
              <a:t>Uluslar arası pazarların iklimi, doğal kaynakları, fiziksel özellikleri pazarlamada farklı mal çeşitlerini ve ambalajlamayı gerektirir. </a:t>
            </a:r>
          </a:p>
          <a:p>
            <a:pPr marL="274320" indent="-274320" fontAlgn="auto">
              <a:lnSpc>
                <a:spcPct val="80000"/>
              </a:lnSpc>
              <a:spcAft>
                <a:spcPts val="0"/>
              </a:spcAft>
              <a:buClr>
                <a:schemeClr val="accent3"/>
              </a:buClr>
              <a:buFont typeface="Wingdings 2"/>
              <a:buChar char=""/>
              <a:defRPr/>
            </a:pPr>
            <a:r>
              <a:rPr lang="tr-TR" sz="1400" dirty="0" smtClean="0"/>
              <a:t>Nüfusa, gelire ve bunların dağılımına ilişkin özellikleri ile yaşam biçimleri, yine farklı pazarlama karar ve stratejilerini gerektirir. </a:t>
            </a:r>
          </a:p>
          <a:p>
            <a:pPr marL="274320" indent="-274320" fontAlgn="auto">
              <a:lnSpc>
                <a:spcPct val="80000"/>
              </a:lnSpc>
              <a:spcAft>
                <a:spcPts val="0"/>
              </a:spcAft>
              <a:buClr>
                <a:schemeClr val="accent3"/>
              </a:buClr>
              <a:buFont typeface="Wingdings 2"/>
              <a:buChar char=""/>
              <a:defRPr/>
            </a:pPr>
            <a:r>
              <a:rPr lang="tr-TR" sz="1400" dirty="0" smtClean="0"/>
              <a:t>Her ülkenin ekonomik düzeyi ve yapısı farklıdır; bir ülkede lüks kabul edilen mallar diğerince ucuz mal sayılabilir. </a:t>
            </a:r>
          </a:p>
          <a:p>
            <a:pPr marL="274320" indent="-274320" fontAlgn="auto">
              <a:lnSpc>
                <a:spcPct val="80000"/>
              </a:lnSpc>
              <a:spcAft>
                <a:spcPts val="0"/>
              </a:spcAft>
              <a:buClr>
                <a:schemeClr val="accent3"/>
              </a:buClr>
              <a:buFont typeface="Wingdings 2"/>
              <a:buChar char=""/>
              <a:defRPr/>
            </a:pPr>
            <a:r>
              <a:rPr lang="tr-TR" sz="1400" dirty="0" smtClean="0"/>
              <a:t>Tüketici davranışları da oldukça farklıdır; alış-veriş özellikle satın alma biçimleri farklılık gösterir. </a:t>
            </a:r>
          </a:p>
          <a:p>
            <a:pPr marL="274320" indent="-274320" fontAlgn="auto">
              <a:lnSpc>
                <a:spcPct val="80000"/>
              </a:lnSpc>
              <a:spcAft>
                <a:spcPts val="0"/>
              </a:spcAft>
              <a:buClr>
                <a:schemeClr val="accent3"/>
              </a:buClr>
              <a:buFont typeface="Wingdings 2"/>
              <a:buChar char=""/>
              <a:defRPr/>
            </a:pPr>
            <a:r>
              <a:rPr lang="tr-TR" sz="1400" dirty="0" smtClean="0"/>
              <a:t>Ekonomik olarak az gelişmiş ülkelerde küçük perakendeci kuruluşlar yaygındır ve az miktarda sık sık satın alma esastır. </a:t>
            </a:r>
          </a:p>
          <a:p>
            <a:pPr marL="274320" indent="-274320" fontAlgn="auto">
              <a:lnSpc>
                <a:spcPct val="80000"/>
              </a:lnSpc>
              <a:spcAft>
                <a:spcPts val="0"/>
              </a:spcAft>
              <a:buClr>
                <a:schemeClr val="accent3"/>
              </a:buClr>
              <a:buFont typeface="Wingdings 2"/>
              <a:buChar char=""/>
              <a:defRPr/>
            </a:pPr>
            <a:r>
              <a:rPr lang="tr-TR" sz="1400" dirty="0" smtClean="0"/>
              <a:t>Gelişmiş ülkelerde büyük mağazalar yaygındır. Uluslar arası pazarda mal dizaynları, çeşitleri ve kaliteleri farklılıklar gösterir. Ayrıca fiyatlandırma ve </a:t>
            </a:r>
            <a:r>
              <a:rPr lang="tr-TR" sz="1400" dirty="0" err="1" smtClean="0"/>
              <a:t>rekl</a:t>
            </a:r>
            <a:r>
              <a:rPr lang="en-US" sz="1400" dirty="0" smtClean="0"/>
              <a:t>â</a:t>
            </a:r>
            <a:r>
              <a:rPr lang="tr-TR" sz="1400" dirty="0" smtClean="0"/>
              <a:t>m uygulamalarına ilişkin yasal düzenlemeler oldukça farklıdır. </a:t>
            </a:r>
          </a:p>
          <a:p>
            <a:pPr marL="274320" indent="-274320" fontAlgn="auto">
              <a:lnSpc>
                <a:spcPct val="80000"/>
              </a:lnSpc>
              <a:spcAft>
                <a:spcPts val="0"/>
              </a:spcAft>
              <a:buClr>
                <a:schemeClr val="accent3"/>
              </a:buClr>
              <a:buFont typeface="Wingdings 2"/>
              <a:buChar char=""/>
              <a:defRPr/>
            </a:pPr>
            <a:r>
              <a:rPr lang="tr-TR" sz="1400" dirty="0" smtClean="0"/>
              <a:t>Gümrük birlikleri ve ticaret blokları oluşmuştur: Kuzey Amerika Serbest Ticaret Anlaşması (NAFTA), Avrupa Birliği (AB), Latin Amerika Entegrasyonu Birliği (LAIA) gibi.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a:xfrm>
            <a:off x="179388" y="274638"/>
            <a:ext cx="8785225" cy="1143000"/>
          </a:xfrm>
        </p:spPr>
        <p:txBody>
          <a:bodyPr/>
          <a:lstStyle/>
          <a:p>
            <a:r>
              <a:rPr lang="tr-TR" b="1" i="1" smtClean="0"/>
              <a:t>Üretim Anlayışı Dönemi</a:t>
            </a:r>
            <a:endParaRPr lang="tr-TR" smtClean="0"/>
          </a:p>
        </p:txBody>
      </p:sp>
      <p:sp>
        <p:nvSpPr>
          <p:cNvPr id="10243" name="2 İçerik Yer Tutucusu"/>
          <p:cNvSpPr>
            <a:spLocks noGrp="1"/>
          </p:cNvSpPr>
          <p:nvPr>
            <p:ph idx="1"/>
          </p:nvPr>
        </p:nvSpPr>
        <p:spPr>
          <a:xfrm>
            <a:off x="179388" y="1600200"/>
            <a:ext cx="8713787" cy="4525963"/>
          </a:xfrm>
        </p:spPr>
        <p:txBody>
          <a:bodyPr/>
          <a:lstStyle/>
          <a:p>
            <a:pPr marL="1588" indent="557213" algn="just">
              <a:buFont typeface="Wingdings 2" pitchFamily="18" charset="2"/>
              <a:buNone/>
            </a:pPr>
            <a:r>
              <a:rPr lang="tr-TR" smtClean="0"/>
              <a:t>Yönetim anlayışı, “</a:t>
            </a:r>
            <a:r>
              <a:rPr lang="tr-TR" b="1" smtClean="0"/>
              <a:t>Ne üretirsem onu satarım</a:t>
            </a:r>
            <a:r>
              <a:rPr lang="tr-TR" smtClean="0"/>
              <a:t>” şeklinde özetlenebilir; çünkü yöneticilerde, “</a:t>
            </a:r>
            <a:r>
              <a:rPr lang="tr-TR" b="1" smtClean="0"/>
              <a:t>iyi bir mal kendi kendini satar</a:t>
            </a:r>
            <a:r>
              <a:rPr lang="tr-TR" smtClean="0"/>
              <a:t>” düşüncesi hakimdir. Pasit bir satış yönetimi uygulanır. Pazarlama departmanı yoktur.</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1 Başlık"/>
          <p:cNvSpPr>
            <a:spLocks noGrp="1"/>
          </p:cNvSpPr>
          <p:nvPr>
            <p:ph type="ctrTitle"/>
          </p:nvPr>
        </p:nvSpPr>
        <p:spPr/>
        <p:txBody>
          <a:bodyPr>
            <a:normAutofit fontScale="90000"/>
          </a:bodyPr>
          <a:lstStyle/>
          <a:p>
            <a:pPr fontAlgn="auto">
              <a:spcAft>
                <a:spcPts val="0"/>
              </a:spcAft>
              <a:defRPr/>
            </a:pPr>
            <a:r>
              <a:rPr lang="tr-TR" smtClean="0"/>
              <a:t>Pazarlama Çevresi, Stratejik Pazarlama ve Planlaması</a:t>
            </a:r>
          </a:p>
        </p:txBody>
      </p:sp>
      <p:sp>
        <p:nvSpPr>
          <p:cNvPr id="65539" name="2 Alt Başlık"/>
          <p:cNvSpPr>
            <a:spLocks noGrp="1"/>
          </p:cNvSpPr>
          <p:nvPr>
            <p:ph type="subTitle" idx="1"/>
          </p:nvPr>
        </p:nvSpPr>
        <p:spPr>
          <a:xfrm>
            <a:off x="533400" y="3228975"/>
            <a:ext cx="7854950" cy="1752600"/>
          </a:xfrm>
        </p:spPr>
        <p:txBody>
          <a:bodyPr/>
          <a:lstStyle/>
          <a:p>
            <a:pPr marR="0">
              <a:buFont typeface="Arial" charset="0"/>
              <a:buNone/>
            </a:pPr>
            <a:r>
              <a:rPr lang="tr-TR" smtClean="0"/>
              <a:t>B.Türker PALAMUTÇUOĞLU</a:t>
            </a:r>
          </a:p>
          <a:p>
            <a:pPr marR="0">
              <a:buFont typeface="Arial" charset="0"/>
              <a:buNone/>
            </a:pPr>
            <a:endParaRPr lang="tr-TR"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p:cNvSpPr>
          <p:nvPr>
            <p:ph type="title"/>
          </p:nvPr>
        </p:nvSpPr>
        <p:spPr/>
        <p:txBody>
          <a:bodyPr>
            <a:normAutofit fontScale="90000"/>
          </a:bodyPr>
          <a:lstStyle/>
          <a:p>
            <a:pPr algn="ctr" fontAlgn="auto">
              <a:spcAft>
                <a:spcPts val="0"/>
              </a:spcAft>
              <a:defRPr/>
            </a:pPr>
            <a:r>
              <a:rPr lang="tr-TR" dirty="0" smtClean="0">
                <a:latin typeface="Arial" charset="0"/>
              </a:rPr>
              <a:t>Pazarlamayı Etkileyen Faktörler</a:t>
            </a:r>
          </a:p>
        </p:txBody>
      </p:sp>
      <p:sp>
        <p:nvSpPr>
          <p:cNvPr id="66563" name="Rectangle 3"/>
          <p:cNvSpPr>
            <a:spLocks noGrp="1"/>
          </p:cNvSpPr>
          <p:nvPr>
            <p:ph type="body" idx="1"/>
          </p:nvPr>
        </p:nvSpPr>
        <p:spPr/>
        <p:txBody>
          <a:bodyPr/>
          <a:lstStyle/>
          <a:p>
            <a:r>
              <a:rPr lang="tr-TR" smtClean="0">
                <a:latin typeface="Arial" charset="0"/>
              </a:rPr>
              <a:t>Dış Çevresel Faktörler</a:t>
            </a:r>
          </a:p>
          <a:p>
            <a:pPr lvl="1"/>
            <a:r>
              <a:rPr lang="tr-TR" smtClean="0">
                <a:latin typeface="Arial" charset="0"/>
              </a:rPr>
              <a:t>Makro Çevre Faktörleri</a:t>
            </a:r>
          </a:p>
          <a:p>
            <a:pPr lvl="1"/>
            <a:r>
              <a:rPr lang="tr-TR" smtClean="0">
                <a:latin typeface="Arial" charset="0"/>
              </a:rPr>
              <a:t>Mikro Çevre Faktörleri</a:t>
            </a:r>
          </a:p>
          <a:p>
            <a:r>
              <a:rPr lang="tr-TR" smtClean="0">
                <a:latin typeface="Arial" charset="0"/>
              </a:rPr>
              <a:t>İşletme İçi Faktörler</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Başlık"/>
          <p:cNvSpPr>
            <a:spLocks noGrp="1"/>
          </p:cNvSpPr>
          <p:nvPr>
            <p:ph type="title"/>
          </p:nvPr>
        </p:nvSpPr>
        <p:spPr/>
        <p:txBody>
          <a:bodyPr/>
          <a:lstStyle/>
          <a:p>
            <a:pPr algn="ctr"/>
            <a:r>
              <a:rPr lang="tr-TR" smtClean="0"/>
              <a:t>İşletme Sistemi ve Dış Çevresi</a:t>
            </a:r>
          </a:p>
        </p:txBody>
      </p:sp>
      <p:sp>
        <p:nvSpPr>
          <p:cNvPr id="67587" name="2 İçerik Yer Tutucusu"/>
          <p:cNvSpPr>
            <a:spLocks noGrp="1"/>
          </p:cNvSpPr>
          <p:nvPr>
            <p:ph idx="1"/>
          </p:nvPr>
        </p:nvSpPr>
        <p:spPr>
          <a:xfrm>
            <a:off x="179388" y="1600200"/>
            <a:ext cx="8785225" cy="2189163"/>
          </a:xfrm>
        </p:spPr>
        <p:txBody>
          <a:bodyPr/>
          <a:lstStyle/>
          <a:p>
            <a:pPr marL="1588" indent="461963">
              <a:buFont typeface="Arial" charset="0"/>
              <a:buNone/>
            </a:pPr>
            <a:r>
              <a:rPr lang="tr-TR" smtClean="0"/>
              <a:t>İşletmeler içinde  birbirleriyle ilişkili olan ve beraber çalışan çok sayıda fonksiyon sayesinde, işletme girdilerini çeşitli süreçlerden geçirerek çıktılara dönüştüren birer sistemdir. </a:t>
            </a:r>
          </a:p>
        </p:txBody>
      </p:sp>
      <p:grpSp>
        <p:nvGrpSpPr>
          <p:cNvPr id="67588" name="Group 16"/>
          <p:cNvGrpSpPr>
            <a:grpSpLocks/>
          </p:cNvGrpSpPr>
          <p:nvPr/>
        </p:nvGrpSpPr>
        <p:grpSpPr bwMode="auto">
          <a:xfrm>
            <a:off x="1908175" y="3644900"/>
            <a:ext cx="6724650" cy="3024188"/>
            <a:chOff x="1202" y="2296"/>
            <a:chExt cx="4236" cy="1905"/>
          </a:xfrm>
        </p:grpSpPr>
        <p:sp>
          <p:nvSpPr>
            <p:cNvPr id="4" name="3 Oval"/>
            <p:cNvSpPr/>
            <p:nvPr/>
          </p:nvSpPr>
          <p:spPr>
            <a:xfrm>
              <a:off x="1202" y="2432"/>
              <a:ext cx="3175" cy="17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tr-TR"/>
            </a:p>
          </p:txBody>
        </p:sp>
        <p:sp>
          <p:nvSpPr>
            <p:cNvPr id="5" name="4 Oval"/>
            <p:cNvSpPr/>
            <p:nvPr/>
          </p:nvSpPr>
          <p:spPr>
            <a:xfrm>
              <a:off x="1565" y="2750"/>
              <a:ext cx="2449" cy="1134"/>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tr-TR" dirty="0"/>
            </a:p>
          </p:txBody>
        </p:sp>
        <p:sp>
          <p:nvSpPr>
            <p:cNvPr id="6" name="5 Dikdörtgen"/>
            <p:cNvSpPr/>
            <p:nvPr/>
          </p:nvSpPr>
          <p:spPr>
            <a:xfrm>
              <a:off x="2245" y="3022"/>
              <a:ext cx="1089" cy="6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a:solidFill>
                    <a:srgbClr val="FFFFFF"/>
                  </a:solidFill>
                </a:rPr>
                <a:t>İşletme</a:t>
              </a:r>
              <a:r>
                <a:rPr lang="tr-TR">
                  <a:solidFill>
                    <a:srgbClr val="FFFFFF"/>
                  </a:solidFill>
                  <a:latin typeface="Arial" charset="0"/>
                </a:rPr>
                <a:t>          (İç Faktörler)</a:t>
              </a:r>
            </a:p>
          </p:txBody>
        </p:sp>
        <p:cxnSp>
          <p:nvCxnSpPr>
            <p:cNvPr id="10" name="9 Düz Ok Bağlayıcısı"/>
            <p:cNvCxnSpPr/>
            <p:nvPr/>
          </p:nvCxnSpPr>
          <p:spPr>
            <a:xfrm>
              <a:off x="1927" y="3203"/>
              <a:ext cx="31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1 Düz Ok Bağlayıcısı"/>
            <p:cNvCxnSpPr>
              <a:endCxn id="6" idx="1"/>
            </p:cNvCxnSpPr>
            <p:nvPr/>
          </p:nvCxnSpPr>
          <p:spPr>
            <a:xfrm>
              <a:off x="1927" y="3339"/>
              <a:ext cx="31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Düz Ok Bağlayıcısı"/>
            <p:cNvCxnSpPr/>
            <p:nvPr/>
          </p:nvCxnSpPr>
          <p:spPr>
            <a:xfrm>
              <a:off x="1927" y="3430"/>
              <a:ext cx="31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15 Düz Ok Bağlayıcısı"/>
            <p:cNvCxnSpPr/>
            <p:nvPr/>
          </p:nvCxnSpPr>
          <p:spPr>
            <a:xfrm>
              <a:off x="3334" y="3249"/>
              <a:ext cx="3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17 Düz Ok Bağlayıcısı"/>
            <p:cNvCxnSpPr/>
            <p:nvPr/>
          </p:nvCxnSpPr>
          <p:spPr>
            <a:xfrm>
              <a:off x="3334" y="3430"/>
              <a:ext cx="3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Düz Bağlayıcı"/>
            <p:cNvCxnSpPr/>
            <p:nvPr/>
          </p:nvCxnSpPr>
          <p:spPr>
            <a:xfrm flipV="1">
              <a:off x="3651" y="2432"/>
              <a:ext cx="817" cy="363"/>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67598" name="21 Metin kutusu"/>
            <p:cNvSpPr txBox="1">
              <a:spLocks noChangeArrowheads="1"/>
            </p:cNvSpPr>
            <p:nvPr/>
          </p:nvSpPr>
          <p:spPr bwMode="auto">
            <a:xfrm>
              <a:off x="4468" y="2296"/>
              <a:ext cx="870" cy="233"/>
            </a:xfrm>
            <a:prstGeom prst="rect">
              <a:avLst/>
            </a:prstGeom>
            <a:noFill/>
            <a:ln w="9525">
              <a:noFill/>
              <a:miter lim="800000"/>
              <a:headEnd/>
              <a:tailEnd/>
            </a:ln>
          </p:spPr>
          <p:txBody>
            <a:bodyPr wrap="none">
              <a:spAutoFit/>
            </a:bodyPr>
            <a:lstStyle/>
            <a:p>
              <a:pPr eaLnBrk="1" hangingPunct="1"/>
              <a:r>
                <a:rPr lang="tr-TR">
                  <a:latin typeface="Calibri" pitchFamily="34" charset="0"/>
                </a:rPr>
                <a:t>Makro Çevre</a:t>
              </a:r>
            </a:p>
          </p:txBody>
        </p:sp>
        <p:cxnSp>
          <p:nvCxnSpPr>
            <p:cNvPr id="24" name="23 Düz Bağlayıcı"/>
            <p:cNvCxnSpPr/>
            <p:nvPr/>
          </p:nvCxnSpPr>
          <p:spPr>
            <a:xfrm>
              <a:off x="3560" y="3067"/>
              <a:ext cx="953"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67600" name="26 Metin kutusu"/>
            <p:cNvSpPr txBox="1">
              <a:spLocks noChangeArrowheads="1"/>
            </p:cNvSpPr>
            <p:nvPr/>
          </p:nvSpPr>
          <p:spPr bwMode="auto">
            <a:xfrm>
              <a:off x="4604" y="2976"/>
              <a:ext cx="834" cy="233"/>
            </a:xfrm>
            <a:prstGeom prst="rect">
              <a:avLst/>
            </a:prstGeom>
            <a:noFill/>
            <a:ln w="9525">
              <a:noFill/>
              <a:miter lim="800000"/>
              <a:headEnd/>
              <a:tailEnd/>
            </a:ln>
          </p:spPr>
          <p:txBody>
            <a:bodyPr wrap="none">
              <a:spAutoFit/>
            </a:bodyPr>
            <a:lstStyle/>
            <a:p>
              <a:pPr eaLnBrk="1" hangingPunct="1"/>
              <a:r>
                <a:rPr lang="tr-TR">
                  <a:latin typeface="Calibri" pitchFamily="34" charset="0"/>
                </a:rPr>
                <a:t>Mikro Çevre</a:t>
              </a:r>
            </a:p>
          </p:txBody>
        </p:sp>
      </p:gr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Başlık"/>
          <p:cNvSpPr>
            <a:spLocks noGrp="1"/>
          </p:cNvSpPr>
          <p:nvPr>
            <p:ph type="title"/>
          </p:nvPr>
        </p:nvSpPr>
        <p:spPr/>
        <p:txBody>
          <a:bodyPr/>
          <a:lstStyle/>
          <a:p>
            <a:pPr algn="ctr"/>
            <a:r>
              <a:rPr lang="tr-TR" sz="4000" smtClean="0">
                <a:latin typeface="Arial" charset="0"/>
              </a:rPr>
              <a:t>Makro Çevresel Faktörler</a:t>
            </a:r>
          </a:p>
        </p:txBody>
      </p:sp>
      <p:sp>
        <p:nvSpPr>
          <p:cNvPr id="68611" name="2 İçerik Yer Tutucusu"/>
          <p:cNvSpPr>
            <a:spLocks noGrp="1"/>
          </p:cNvSpPr>
          <p:nvPr>
            <p:ph idx="1"/>
          </p:nvPr>
        </p:nvSpPr>
        <p:spPr/>
        <p:txBody>
          <a:bodyPr/>
          <a:lstStyle/>
          <a:p>
            <a:r>
              <a:rPr lang="tr-TR" smtClean="0">
                <a:latin typeface="Arial" charset="0"/>
              </a:rPr>
              <a:t>Demografik Çevre Faktörleri</a:t>
            </a:r>
          </a:p>
          <a:p>
            <a:r>
              <a:rPr lang="tr-TR" smtClean="0">
                <a:latin typeface="Arial" charset="0"/>
              </a:rPr>
              <a:t>Ekonomik Çevre Faktörleri</a:t>
            </a:r>
          </a:p>
          <a:p>
            <a:r>
              <a:rPr lang="tr-TR" smtClean="0">
                <a:latin typeface="Arial" charset="0"/>
              </a:rPr>
              <a:t>Sosyal ve Kültürel Çevre Faktörleri</a:t>
            </a:r>
          </a:p>
          <a:p>
            <a:r>
              <a:rPr lang="tr-TR" smtClean="0">
                <a:latin typeface="Arial" charset="0"/>
              </a:rPr>
              <a:t>Politik ve Hukuki Çevre Faktörleri</a:t>
            </a:r>
          </a:p>
          <a:p>
            <a:r>
              <a:rPr lang="tr-TR" smtClean="0">
                <a:latin typeface="Arial" charset="0"/>
              </a:rPr>
              <a:t>Rekabet </a:t>
            </a:r>
          </a:p>
          <a:p>
            <a:r>
              <a:rPr lang="tr-TR" smtClean="0">
                <a:latin typeface="Arial" charset="0"/>
              </a:rPr>
              <a:t>Teknolojik Çevre Faktörleri</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p:cNvSpPr>
          <p:nvPr>
            <p:ph type="title"/>
          </p:nvPr>
        </p:nvSpPr>
        <p:spPr/>
        <p:txBody>
          <a:bodyPr/>
          <a:lstStyle/>
          <a:p>
            <a:pPr algn="ctr"/>
            <a:r>
              <a:rPr lang="tr-TR" smtClean="0">
                <a:latin typeface="Arial" charset="0"/>
              </a:rPr>
              <a:t>Demografik Çevre</a:t>
            </a:r>
          </a:p>
        </p:txBody>
      </p:sp>
      <p:sp>
        <p:nvSpPr>
          <p:cNvPr id="69635" name="Rectangle 3"/>
          <p:cNvSpPr>
            <a:spLocks noGrp="1"/>
          </p:cNvSpPr>
          <p:nvPr>
            <p:ph type="body" idx="1"/>
          </p:nvPr>
        </p:nvSpPr>
        <p:spPr/>
        <p:txBody>
          <a:bodyPr/>
          <a:lstStyle/>
          <a:p>
            <a:r>
              <a:rPr lang="tr-TR" smtClean="0">
                <a:latin typeface="Arial" charset="0"/>
              </a:rPr>
              <a:t>Toplam Nüfusun Büyüklüğü</a:t>
            </a:r>
          </a:p>
          <a:p>
            <a:r>
              <a:rPr lang="tr-TR" smtClean="0">
                <a:latin typeface="Arial" charset="0"/>
              </a:rPr>
              <a:t>Nüfusun Coğrafi Dağılımı</a:t>
            </a:r>
          </a:p>
          <a:p>
            <a:r>
              <a:rPr lang="tr-TR" smtClean="0">
                <a:latin typeface="Arial" charset="0"/>
              </a:rPr>
              <a:t>Nüfusun Kentlere ve Kırsal Alana Dağılımı</a:t>
            </a:r>
          </a:p>
          <a:p>
            <a:r>
              <a:rPr lang="tr-TR" smtClean="0">
                <a:latin typeface="Arial" charset="0"/>
              </a:rPr>
              <a:t>Cinsiyet, Yaş, Meslek vb.  Gruplarının Dağılımı</a:t>
            </a:r>
          </a:p>
          <a:p>
            <a:r>
              <a:rPr lang="tr-TR" smtClean="0">
                <a:latin typeface="Arial" charset="0"/>
              </a:rPr>
              <a:t>Nüfusun Aile Yapısı ve Özellikleri</a:t>
            </a:r>
          </a:p>
          <a:p>
            <a:r>
              <a:rPr lang="tr-TR" smtClean="0">
                <a:latin typeface="Arial" charset="0"/>
              </a:rPr>
              <a:t>Nüfus Göçü</a:t>
            </a:r>
          </a:p>
          <a:p>
            <a:endParaRPr lang="tr-TR" smtClean="0">
              <a:latin typeface="Arial"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a:xfrm>
            <a:off x="457200" y="704850"/>
            <a:ext cx="8229600" cy="708025"/>
          </a:xfrm>
        </p:spPr>
        <p:txBody>
          <a:bodyPr>
            <a:normAutofit fontScale="90000"/>
          </a:bodyPr>
          <a:lstStyle/>
          <a:p>
            <a:pPr algn="ctr" fontAlgn="auto">
              <a:spcAft>
                <a:spcPts val="0"/>
              </a:spcAft>
              <a:defRPr/>
            </a:pPr>
            <a:r>
              <a:rPr lang="tr-TR" dirty="0" smtClean="0">
                <a:latin typeface="Arial" charset="0"/>
              </a:rPr>
              <a:t>Ekonomik Çevre</a:t>
            </a:r>
          </a:p>
        </p:txBody>
      </p:sp>
      <p:sp>
        <p:nvSpPr>
          <p:cNvPr id="70659" name="Rectangle 3"/>
          <p:cNvSpPr>
            <a:spLocks noGrp="1"/>
          </p:cNvSpPr>
          <p:nvPr>
            <p:ph type="body" idx="1"/>
          </p:nvPr>
        </p:nvSpPr>
        <p:spPr>
          <a:xfrm>
            <a:off x="179388" y="1600200"/>
            <a:ext cx="8785225" cy="4525963"/>
          </a:xfrm>
        </p:spPr>
        <p:txBody>
          <a:bodyPr/>
          <a:lstStyle/>
          <a:p>
            <a:r>
              <a:rPr lang="tr-TR" smtClean="0">
                <a:latin typeface="Arial" charset="0"/>
              </a:rPr>
              <a:t>Ekonominin İçinde Bulunduğu Ekonomik Konjonktür Dönemi (Refah, Durgunluk – Resesyon, Depresyon- Bunalım ve Canlanma - Yükselme)</a:t>
            </a:r>
          </a:p>
          <a:p>
            <a:r>
              <a:rPr lang="tr-TR" smtClean="0">
                <a:latin typeface="Arial" charset="0"/>
              </a:rPr>
              <a:t>Enflasyon ve Faiz Oranları</a:t>
            </a:r>
          </a:p>
          <a:p>
            <a:r>
              <a:rPr lang="tr-TR" smtClean="0">
                <a:latin typeface="Arial" charset="0"/>
              </a:rPr>
              <a:t>Döviz Kurları</a:t>
            </a:r>
          </a:p>
          <a:p>
            <a:r>
              <a:rPr lang="tr-TR" smtClean="0">
                <a:latin typeface="Arial" charset="0"/>
              </a:rPr>
              <a:t>Gelir Dağılımı</a:t>
            </a:r>
          </a:p>
          <a:p>
            <a:r>
              <a:rPr lang="tr-TR" smtClean="0">
                <a:latin typeface="Arial" charset="0"/>
              </a:rPr>
              <a:t>Nüfusun Satın Alma Gücü</a:t>
            </a:r>
          </a:p>
          <a:p>
            <a:endParaRPr lang="tr-TR" smtClean="0">
              <a:latin typeface="Arial"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a:xfrm>
            <a:off x="457200" y="704850"/>
            <a:ext cx="8229600" cy="852488"/>
          </a:xfrm>
        </p:spPr>
        <p:txBody>
          <a:bodyPr/>
          <a:lstStyle/>
          <a:p>
            <a:pPr algn="ctr"/>
            <a:r>
              <a:rPr lang="tr-TR" smtClean="0">
                <a:latin typeface="Arial" charset="0"/>
              </a:rPr>
              <a:t>Sosyal ve Kültürel Çevre</a:t>
            </a:r>
          </a:p>
        </p:txBody>
      </p:sp>
      <p:sp>
        <p:nvSpPr>
          <p:cNvPr id="71683" name="Rectangle 3"/>
          <p:cNvSpPr>
            <a:spLocks noGrp="1"/>
          </p:cNvSpPr>
          <p:nvPr>
            <p:ph type="body" idx="1"/>
          </p:nvPr>
        </p:nvSpPr>
        <p:spPr>
          <a:xfrm>
            <a:off x="250825" y="1600200"/>
            <a:ext cx="8713788" cy="5068888"/>
          </a:xfrm>
        </p:spPr>
        <p:txBody>
          <a:bodyPr/>
          <a:lstStyle/>
          <a:p>
            <a:pPr algn="just">
              <a:lnSpc>
                <a:spcPct val="80000"/>
              </a:lnSpc>
            </a:pPr>
            <a:r>
              <a:rPr lang="tr-TR" sz="2800" smtClean="0">
                <a:latin typeface="Arial" charset="0"/>
              </a:rPr>
              <a:t>Toplumun Sosyal ve Kültürel Değerleri</a:t>
            </a:r>
          </a:p>
          <a:p>
            <a:pPr algn="just">
              <a:lnSpc>
                <a:spcPct val="80000"/>
              </a:lnSpc>
            </a:pPr>
            <a:r>
              <a:rPr lang="tr-TR" sz="2800" smtClean="0">
                <a:latin typeface="Arial" charset="0"/>
              </a:rPr>
              <a:t>Toplumun Değer Yargıları</a:t>
            </a:r>
          </a:p>
          <a:p>
            <a:pPr algn="just">
              <a:lnSpc>
                <a:spcPct val="80000"/>
              </a:lnSpc>
            </a:pPr>
            <a:r>
              <a:rPr lang="tr-TR" sz="2800" smtClean="0">
                <a:latin typeface="Arial" charset="0"/>
              </a:rPr>
              <a:t>Toplumun Yaşam Biçimi</a:t>
            </a:r>
          </a:p>
          <a:p>
            <a:pPr algn="just">
              <a:lnSpc>
                <a:spcPct val="80000"/>
              </a:lnSpc>
            </a:pPr>
            <a:r>
              <a:rPr lang="tr-TR" sz="2800" smtClean="0">
                <a:latin typeface="Arial" charset="0"/>
              </a:rPr>
              <a:t>Toplumun Gelenekleri</a:t>
            </a:r>
          </a:p>
          <a:p>
            <a:pPr algn="just">
              <a:lnSpc>
                <a:spcPct val="80000"/>
              </a:lnSpc>
            </a:pPr>
            <a:r>
              <a:rPr lang="tr-TR" sz="2800" smtClean="0">
                <a:latin typeface="Arial" charset="0"/>
              </a:rPr>
              <a:t>Toplumun İnançları</a:t>
            </a:r>
          </a:p>
          <a:p>
            <a:pPr algn="just">
              <a:lnSpc>
                <a:spcPct val="80000"/>
              </a:lnSpc>
            </a:pPr>
            <a:r>
              <a:rPr lang="tr-TR" sz="2800" smtClean="0">
                <a:latin typeface="Arial" charset="0"/>
              </a:rPr>
              <a:t>Toplumun Harcama ve Tasarruf Eğilimleri</a:t>
            </a:r>
          </a:p>
          <a:p>
            <a:pPr algn="just">
              <a:lnSpc>
                <a:spcPct val="80000"/>
              </a:lnSpc>
            </a:pPr>
            <a:r>
              <a:rPr lang="tr-TR" sz="2800" smtClean="0">
                <a:latin typeface="Arial" charset="0"/>
              </a:rPr>
              <a:t>Toplumun Modaya Düşkünlüğü</a:t>
            </a:r>
          </a:p>
          <a:p>
            <a:pPr algn="just">
              <a:lnSpc>
                <a:spcPct val="80000"/>
              </a:lnSpc>
            </a:pPr>
            <a:r>
              <a:rPr lang="tr-TR" sz="2800" smtClean="0">
                <a:latin typeface="Arial" charset="0"/>
              </a:rPr>
              <a:t>Toplumun Kalite Veya Gösterişe Önem Vermesi</a:t>
            </a:r>
          </a:p>
          <a:p>
            <a:pPr algn="just">
              <a:lnSpc>
                <a:spcPct val="80000"/>
              </a:lnSpc>
            </a:pPr>
            <a:r>
              <a:rPr lang="tr-TR" sz="2800" smtClean="0">
                <a:latin typeface="Arial" charset="0"/>
              </a:rPr>
              <a:t>Ailede ve Toplumda Kadın ve Erkeklerin Konumları</a:t>
            </a:r>
          </a:p>
          <a:p>
            <a:pPr algn="just">
              <a:lnSpc>
                <a:spcPct val="80000"/>
              </a:lnSpc>
            </a:pPr>
            <a:r>
              <a:rPr lang="tr-TR" sz="2800" smtClean="0">
                <a:latin typeface="Arial" charset="0"/>
              </a:rPr>
              <a:t>Çevrenin Korunması Akımları</a:t>
            </a:r>
          </a:p>
          <a:p>
            <a:pPr algn="just">
              <a:lnSpc>
                <a:spcPct val="80000"/>
              </a:lnSpc>
            </a:pPr>
            <a:r>
              <a:rPr lang="tr-TR" sz="2800" smtClean="0">
                <a:latin typeface="Arial" charset="0"/>
              </a:rPr>
              <a:t>Tüketicinin Korunması Akımları</a:t>
            </a:r>
          </a:p>
          <a:p>
            <a:pPr algn="just">
              <a:lnSpc>
                <a:spcPct val="80000"/>
              </a:lnSpc>
            </a:pPr>
            <a:endParaRPr lang="tr-TR" sz="2800" smtClean="0">
              <a:latin typeface="Arial"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a:xfrm>
            <a:off x="457200" y="704850"/>
            <a:ext cx="8229600" cy="852488"/>
          </a:xfrm>
        </p:spPr>
        <p:txBody>
          <a:bodyPr/>
          <a:lstStyle/>
          <a:p>
            <a:pPr algn="ctr"/>
            <a:r>
              <a:rPr lang="tr-TR" smtClean="0">
                <a:latin typeface="Arial" charset="0"/>
              </a:rPr>
              <a:t>Politik ve Hukuki Çevre</a:t>
            </a:r>
          </a:p>
        </p:txBody>
      </p:sp>
      <p:sp>
        <p:nvSpPr>
          <p:cNvPr id="72707" name="Rectangle 3"/>
          <p:cNvSpPr>
            <a:spLocks noGrp="1"/>
          </p:cNvSpPr>
          <p:nvPr>
            <p:ph type="body" idx="1"/>
          </p:nvPr>
        </p:nvSpPr>
        <p:spPr>
          <a:xfrm>
            <a:off x="179388" y="1600200"/>
            <a:ext cx="8785225" cy="4525963"/>
          </a:xfrm>
        </p:spPr>
        <p:txBody>
          <a:bodyPr/>
          <a:lstStyle/>
          <a:p>
            <a:pPr marL="609600" indent="-609600" algn="just">
              <a:lnSpc>
                <a:spcPct val="80000"/>
              </a:lnSpc>
              <a:buFont typeface="Arial" charset="0"/>
              <a:buNone/>
            </a:pPr>
            <a:r>
              <a:rPr lang="tr-TR" sz="2400" smtClean="0">
                <a:latin typeface="Arial" charset="0"/>
              </a:rPr>
              <a:t>Politik ve Hukuki Unsurlar:</a:t>
            </a:r>
          </a:p>
          <a:p>
            <a:pPr marL="609600" indent="-609600" algn="just">
              <a:lnSpc>
                <a:spcPct val="80000"/>
              </a:lnSpc>
            </a:pPr>
            <a:r>
              <a:rPr lang="tr-TR" sz="2400" smtClean="0">
                <a:latin typeface="Arial" charset="0"/>
              </a:rPr>
              <a:t>Devletin  Çıkardığı Yasalar</a:t>
            </a:r>
          </a:p>
          <a:p>
            <a:pPr marL="609600" indent="-609600" algn="just">
              <a:lnSpc>
                <a:spcPct val="80000"/>
              </a:lnSpc>
            </a:pPr>
            <a:r>
              <a:rPr lang="tr-TR" sz="2400" smtClean="0">
                <a:latin typeface="Arial" charset="0"/>
              </a:rPr>
              <a:t>Devletin  Çıkardığı Tüzük ve Yönetmelikler</a:t>
            </a:r>
          </a:p>
          <a:p>
            <a:pPr marL="609600" indent="-609600" algn="just">
              <a:lnSpc>
                <a:spcPct val="80000"/>
              </a:lnSpc>
            </a:pPr>
            <a:r>
              <a:rPr lang="tr-TR" sz="2400" smtClean="0">
                <a:latin typeface="Arial" charset="0"/>
              </a:rPr>
              <a:t>Devletin ve Yerel Yönetimlerin Aldıkları Çeşitli Kararlar ve Uyguladıkları Yasaklar</a:t>
            </a:r>
          </a:p>
          <a:p>
            <a:pPr marL="609600" indent="-609600" algn="just">
              <a:lnSpc>
                <a:spcPct val="80000"/>
              </a:lnSpc>
              <a:buFont typeface="Arial" charset="0"/>
              <a:buNone/>
            </a:pPr>
            <a:endParaRPr lang="tr-TR" sz="2400" smtClean="0">
              <a:latin typeface="Arial" charset="0"/>
            </a:endParaRPr>
          </a:p>
          <a:p>
            <a:pPr marL="609600" indent="-609600" algn="just">
              <a:lnSpc>
                <a:spcPct val="80000"/>
              </a:lnSpc>
              <a:buFont typeface="Arial" charset="0"/>
              <a:buNone/>
            </a:pPr>
            <a:r>
              <a:rPr lang="tr-TR" sz="2400" smtClean="0">
                <a:latin typeface="Arial" charset="0"/>
              </a:rPr>
              <a:t>Politik ve Hukuki Çevrenin Etkileri:</a:t>
            </a:r>
          </a:p>
          <a:p>
            <a:pPr marL="609600" indent="-609600" algn="just">
              <a:lnSpc>
                <a:spcPct val="80000"/>
              </a:lnSpc>
            </a:pPr>
            <a:r>
              <a:rPr lang="tr-TR" sz="2400" smtClean="0">
                <a:latin typeface="Arial" charset="0"/>
              </a:rPr>
              <a:t>Fiyatlandırma </a:t>
            </a:r>
          </a:p>
          <a:p>
            <a:pPr marL="609600" indent="-609600" algn="just">
              <a:lnSpc>
                <a:spcPct val="80000"/>
              </a:lnSpc>
            </a:pPr>
            <a:r>
              <a:rPr lang="tr-TR" sz="2400" smtClean="0">
                <a:latin typeface="Arial" charset="0"/>
              </a:rPr>
              <a:t>Markalama</a:t>
            </a:r>
          </a:p>
          <a:p>
            <a:pPr marL="609600" indent="-609600" algn="just">
              <a:lnSpc>
                <a:spcPct val="80000"/>
              </a:lnSpc>
            </a:pPr>
            <a:r>
              <a:rPr lang="tr-TR" sz="2400" smtClean="0">
                <a:latin typeface="Arial" charset="0"/>
              </a:rPr>
              <a:t>Ambalajlama</a:t>
            </a:r>
          </a:p>
          <a:p>
            <a:pPr marL="609600" indent="-609600" algn="just">
              <a:lnSpc>
                <a:spcPct val="80000"/>
              </a:lnSpc>
            </a:pPr>
            <a:r>
              <a:rPr lang="tr-TR" sz="2400" smtClean="0">
                <a:latin typeface="Arial" charset="0"/>
              </a:rPr>
              <a:t>Rekl</a:t>
            </a:r>
            <a:r>
              <a:rPr lang="en-US" sz="2400" smtClean="0">
                <a:latin typeface="Arial" charset="0"/>
                <a:cs typeface="Arial" charset="0"/>
              </a:rPr>
              <a:t>â</a:t>
            </a:r>
            <a:r>
              <a:rPr lang="tr-TR" sz="2400" smtClean="0">
                <a:latin typeface="Arial" charset="0"/>
                <a:cs typeface="Arial" charset="0"/>
              </a:rPr>
              <a:t>m </a:t>
            </a:r>
          </a:p>
          <a:p>
            <a:pPr marL="609600" indent="-609600" algn="just">
              <a:lnSpc>
                <a:spcPct val="80000"/>
              </a:lnSpc>
            </a:pPr>
            <a:r>
              <a:rPr lang="tr-TR" sz="2400" smtClean="0">
                <a:latin typeface="Arial" charset="0"/>
                <a:cs typeface="Arial" charset="0"/>
              </a:rPr>
              <a:t>Dağıtım </a:t>
            </a:r>
            <a:endParaRPr lang="en-US" sz="2400" smtClean="0">
              <a:latin typeface="Arial" charset="0"/>
              <a:cs typeface="Arial"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p:txBody>
          <a:bodyPr/>
          <a:lstStyle/>
          <a:p>
            <a:pPr algn="ctr"/>
            <a:r>
              <a:rPr lang="tr-TR" smtClean="0">
                <a:latin typeface="Arial" charset="0"/>
              </a:rPr>
              <a:t>Politik ve Hukuki Çevre</a:t>
            </a:r>
          </a:p>
        </p:txBody>
      </p:sp>
      <p:sp>
        <p:nvSpPr>
          <p:cNvPr id="73731" name="Rectangle 3"/>
          <p:cNvSpPr>
            <a:spLocks noGrp="1"/>
          </p:cNvSpPr>
          <p:nvPr>
            <p:ph type="body" idx="1"/>
          </p:nvPr>
        </p:nvSpPr>
        <p:spPr/>
        <p:txBody>
          <a:bodyPr/>
          <a:lstStyle/>
          <a:p>
            <a:pPr>
              <a:buFont typeface="Arial" charset="0"/>
              <a:buNone/>
            </a:pPr>
            <a:r>
              <a:rPr lang="tr-TR" smtClean="0"/>
              <a:t>Politik ve Hukuki Çevre Faktörleri:</a:t>
            </a:r>
          </a:p>
          <a:p>
            <a:r>
              <a:rPr lang="tr-TR" smtClean="0"/>
              <a:t>Para Politikası</a:t>
            </a:r>
          </a:p>
          <a:p>
            <a:r>
              <a:rPr lang="tr-TR" smtClean="0"/>
              <a:t>Kredi Politikası</a:t>
            </a:r>
          </a:p>
          <a:p>
            <a:r>
              <a:rPr lang="tr-TR" smtClean="0"/>
              <a:t>Çevre Koruma Politikası</a:t>
            </a:r>
          </a:p>
          <a:p>
            <a:r>
              <a:rPr lang="tr-TR" smtClean="0"/>
              <a:t>Toplum Sağlığını Koruma Politikası</a:t>
            </a:r>
          </a:p>
          <a:p>
            <a:r>
              <a:rPr lang="tr-TR" smtClean="0"/>
              <a:t>Endüstrilere Yönelik Yasalar</a:t>
            </a:r>
          </a:p>
          <a:p>
            <a:r>
              <a:rPr lang="tr-TR" smtClean="0"/>
              <a:t>Özel Teşvikler</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p:txBody>
          <a:bodyPr/>
          <a:lstStyle/>
          <a:p>
            <a:pPr algn="ctr"/>
            <a:r>
              <a:rPr lang="tr-TR" smtClean="0"/>
              <a:t>Rekabet</a:t>
            </a:r>
          </a:p>
        </p:txBody>
      </p:sp>
      <p:sp>
        <p:nvSpPr>
          <p:cNvPr id="74755" name="Rectangle 3"/>
          <p:cNvSpPr>
            <a:spLocks noGrp="1"/>
          </p:cNvSpPr>
          <p:nvPr>
            <p:ph type="body" idx="1"/>
          </p:nvPr>
        </p:nvSpPr>
        <p:spPr/>
        <p:txBody>
          <a:bodyPr/>
          <a:lstStyle/>
          <a:p>
            <a:pPr>
              <a:buFont typeface="Arial" charset="0"/>
              <a:buNone/>
            </a:pPr>
            <a:r>
              <a:rPr lang="tr-TR" smtClean="0"/>
              <a:t>İşletmeleri Karşılaştıkları Rekabet Kaynakları:</a:t>
            </a:r>
          </a:p>
          <a:p>
            <a:r>
              <a:rPr lang="tr-TR" smtClean="0"/>
              <a:t>Kendi Endüstri Dalındaki İşletmelerle Marka Rekabeti</a:t>
            </a:r>
          </a:p>
          <a:p>
            <a:r>
              <a:rPr lang="tr-TR" smtClean="0"/>
              <a:t>İkame Malı veya Hizmeti Sağlayan Diğer Endüstri Dallarındaki İşletmelerle Rekabet</a:t>
            </a:r>
          </a:p>
          <a:p>
            <a:r>
              <a:rPr lang="tr-TR" smtClean="0"/>
              <a:t>Tüketicinin Alım Gücünün Sınırlı Olması Nedeniyle Diğer İşletmelerle Rekabet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a:xfrm>
            <a:off x="179388" y="274638"/>
            <a:ext cx="8785225" cy="1143000"/>
          </a:xfrm>
        </p:spPr>
        <p:txBody>
          <a:bodyPr/>
          <a:lstStyle/>
          <a:p>
            <a:r>
              <a:rPr lang="tr-TR" b="1" i="1" smtClean="0"/>
              <a:t>Satış Anlayışı Dönemi</a:t>
            </a:r>
            <a:endParaRPr lang="tr-TR" smtClean="0"/>
          </a:p>
        </p:txBody>
      </p:sp>
      <p:sp>
        <p:nvSpPr>
          <p:cNvPr id="11267" name="2 İçerik Yer Tutucusu"/>
          <p:cNvSpPr>
            <a:spLocks noGrp="1"/>
          </p:cNvSpPr>
          <p:nvPr>
            <p:ph idx="1"/>
          </p:nvPr>
        </p:nvSpPr>
        <p:spPr>
          <a:xfrm>
            <a:off x="250825" y="1600200"/>
            <a:ext cx="8642350" cy="4525963"/>
          </a:xfrm>
        </p:spPr>
        <p:txBody>
          <a:bodyPr/>
          <a:lstStyle/>
          <a:p>
            <a:pPr marL="1588" indent="557213" algn="just">
              <a:buFont typeface="Wingdings 2" pitchFamily="18" charset="2"/>
              <a:buNone/>
            </a:pPr>
            <a:r>
              <a:rPr lang="tr-TR" smtClean="0"/>
              <a:t>Malları üretmenin değil, satmanın büyük sorun olduğu; işletmelerin yoğun bir biçimde tutundurma çabalarına yöneldiği bu dönemde, işletme yönetiminde satışın ve satış yöneticilerinin önemi ve sorumlulukları artmıştır. Tipik düşünce tarzı “</a:t>
            </a:r>
            <a:r>
              <a:rPr lang="tr-TR" b="1" smtClean="0"/>
              <a:t>ne üretirsem onu satarım, yeterki satmasını bileyim</a:t>
            </a:r>
            <a:r>
              <a:rPr lang="tr-TR" smtClean="0"/>
              <a:t>” şeklinde ifade edilebilir.  Aldatıcı – yanıltıcı reklam ve beyanlara yoğun olarak başvurulan bir dönemdir.</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1 Başlık"/>
          <p:cNvSpPr>
            <a:spLocks noGrp="1"/>
          </p:cNvSpPr>
          <p:nvPr>
            <p:ph type="title"/>
          </p:nvPr>
        </p:nvSpPr>
        <p:spPr>
          <a:xfrm>
            <a:off x="457200" y="704850"/>
            <a:ext cx="8229600" cy="708025"/>
          </a:xfrm>
        </p:spPr>
        <p:txBody>
          <a:bodyPr>
            <a:normAutofit fontScale="90000"/>
          </a:bodyPr>
          <a:lstStyle/>
          <a:p>
            <a:pPr algn="ctr" fontAlgn="auto">
              <a:spcAft>
                <a:spcPts val="0"/>
              </a:spcAft>
              <a:defRPr/>
            </a:pPr>
            <a:r>
              <a:rPr lang="tr-TR" dirty="0" smtClean="0"/>
              <a:t>Teknolojik Çevre</a:t>
            </a:r>
          </a:p>
        </p:txBody>
      </p:sp>
      <p:sp>
        <p:nvSpPr>
          <p:cNvPr id="75779" name="2 İçerik Yer Tutucusu"/>
          <p:cNvSpPr>
            <a:spLocks noGrp="1"/>
          </p:cNvSpPr>
          <p:nvPr>
            <p:ph idx="1"/>
          </p:nvPr>
        </p:nvSpPr>
        <p:spPr>
          <a:xfrm>
            <a:off x="179388" y="1600200"/>
            <a:ext cx="8785225" cy="5068888"/>
          </a:xfrm>
        </p:spPr>
        <p:txBody>
          <a:bodyPr/>
          <a:lstStyle/>
          <a:p>
            <a:pPr algn="just"/>
            <a:r>
              <a:rPr lang="tr-TR" sz="2400" smtClean="0"/>
              <a:t>Teknolojinin Gelişmesi öncelikle, işletme içinde ve dışında iletişimin kolaylaşmasına ve hızlanmasına neden olmaktadır. </a:t>
            </a:r>
          </a:p>
          <a:p>
            <a:pPr algn="just"/>
            <a:r>
              <a:rPr lang="tr-TR" sz="2400" smtClean="0"/>
              <a:t>Pazarlamanın ihtiyaç duyduğu büyük hacimdeki bilginin depolanması ve raporlanmasına olanak sağlamıştır. </a:t>
            </a:r>
          </a:p>
          <a:p>
            <a:pPr algn="just"/>
            <a:r>
              <a:rPr lang="tr-TR" sz="2400" smtClean="0"/>
              <a:t>Ticaretin internette yaygınlaşmasını sağlamıştır.</a:t>
            </a:r>
          </a:p>
          <a:p>
            <a:pPr algn="just"/>
            <a:r>
              <a:rPr lang="tr-TR" sz="2400" smtClean="0"/>
              <a:t>Üretimde otomasyon sağlanmıştır. </a:t>
            </a:r>
          </a:p>
          <a:p>
            <a:pPr algn="just"/>
            <a:r>
              <a:rPr lang="tr-TR" sz="2400" smtClean="0"/>
              <a:t>Yeni ürünlerin geliştirilmesi ve üretilmesi mümkün olmuştur. </a:t>
            </a:r>
          </a:p>
          <a:p>
            <a:pPr algn="just"/>
            <a:r>
              <a:rPr lang="tr-TR" sz="2400" smtClean="0"/>
              <a:t>İşletmelerin Rekabeti Artmıştır ve Yeni ürün geliştirmek zorunlu hale gelmiştir. </a:t>
            </a:r>
          </a:p>
          <a:p>
            <a:pPr algn="just"/>
            <a:endParaRPr lang="tr-TR" sz="2400" smtClean="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p:cNvSpPr>
          <p:nvPr>
            <p:ph type="title"/>
          </p:nvPr>
        </p:nvSpPr>
        <p:spPr/>
        <p:txBody>
          <a:bodyPr/>
          <a:lstStyle/>
          <a:p>
            <a:pPr algn="ctr"/>
            <a:r>
              <a:rPr lang="tr-TR" smtClean="0">
                <a:latin typeface="Arial" charset="0"/>
              </a:rPr>
              <a:t>Mikro Çevre Faktörleri</a:t>
            </a:r>
          </a:p>
        </p:txBody>
      </p:sp>
      <p:sp>
        <p:nvSpPr>
          <p:cNvPr id="76803" name="Rectangle 3"/>
          <p:cNvSpPr>
            <a:spLocks noGrp="1"/>
          </p:cNvSpPr>
          <p:nvPr>
            <p:ph type="body" idx="1"/>
          </p:nvPr>
        </p:nvSpPr>
        <p:spPr/>
        <p:txBody>
          <a:bodyPr/>
          <a:lstStyle/>
          <a:p>
            <a:r>
              <a:rPr lang="tr-TR" smtClean="0">
                <a:latin typeface="Arial" charset="0"/>
              </a:rPr>
              <a:t>Pazar Faktörleri</a:t>
            </a:r>
          </a:p>
          <a:p>
            <a:r>
              <a:rPr lang="tr-TR" smtClean="0">
                <a:latin typeface="Arial" charset="0"/>
              </a:rPr>
              <a:t>Tedarikçi Faktörleri</a:t>
            </a:r>
          </a:p>
          <a:p>
            <a:r>
              <a:rPr lang="tr-TR" smtClean="0">
                <a:latin typeface="Arial" charset="0"/>
              </a:rPr>
              <a:t>Aracı Kuruluş Faktörleri</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Başlık"/>
          <p:cNvSpPr>
            <a:spLocks noGrp="1"/>
          </p:cNvSpPr>
          <p:nvPr>
            <p:ph type="title"/>
          </p:nvPr>
        </p:nvSpPr>
        <p:spPr/>
        <p:txBody>
          <a:bodyPr/>
          <a:lstStyle/>
          <a:p>
            <a:pPr algn="ctr"/>
            <a:r>
              <a:rPr lang="tr-TR" smtClean="0"/>
              <a:t>Pazar Faktörleri</a:t>
            </a:r>
          </a:p>
        </p:txBody>
      </p:sp>
      <p:sp>
        <p:nvSpPr>
          <p:cNvPr id="77827" name="2 İçerik Yer Tutucusu"/>
          <p:cNvSpPr>
            <a:spLocks noGrp="1"/>
          </p:cNvSpPr>
          <p:nvPr>
            <p:ph idx="1"/>
          </p:nvPr>
        </p:nvSpPr>
        <p:spPr/>
        <p:txBody>
          <a:bodyPr/>
          <a:lstStyle/>
          <a:p>
            <a:r>
              <a:rPr lang="tr-TR" smtClean="0"/>
              <a:t>Pazarın Büyüklüğü</a:t>
            </a:r>
          </a:p>
          <a:p>
            <a:r>
              <a:rPr lang="tr-TR" smtClean="0"/>
              <a:t>Pazarın Türü (Tüketici Pazarı, Endüstriyel Pazar veya Uluslar arası Pazar)</a:t>
            </a:r>
          </a:p>
          <a:p>
            <a:r>
              <a:rPr lang="tr-TR" smtClean="0"/>
              <a:t>Pazardaki Rakiplerin Sayısı ve Büyüklükleri</a:t>
            </a:r>
          </a:p>
          <a:p>
            <a:r>
              <a:rPr lang="tr-TR" smtClean="0"/>
              <a:t>Pazarın Alt Bölümleri (Dilimleri) ve Fırsatlar</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1 Başlık"/>
          <p:cNvSpPr>
            <a:spLocks noGrp="1"/>
          </p:cNvSpPr>
          <p:nvPr>
            <p:ph type="title"/>
          </p:nvPr>
        </p:nvSpPr>
        <p:spPr/>
        <p:txBody>
          <a:bodyPr/>
          <a:lstStyle/>
          <a:p>
            <a:pPr algn="ctr"/>
            <a:r>
              <a:rPr lang="tr-TR" smtClean="0"/>
              <a:t>Tedarikçi Faktörleri</a:t>
            </a:r>
          </a:p>
        </p:txBody>
      </p:sp>
      <p:sp>
        <p:nvSpPr>
          <p:cNvPr id="78851" name="2 İçerik Yer Tutucusu"/>
          <p:cNvSpPr>
            <a:spLocks noGrp="1"/>
          </p:cNvSpPr>
          <p:nvPr>
            <p:ph idx="1"/>
          </p:nvPr>
        </p:nvSpPr>
        <p:spPr/>
        <p:txBody>
          <a:bodyPr/>
          <a:lstStyle/>
          <a:p>
            <a:r>
              <a:rPr lang="tr-TR" smtClean="0"/>
              <a:t>Tedarikçilerin finansal gücü</a:t>
            </a:r>
          </a:p>
          <a:p>
            <a:r>
              <a:rPr lang="tr-TR" smtClean="0"/>
              <a:t>Tedarikçilerin sağladıkları ürün ve hizmet kalitesi</a:t>
            </a:r>
          </a:p>
          <a:p>
            <a:r>
              <a:rPr lang="tr-TR" smtClean="0"/>
              <a:t>Tedarikçilerin güvenilirlikleri</a:t>
            </a:r>
          </a:p>
          <a:p>
            <a:r>
              <a:rPr lang="tr-TR" smtClean="0"/>
              <a:t>Tedarikçilerin pazarlık gücü</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Başlık"/>
          <p:cNvSpPr>
            <a:spLocks noGrp="1"/>
          </p:cNvSpPr>
          <p:nvPr>
            <p:ph type="title"/>
          </p:nvPr>
        </p:nvSpPr>
        <p:spPr/>
        <p:txBody>
          <a:bodyPr/>
          <a:lstStyle/>
          <a:p>
            <a:pPr algn="ctr"/>
            <a:r>
              <a:rPr lang="tr-TR" smtClean="0"/>
              <a:t>Aracı Kuruluş Faktörleri</a:t>
            </a:r>
          </a:p>
        </p:txBody>
      </p:sp>
      <p:sp>
        <p:nvSpPr>
          <p:cNvPr id="79875" name="2 İçerik Yer Tutucusu"/>
          <p:cNvSpPr>
            <a:spLocks noGrp="1"/>
          </p:cNvSpPr>
          <p:nvPr>
            <p:ph idx="1"/>
          </p:nvPr>
        </p:nvSpPr>
        <p:spPr/>
        <p:txBody>
          <a:bodyPr/>
          <a:lstStyle/>
          <a:p>
            <a:r>
              <a:rPr lang="tr-TR" smtClean="0"/>
              <a:t>Aracı kuruluşların sundukları hizmet kalitesi</a:t>
            </a:r>
          </a:p>
          <a:p>
            <a:r>
              <a:rPr lang="tr-TR" smtClean="0"/>
              <a:t>Aracı kuruluşların pazarlık gücü</a:t>
            </a:r>
          </a:p>
          <a:p>
            <a:r>
              <a:rPr lang="tr-TR" smtClean="0"/>
              <a:t>Aracı kuruluşların finansal güçleri</a:t>
            </a:r>
          </a:p>
          <a:p>
            <a:r>
              <a:rPr lang="tr-TR" smtClean="0"/>
              <a:t>Aracı kuruluşların güvenilirlikleri</a:t>
            </a:r>
          </a:p>
          <a:p>
            <a:endParaRPr lang="tr-TR" smtClean="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1 Başlık"/>
          <p:cNvSpPr>
            <a:spLocks noGrp="1"/>
          </p:cNvSpPr>
          <p:nvPr>
            <p:ph type="title"/>
          </p:nvPr>
        </p:nvSpPr>
        <p:spPr/>
        <p:txBody>
          <a:bodyPr>
            <a:normAutofit fontScale="90000"/>
          </a:bodyPr>
          <a:lstStyle/>
          <a:p>
            <a:pPr algn="ctr" fontAlgn="auto">
              <a:spcAft>
                <a:spcPts val="0"/>
              </a:spcAft>
              <a:defRPr/>
            </a:pPr>
            <a:r>
              <a:rPr lang="tr-TR" dirty="0" smtClean="0"/>
              <a:t>Pazarlamayı Etkileyen İşletme İçi Faktörler</a:t>
            </a:r>
          </a:p>
        </p:txBody>
      </p:sp>
      <p:sp>
        <p:nvSpPr>
          <p:cNvPr id="80899" name="2 İçerik Yer Tutucusu"/>
          <p:cNvSpPr>
            <a:spLocks noGrp="1"/>
          </p:cNvSpPr>
          <p:nvPr>
            <p:ph idx="1"/>
          </p:nvPr>
        </p:nvSpPr>
        <p:spPr/>
        <p:txBody>
          <a:bodyPr/>
          <a:lstStyle/>
          <a:p>
            <a:r>
              <a:rPr lang="tr-TR" smtClean="0"/>
              <a:t>Pazarlama Dışı İşletme Kaynak ve İmkânları</a:t>
            </a:r>
          </a:p>
          <a:p>
            <a:r>
              <a:rPr lang="tr-TR" smtClean="0"/>
              <a:t>Pazarlama Karmasının Unsurları (4P)</a:t>
            </a:r>
          </a:p>
          <a:p>
            <a:pPr lvl="1"/>
            <a:r>
              <a:rPr lang="tr-TR" smtClean="0"/>
              <a:t>Mamul (Product)</a:t>
            </a:r>
          </a:p>
          <a:p>
            <a:pPr lvl="1"/>
            <a:r>
              <a:rPr lang="tr-TR" smtClean="0"/>
              <a:t>Fiyat (Price)</a:t>
            </a:r>
          </a:p>
          <a:p>
            <a:pPr lvl="1"/>
            <a:r>
              <a:rPr lang="tr-TR" smtClean="0"/>
              <a:t>Tutundurma (Promotion)</a:t>
            </a:r>
          </a:p>
          <a:p>
            <a:pPr lvl="1"/>
            <a:r>
              <a:rPr lang="tr-TR" smtClean="0"/>
              <a:t>Dağıtım (Place)</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1 Başlık"/>
          <p:cNvSpPr>
            <a:spLocks noGrp="1"/>
          </p:cNvSpPr>
          <p:nvPr>
            <p:ph type="title"/>
          </p:nvPr>
        </p:nvSpPr>
        <p:spPr/>
        <p:txBody>
          <a:bodyPr>
            <a:normAutofit fontScale="90000"/>
          </a:bodyPr>
          <a:lstStyle/>
          <a:p>
            <a:pPr algn="ctr" fontAlgn="auto">
              <a:spcAft>
                <a:spcPts val="0"/>
              </a:spcAft>
              <a:defRPr/>
            </a:pPr>
            <a:r>
              <a:rPr lang="tr-TR" dirty="0" smtClean="0"/>
              <a:t>Pazarlama Dışı İşletme Kaynak ve İmkânları</a:t>
            </a:r>
          </a:p>
        </p:txBody>
      </p:sp>
      <p:sp>
        <p:nvSpPr>
          <p:cNvPr id="81923" name="2 İçerik Yer Tutucusu"/>
          <p:cNvSpPr>
            <a:spLocks noGrp="1"/>
          </p:cNvSpPr>
          <p:nvPr>
            <p:ph idx="1"/>
          </p:nvPr>
        </p:nvSpPr>
        <p:spPr/>
        <p:txBody>
          <a:bodyPr/>
          <a:lstStyle/>
          <a:p>
            <a:r>
              <a:rPr lang="tr-TR" smtClean="0"/>
              <a:t>Finansman (finansal imkanlar)</a:t>
            </a:r>
          </a:p>
          <a:p>
            <a:r>
              <a:rPr lang="tr-TR" smtClean="0"/>
              <a:t>Üretim (üretim için teknik imkanlar ve kapasite)</a:t>
            </a:r>
          </a:p>
          <a:p>
            <a:r>
              <a:rPr lang="tr-TR" smtClean="0"/>
              <a:t>Personel (personelin niteliği ve kapasitesi)</a:t>
            </a:r>
          </a:p>
          <a:p>
            <a:r>
              <a:rPr lang="tr-TR" smtClean="0"/>
              <a:t>Kuruluş Yeri </a:t>
            </a:r>
          </a:p>
          <a:p>
            <a:r>
              <a:rPr lang="tr-TR" smtClean="0"/>
              <a:t>Firma İmajı</a:t>
            </a:r>
          </a:p>
          <a:p>
            <a:r>
              <a:rPr lang="tr-TR" smtClean="0"/>
              <a:t>Araştırma ve Geliştirme (Teknolojik Üstünlük)</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1 Başlık"/>
          <p:cNvSpPr>
            <a:spLocks noGrp="1"/>
          </p:cNvSpPr>
          <p:nvPr>
            <p:ph type="title"/>
          </p:nvPr>
        </p:nvSpPr>
        <p:spPr/>
        <p:txBody>
          <a:bodyPr>
            <a:normAutofit fontScale="90000"/>
          </a:bodyPr>
          <a:lstStyle/>
          <a:p>
            <a:pPr algn="ctr" fontAlgn="auto">
              <a:spcAft>
                <a:spcPts val="0"/>
              </a:spcAft>
              <a:defRPr/>
            </a:pPr>
            <a:r>
              <a:rPr lang="tr-TR" dirty="0" smtClean="0"/>
              <a:t>Pazarlama Dışı İşletme Kaynak ve İmkânları</a:t>
            </a:r>
          </a:p>
        </p:txBody>
      </p:sp>
      <p:grpSp>
        <p:nvGrpSpPr>
          <p:cNvPr id="82947" name="Group 10"/>
          <p:cNvGrpSpPr>
            <a:grpSpLocks/>
          </p:cNvGrpSpPr>
          <p:nvPr/>
        </p:nvGrpSpPr>
        <p:grpSpPr bwMode="auto">
          <a:xfrm>
            <a:off x="1403350" y="2133600"/>
            <a:ext cx="7416800" cy="3598863"/>
            <a:chOff x="884" y="1344"/>
            <a:chExt cx="4672" cy="2267"/>
          </a:xfrm>
        </p:grpSpPr>
        <p:sp>
          <p:nvSpPr>
            <p:cNvPr id="4" name="3 Dikdörtgen"/>
            <p:cNvSpPr/>
            <p:nvPr/>
          </p:nvSpPr>
          <p:spPr>
            <a:xfrm>
              <a:off x="884" y="1344"/>
              <a:ext cx="3266" cy="8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dirty="0"/>
                <a:t>İŞLETMENİN PAZARLAMA KARMASI</a:t>
              </a:r>
            </a:p>
            <a:p>
              <a:pPr eaLnBrk="1" fontAlgn="auto" hangingPunct="1">
                <a:spcBef>
                  <a:spcPts val="0"/>
                </a:spcBef>
                <a:spcAft>
                  <a:spcPts val="0"/>
                </a:spcAft>
                <a:defRPr/>
              </a:pPr>
              <a:endParaRPr lang="tr-TR" dirty="0"/>
            </a:p>
            <a:p>
              <a:pPr eaLnBrk="1" fontAlgn="auto" hangingPunct="1">
                <a:spcBef>
                  <a:spcPts val="0"/>
                </a:spcBef>
                <a:spcAft>
                  <a:spcPts val="0"/>
                </a:spcAft>
                <a:defRPr/>
              </a:pPr>
              <a:r>
                <a:rPr lang="tr-TR" dirty="0"/>
                <a:t>Mamul 			Dağıtım</a:t>
              </a:r>
            </a:p>
            <a:p>
              <a:pPr eaLnBrk="1" fontAlgn="auto" hangingPunct="1">
                <a:spcBef>
                  <a:spcPts val="0"/>
                </a:spcBef>
                <a:spcAft>
                  <a:spcPts val="0"/>
                </a:spcAft>
                <a:defRPr/>
              </a:pPr>
              <a:r>
                <a:rPr lang="tr-TR" dirty="0"/>
                <a:t>Fiyat			Tutundurma</a:t>
              </a:r>
            </a:p>
          </p:txBody>
        </p:sp>
        <p:sp>
          <p:nvSpPr>
            <p:cNvPr id="5" name="4 Dikdörtgen"/>
            <p:cNvSpPr/>
            <p:nvPr/>
          </p:nvSpPr>
          <p:spPr>
            <a:xfrm>
              <a:off x="975" y="2568"/>
              <a:ext cx="3266" cy="10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dirty="0"/>
                <a:t>PAZARLAMA DIŞI İŞLETME KAYNAKLARI</a:t>
              </a:r>
            </a:p>
            <a:p>
              <a:pPr algn="ctr" eaLnBrk="1" fontAlgn="auto" hangingPunct="1">
                <a:spcBef>
                  <a:spcPts val="0"/>
                </a:spcBef>
                <a:spcAft>
                  <a:spcPts val="0"/>
                </a:spcAft>
                <a:defRPr/>
              </a:pPr>
              <a:endParaRPr lang="tr-TR" dirty="0"/>
            </a:p>
            <a:p>
              <a:pPr eaLnBrk="1" fontAlgn="auto" hangingPunct="1">
                <a:spcBef>
                  <a:spcPts val="0"/>
                </a:spcBef>
                <a:spcAft>
                  <a:spcPts val="0"/>
                </a:spcAft>
                <a:defRPr/>
              </a:pPr>
              <a:r>
                <a:rPr lang="tr-TR" dirty="0"/>
                <a:t>Finansman		Kuruluş Yeri</a:t>
              </a:r>
            </a:p>
            <a:p>
              <a:pPr eaLnBrk="1" fontAlgn="auto" hangingPunct="1">
                <a:spcBef>
                  <a:spcPts val="0"/>
                </a:spcBef>
                <a:spcAft>
                  <a:spcPts val="0"/>
                </a:spcAft>
                <a:defRPr/>
              </a:pPr>
              <a:r>
                <a:rPr lang="tr-TR" dirty="0"/>
                <a:t>Üretim			Firma İmajı</a:t>
              </a:r>
            </a:p>
            <a:p>
              <a:pPr eaLnBrk="1" fontAlgn="auto" hangingPunct="1">
                <a:spcBef>
                  <a:spcPts val="0"/>
                </a:spcBef>
                <a:spcAft>
                  <a:spcPts val="0"/>
                </a:spcAft>
                <a:defRPr/>
              </a:pPr>
              <a:r>
                <a:rPr lang="tr-TR" dirty="0"/>
                <a:t>Personel			Araştırma ve Geliştirme</a:t>
              </a:r>
            </a:p>
          </p:txBody>
        </p:sp>
        <p:sp>
          <p:nvSpPr>
            <p:cNvPr id="6" name="5 Dikdörtgen"/>
            <p:cNvSpPr/>
            <p:nvPr/>
          </p:nvSpPr>
          <p:spPr>
            <a:xfrm>
              <a:off x="4649" y="1344"/>
              <a:ext cx="907" cy="8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dirty="0"/>
                <a:t>Pazar</a:t>
              </a:r>
            </a:p>
          </p:txBody>
        </p:sp>
        <p:cxnSp>
          <p:nvCxnSpPr>
            <p:cNvPr id="15" name="14 Düz Ok Bağlayıcısı"/>
            <p:cNvCxnSpPr/>
            <p:nvPr/>
          </p:nvCxnSpPr>
          <p:spPr>
            <a:xfrm>
              <a:off x="4195" y="1616"/>
              <a:ext cx="40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16 Düz Ok Bağlayıcısı"/>
            <p:cNvCxnSpPr/>
            <p:nvPr/>
          </p:nvCxnSpPr>
          <p:spPr>
            <a:xfrm flipH="1">
              <a:off x="4195" y="1888"/>
              <a:ext cx="40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18 Düz Ok Bağlayıcısı"/>
            <p:cNvCxnSpPr/>
            <p:nvPr/>
          </p:nvCxnSpPr>
          <p:spPr>
            <a:xfrm>
              <a:off x="1791" y="2251"/>
              <a:ext cx="0" cy="2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Düz Ok Bağlayıcısı"/>
            <p:cNvCxnSpPr/>
            <p:nvPr/>
          </p:nvCxnSpPr>
          <p:spPr>
            <a:xfrm flipV="1">
              <a:off x="3334" y="2251"/>
              <a:ext cx="0" cy="2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1 Başlık"/>
          <p:cNvSpPr>
            <a:spLocks noGrp="1"/>
          </p:cNvSpPr>
          <p:nvPr>
            <p:ph type="title"/>
          </p:nvPr>
        </p:nvSpPr>
        <p:spPr/>
        <p:txBody>
          <a:bodyPr>
            <a:normAutofit fontScale="90000"/>
          </a:bodyPr>
          <a:lstStyle/>
          <a:p>
            <a:pPr algn="ctr" fontAlgn="auto">
              <a:spcAft>
                <a:spcPts val="0"/>
              </a:spcAft>
              <a:defRPr/>
            </a:pPr>
            <a:r>
              <a:rPr lang="tr-TR" dirty="0" smtClean="0"/>
              <a:t>Pazarlama Karmasının Unsurları (4P)</a:t>
            </a:r>
          </a:p>
        </p:txBody>
      </p:sp>
      <p:graphicFrame>
        <p:nvGraphicFramePr>
          <p:cNvPr id="4" name="3 Tablo"/>
          <p:cNvGraphicFramePr>
            <a:graphicFrameLocks noGrp="1"/>
          </p:cNvGraphicFramePr>
          <p:nvPr/>
        </p:nvGraphicFramePr>
        <p:xfrm>
          <a:off x="323850" y="1684338"/>
          <a:ext cx="8353425" cy="4908550"/>
        </p:xfrm>
        <a:graphic>
          <a:graphicData uri="http://schemas.openxmlformats.org/drawingml/2006/table">
            <a:tbl>
              <a:tblPr firstRow="1" bandRow="1">
                <a:tableStyleId>{5C22544A-7EE6-4342-B048-85BDC9FD1C3A}</a:tableStyleId>
              </a:tblPr>
              <a:tblGrid>
                <a:gridCol w="4176464"/>
                <a:gridCol w="4176464"/>
              </a:tblGrid>
              <a:tr h="2348148">
                <a:tc>
                  <a:txBody>
                    <a:bodyPr/>
                    <a:lstStyle/>
                    <a:p>
                      <a:pPr marL="342900" indent="-342900">
                        <a:buAutoNum type="arabicPeriod"/>
                      </a:pPr>
                      <a:r>
                        <a:rPr lang="tr-TR" dirty="0" smtClean="0"/>
                        <a:t>MAMUL (PRODUCT)</a:t>
                      </a:r>
                    </a:p>
                    <a:p>
                      <a:pPr marL="628650" indent="-342900">
                        <a:buFont typeface="Arial" pitchFamily="34" charset="0"/>
                        <a:buChar char="•"/>
                      </a:pPr>
                      <a:r>
                        <a:rPr lang="tr-TR" dirty="0" smtClean="0"/>
                        <a:t>Kalite</a:t>
                      </a:r>
                    </a:p>
                    <a:p>
                      <a:pPr marL="628650" indent="-342900">
                        <a:buFont typeface="Arial" pitchFamily="34" charset="0"/>
                        <a:buChar char="•"/>
                      </a:pPr>
                      <a:r>
                        <a:rPr lang="tr-TR" dirty="0" smtClean="0"/>
                        <a:t>Çeşitler</a:t>
                      </a:r>
                    </a:p>
                    <a:p>
                      <a:pPr marL="628650" indent="-342900">
                        <a:buFont typeface="Arial" pitchFamily="34" charset="0"/>
                        <a:buChar char="•"/>
                      </a:pPr>
                      <a:r>
                        <a:rPr lang="tr-TR" dirty="0" smtClean="0"/>
                        <a:t>Marka</a:t>
                      </a:r>
                    </a:p>
                    <a:p>
                      <a:pPr marL="628650" indent="-342900">
                        <a:buFont typeface="Arial" pitchFamily="34" charset="0"/>
                        <a:buChar char="•"/>
                      </a:pPr>
                      <a:r>
                        <a:rPr lang="tr-TR" dirty="0" smtClean="0"/>
                        <a:t>Stil</a:t>
                      </a:r>
                    </a:p>
                    <a:p>
                      <a:pPr marL="628650" indent="-342900">
                        <a:buFont typeface="Arial" pitchFamily="34" charset="0"/>
                        <a:buChar char="•"/>
                      </a:pPr>
                      <a:r>
                        <a:rPr lang="tr-TR" dirty="0" smtClean="0"/>
                        <a:t>Ambalaj</a:t>
                      </a:r>
                    </a:p>
                    <a:p>
                      <a:pPr marL="628650" indent="-342900">
                        <a:buFont typeface="Arial" pitchFamily="34" charset="0"/>
                        <a:buChar char="•"/>
                      </a:pPr>
                      <a:r>
                        <a:rPr lang="tr-TR" dirty="0" smtClean="0"/>
                        <a:t>Garanti</a:t>
                      </a:r>
                    </a:p>
                    <a:p>
                      <a:pPr marL="628650" indent="-342900">
                        <a:buFont typeface="Arial" pitchFamily="34" charset="0"/>
                        <a:buChar char="•"/>
                      </a:pPr>
                      <a:r>
                        <a:rPr lang="tr-TR" dirty="0" smtClean="0"/>
                        <a:t>Sağlanan Hizmetler</a:t>
                      </a:r>
                    </a:p>
                    <a:p>
                      <a:pPr marL="628650" indent="-342900">
                        <a:buFont typeface="Arial" pitchFamily="34" charset="0"/>
                        <a:buChar char="•"/>
                      </a:pPr>
                      <a:r>
                        <a:rPr lang="tr-TR" dirty="0" smtClean="0"/>
                        <a:t>Diğer Özellikler</a:t>
                      </a:r>
                      <a:r>
                        <a:rPr lang="tr-TR" baseline="0" dirty="0" smtClean="0"/>
                        <a:t> </a:t>
                      </a:r>
                      <a:endParaRPr lang="tr-TR" dirty="0"/>
                    </a:p>
                  </a:txBody>
                  <a:tcPr>
                    <a:solidFill>
                      <a:schemeClr val="tx2">
                        <a:lumMod val="40000"/>
                        <a:lumOff val="60000"/>
                      </a:schemeClr>
                    </a:solidFill>
                  </a:tcPr>
                </a:tc>
                <a:tc>
                  <a:txBody>
                    <a:bodyPr/>
                    <a:lstStyle/>
                    <a:p>
                      <a:r>
                        <a:rPr lang="tr-TR" dirty="0" smtClean="0"/>
                        <a:t>2. FİYAT (PRICE)</a:t>
                      </a:r>
                    </a:p>
                    <a:p>
                      <a:pPr marL="627063" indent="-354013">
                        <a:buFont typeface="Arial" pitchFamily="34" charset="0"/>
                        <a:buChar char="•"/>
                      </a:pPr>
                      <a:r>
                        <a:rPr lang="tr-TR" dirty="0" smtClean="0"/>
                        <a:t>Fiyat Düzeyi</a:t>
                      </a:r>
                    </a:p>
                    <a:p>
                      <a:pPr marL="627063" indent="-354013">
                        <a:buFont typeface="Arial" pitchFamily="34" charset="0"/>
                        <a:buChar char="•"/>
                      </a:pPr>
                      <a:r>
                        <a:rPr lang="tr-TR" dirty="0" smtClean="0"/>
                        <a:t>İndirimler ve Krediler</a:t>
                      </a:r>
                    </a:p>
                    <a:p>
                      <a:pPr marL="627063" indent="-354013">
                        <a:buFont typeface="Arial" pitchFamily="34" charset="0"/>
                        <a:buChar char="•"/>
                      </a:pPr>
                      <a:r>
                        <a:rPr lang="tr-TR" dirty="0" smtClean="0"/>
                        <a:t>Ödeme</a:t>
                      </a:r>
                      <a:r>
                        <a:rPr lang="tr-TR" baseline="0" dirty="0" smtClean="0"/>
                        <a:t> Şartları</a:t>
                      </a:r>
                    </a:p>
                    <a:p>
                      <a:pPr marL="627063" indent="-354013">
                        <a:buFont typeface="Arial" pitchFamily="34" charset="0"/>
                        <a:buChar char="•"/>
                      </a:pPr>
                      <a:r>
                        <a:rPr lang="tr-TR" baseline="0" dirty="0" smtClean="0"/>
                        <a:t>Fiyat Değişiklikleri</a:t>
                      </a:r>
                      <a:endParaRPr lang="tr-TR" dirty="0"/>
                    </a:p>
                  </a:txBody>
                  <a:tcPr>
                    <a:solidFill>
                      <a:schemeClr val="tx2">
                        <a:lumMod val="40000"/>
                        <a:lumOff val="60000"/>
                      </a:schemeClr>
                    </a:solidFill>
                  </a:tcPr>
                </a:tc>
              </a:tr>
              <a:tr h="2348148">
                <a:tc>
                  <a:txBody>
                    <a:bodyPr/>
                    <a:lstStyle/>
                    <a:p>
                      <a:r>
                        <a:rPr lang="tr-TR" sz="1800" b="1" baseline="0" dirty="0" smtClean="0">
                          <a:solidFill>
                            <a:schemeClr val="bg1"/>
                          </a:solidFill>
                        </a:rPr>
                        <a:t>3. TUTUNDURMA (PROMOTION)</a:t>
                      </a:r>
                    </a:p>
                    <a:p>
                      <a:pPr marL="627063" indent="-354013">
                        <a:buFont typeface="Arial" pitchFamily="34" charset="0"/>
                        <a:buChar char="•"/>
                        <a:tabLst>
                          <a:tab pos="627063" algn="l"/>
                        </a:tabLst>
                      </a:pPr>
                      <a:r>
                        <a:rPr lang="tr-TR" sz="1800" b="1" baseline="0" dirty="0" smtClean="0">
                          <a:solidFill>
                            <a:schemeClr val="bg1"/>
                          </a:solidFill>
                        </a:rPr>
                        <a:t>Kişisel satış</a:t>
                      </a:r>
                    </a:p>
                    <a:p>
                      <a:pPr marL="627063" indent="-354013">
                        <a:buFont typeface="Arial" pitchFamily="34" charset="0"/>
                        <a:buChar char="•"/>
                        <a:tabLst>
                          <a:tab pos="627063" algn="l"/>
                        </a:tabLst>
                      </a:pPr>
                      <a:r>
                        <a:rPr lang="tr-TR" sz="1800" b="1" baseline="0" dirty="0" smtClean="0">
                          <a:solidFill>
                            <a:schemeClr val="bg1"/>
                          </a:solidFill>
                        </a:rPr>
                        <a:t>Reklâm </a:t>
                      </a:r>
                    </a:p>
                    <a:p>
                      <a:pPr marL="627063" indent="-354013">
                        <a:buFont typeface="Arial" pitchFamily="34" charset="0"/>
                        <a:buChar char="•"/>
                        <a:tabLst>
                          <a:tab pos="627063" algn="l"/>
                        </a:tabLst>
                      </a:pPr>
                      <a:r>
                        <a:rPr lang="tr-TR" sz="1800" b="1" baseline="0" dirty="0" smtClean="0">
                          <a:solidFill>
                            <a:schemeClr val="bg1"/>
                          </a:solidFill>
                        </a:rPr>
                        <a:t>Halkla İlişkiler ve Tanıtım</a:t>
                      </a:r>
                    </a:p>
                    <a:p>
                      <a:pPr marL="627063" indent="-354013">
                        <a:buFont typeface="Arial" pitchFamily="34" charset="0"/>
                        <a:buChar char="•"/>
                        <a:tabLst>
                          <a:tab pos="627063" algn="l"/>
                        </a:tabLst>
                      </a:pPr>
                      <a:r>
                        <a:rPr lang="tr-TR" sz="1800" b="1" baseline="0" dirty="0" smtClean="0">
                          <a:solidFill>
                            <a:schemeClr val="bg1"/>
                          </a:solidFill>
                        </a:rPr>
                        <a:t>Satış Geliştirme</a:t>
                      </a:r>
                    </a:p>
                    <a:p>
                      <a:pPr marL="627063" indent="-354013">
                        <a:buFont typeface="Arial" pitchFamily="34" charset="0"/>
                        <a:buChar char="•"/>
                        <a:tabLst>
                          <a:tab pos="627063" algn="l"/>
                        </a:tabLst>
                      </a:pPr>
                      <a:r>
                        <a:rPr lang="tr-TR" sz="1800" b="1" baseline="0" dirty="0" smtClean="0">
                          <a:solidFill>
                            <a:schemeClr val="bg1"/>
                          </a:solidFill>
                        </a:rPr>
                        <a:t>Doğrudan Pazarlama</a:t>
                      </a:r>
                      <a:endParaRPr lang="tr-TR" sz="1800" b="1" baseline="0" dirty="0">
                        <a:solidFill>
                          <a:schemeClr val="bg1"/>
                        </a:solidFill>
                      </a:endParaRPr>
                    </a:p>
                  </a:txBody>
                  <a:tcPr>
                    <a:solidFill>
                      <a:schemeClr val="tx2">
                        <a:lumMod val="40000"/>
                        <a:lumOff val="60000"/>
                      </a:schemeClr>
                    </a:solidFill>
                  </a:tcPr>
                </a:tc>
                <a:tc>
                  <a:txBody>
                    <a:bodyPr/>
                    <a:lstStyle/>
                    <a:p>
                      <a:r>
                        <a:rPr lang="tr-TR" sz="1800" b="1" baseline="0" dirty="0" smtClean="0">
                          <a:solidFill>
                            <a:schemeClr val="bg1"/>
                          </a:solidFill>
                        </a:rPr>
                        <a:t>4. DAĞITIM (PLACE)</a:t>
                      </a:r>
                    </a:p>
                    <a:p>
                      <a:pPr marL="627063" indent="-354013">
                        <a:buFont typeface="Arial" pitchFamily="34" charset="0"/>
                        <a:buChar char="•"/>
                      </a:pPr>
                      <a:r>
                        <a:rPr lang="tr-TR" sz="1800" b="1" baseline="0" dirty="0" smtClean="0">
                          <a:solidFill>
                            <a:schemeClr val="bg1"/>
                          </a:solidFill>
                        </a:rPr>
                        <a:t>Dağıtım Kanalları</a:t>
                      </a:r>
                    </a:p>
                    <a:p>
                      <a:pPr marL="627063" indent="-354013">
                        <a:buFont typeface="Arial" pitchFamily="34" charset="0"/>
                        <a:buChar char="•"/>
                      </a:pPr>
                      <a:r>
                        <a:rPr lang="tr-TR" sz="1800" b="1" baseline="0" dirty="0" smtClean="0">
                          <a:solidFill>
                            <a:schemeClr val="bg1"/>
                          </a:solidFill>
                        </a:rPr>
                        <a:t>Dağıtım Kapsamı</a:t>
                      </a:r>
                    </a:p>
                    <a:p>
                      <a:pPr marL="627063" indent="-354013">
                        <a:buFont typeface="Arial" pitchFamily="34" charset="0"/>
                        <a:buChar char="•"/>
                      </a:pPr>
                      <a:r>
                        <a:rPr lang="tr-TR" sz="1800" b="1" baseline="0" dirty="0" smtClean="0">
                          <a:solidFill>
                            <a:schemeClr val="bg1"/>
                          </a:solidFill>
                        </a:rPr>
                        <a:t>Çıkış Noktaları</a:t>
                      </a:r>
                    </a:p>
                    <a:p>
                      <a:pPr marL="627063" indent="-354013">
                        <a:buFont typeface="Arial" pitchFamily="34" charset="0"/>
                        <a:buChar char="•"/>
                      </a:pPr>
                      <a:r>
                        <a:rPr lang="tr-TR" sz="1800" b="1" baseline="0" dirty="0" smtClean="0">
                          <a:solidFill>
                            <a:schemeClr val="bg1"/>
                          </a:solidFill>
                        </a:rPr>
                        <a:t>Satış Bölgeleri</a:t>
                      </a:r>
                    </a:p>
                    <a:p>
                      <a:pPr marL="627063" indent="-354013">
                        <a:buFont typeface="Arial" pitchFamily="34" charset="0"/>
                        <a:buChar char="•"/>
                      </a:pPr>
                      <a:r>
                        <a:rPr lang="tr-TR" sz="1800" b="1" baseline="0" dirty="0" smtClean="0">
                          <a:solidFill>
                            <a:schemeClr val="bg1"/>
                          </a:solidFill>
                        </a:rPr>
                        <a:t>Stoklar</a:t>
                      </a:r>
                    </a:p>
                    <a:p>
                      <a:pPr marL="627063" indent="-354013">
                        <a:buFont typeface="Arial" pitchFamily="34" charset="0"/>
                        <a:buChar char="•"/>
                      </a:pPr>
                      <a:r>
                        <a:rPr lang="tr-TR" sz="1800" b="1" baseline="0" dirty="0" smtClean="0">
                          <a:solidFill>
                            <a:schemeClr val="bg1"/>
                          </a:solidFill>
                        </a:rPr>
                        <a:t>Taşıyıcılar vb.</a:t>
                      </a:r>
                      <a:endParaRPr lang="tr-TR" sz="1800" b="1" baseline="0" dirty="0">
                        <a:solidFill>
                          <a:schemeClr val="bg1"/>
                        </a:solidFill>
                      </a:endParaRPr>
                    </a:p>
                  </a:txBody>
                  <a:tcPr>
                    <a:solidFill>
                      <a:schemeClr val="tx2">
                        <a:lumMod val="40000"/>
                        <a:lumOff val="60000"/>
                      </a:schemeClr>
                    </a:solidFill>
                  </a:tcPr>
                </a:tc>
              </a:tr>
            </a:tbl>
          </a:graphicData>
        </a:graphic>
      </p:graphicFrame>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1 Başlık"/>
          <p:cNvSpPr>
            <a:spLocks noGrp="1"/>
          </p:cNvSpPr>
          <p:nvPr>
            <p:ph type="title"/>
          </p:nvPr>
        </p:nvSpPr>
        <p:spPr/>
        <p:txBody>
          <a:bodyPr>
            <a:normAutofit fontScale="90000"/>
          </a:bodyPr>
          <a:lstStyle/>
          <a:p>
            <a:pPr algn="ctr" fontAlgn="auto">
              <a:spcAft>
                <a:spcPts val="0"/>
              </a:spcAft>
              <a:defRPr/>
            </a:pPr>
            <a:r>
              <a:rPr lang="tr-TR" dirty="0" smtClean="0"/>
              <a:t>İşletmelerde Planlama ve Stratejik Planlama</a:t>
            </a:r>
          </a:p>
        </p:txBody>
      </p:sp>
      <p:sp>
        <p:nvSpPr>
          <p:cNvPr id="32770" name="2 İçerik Yer Tutucusu"/>
          <p:cNvSpPr>
            <a:spLocks noGrp="1"/>
          </p:cNvSpPr>
          <p:nvPr>
            <p:ph idx="1"/>
          </p:nvPr>
        </p:nvSpPr>
        <p:spPr>
          <a:xfrm>
            <a:off x="179388" y="1600200"/>
            <a:ext cx="8785225" cy="5068888"/>
          </a:xfrm>
        </p:spPr>
        <p:txBody>
          <a:bodyPr>
            <a:normAutofit lnSpcReduction="10000"/>
          </a:bodyPr>
          <a:lstStyle/>
          <a:p>
            <a:pPr marL="0" indent="627063" algn="just" fontAlgn="auto">
              <a:spcAft>
                <a:spcPts val="0"/>
              </a:spcAft>
              <a:buClr>
                <a:schemeClr val="accent3"/>
              </a:buClr>
              <a:buFont typeface="Arial" charset="0"/>
              <a:buNone/>
              <a:defRPr/>
            </a:pPr>
            <a:r>
              <a:rPr lang="tr-TR" sz="2400" smtClean="0"/>
              <a:t>Gerek çevresel koşulların, gerek işletmelerin büyüyüp karmaşıklaşmalarının etkisi ve gerekse git gide işletmecilik felsefesi olarak pazarlama anlayışının yaygınlaşması işletmelerde planlamanın önemini arttırmıştır. Yönetim, planlı ve sistemli çalışmalarla sorunların üstesinden daha kolay gelir. </a:t>
            </a:r>
          </a:p>
          <a:p>
            <a:pPr marL="0" indent="627063" algn="just" fontAlgn="auto">
              <a:spcAft>
                <a:spcPts val="0"/>
              </a:spcAft>
              <a:buClr>
                <a:schemeClr val="accent3"/>
              </a:buClr>
              <a:buFont typeface="Arial" charset="0"/>
              <a:buNone/>
              <a:defRPr/>
            </a:pPr>
            <a:r>
              <a:rPr lang="tr-TR" sz="2400" smtClean="0"/>
              <a:t>Planlamanın Başlıca Yararları: </a:t>
            </a:r>
          </a:p>
          <a:p>
            <a:pPr marL="0" indent="627063" algn="just" fontAlgn="auto">
              <a:spcAft>
                <a:spcPts val="0"/>
              </a:spcAft>
              <a:buClr>
                <a:schemeClr val="accent3"/>
              </a:buClr>
              <a:buFont typeface="Wingdings 2"/>
              <a:buChar char=""/>
              <a:defRPr/>
            </a:pPr>
            <a:r>
              <a:rPr lang="tr-TR" sz="2400" smtClean="0"/>
              <a:t>Planlama, yönetimin ileriyi sistemli olarak düşünmesine yol açar. </a:t>
            </a:r>
          </a:p>
          <a:p>
            <a:pPr marL="0" indent="627063" algn="just" fontAlgn="auto">
              <a:spcAft>
                <a:spcPts val="0"/>
              </a:spcAft>
              <a:buClr>
                <a:schemeClr val="accent3"/>
              </a:buClr>
              <a:buFont typeface="Wingdings 2"/>
              <a:buChar char=""/>
              <a:defRPr/>
            </a:pPr>
            <a:r>
              <a:rPr lang="tr-TR" sz="2400" smtClean="0"/>
              <a:t>İşletme çabalarının daha iyi koordine edilmesini sağlar. </a:t>
            </a:r>
          </a:p>
          <a:p>
            <a:pPr marL="0" indent="627063" algn="just" fontAlgn="auto">
              <a:spcAft>
                <a:spcPts val="0"/>
              </a:spcAft>
              <a:buClr>
                <a:schemeClr val="accent3"/>
              </a:buClr>
              <a:buFont typeface="Wingdings 2"/>
              <a:buChar char=""/>
              <a:defRPr/>
            </a:pPr>
            <a:r>
              <a:rPr lang="tr-TR" sz="2400" smtClean="0"/>
              <a:t>Denetim standartlarının geliştirilmesine yardımcı olur</a:t>
            </a:r>
          </a:p>
          <a:p>
            <a:pPr marL="0" indent="627063" algn="just" fontAlgn="auto">
              <a:spcAft>
                <a:spcPts val="0"/>
              </a:spcAft>
              <a:buClr>
                <a:schemeClr val="accent3"/>
              </a:buClr>
              <a:buFont typeface="Wingdings 2"/>
              <a:buChar char=""/>
              <a:defRPr/>
            </a:pPr>
            <a:r>
              <a:rPr lang="tr-TR" sz="2400" smtClean="0"/>
              <a:t>İşletmeyi yönlendiren amaçları ve politikaları daha net ve belirgin hale getirir</a:t>
            </a:r>
          </a:p>
          <a:p>
            <a:pPr marL="0" indent="627063" algn="just" fontAlgn="auto">
              <a:spcAft>
                <a:spcPts val="0"/>
              </a:spcAft>
              <a:buClr>
                <a:schemeClr val="accent3"/>
              </a:buClr>
              <a:buFont typeface="Wingdings 2"/>
              <a:buChar char=""/>
              <a:defRPr/>
            </a:pPr>
            <a:r>
              <a:rPr lang="tr-TR" sz="2400" smtClean="0"/>
              <a:t>Ani değişmelere karşı daha hazırlıklı olmayı sağlar.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a:xfrm>
            <a:off x="179388" y="274638"/>
            <a:ext cx="8785225" cy="1143000"/>
          </a:xfrm>
        </p:spPr>
        <p:txBody>
          <a:bodyPr/>
          <a:lstStyle/>
          <a:p>
            <a:r>
              <a:rPr lang="tr-TR" b="1" i="1" smtClean="0"/>
              <a:t>Pazarlama Anlayışı Dönemi</a:t>
            </a:r>
            <a:endParaRPr lang="tr-TR" smtClean="0"/>
          </a:p>
        </p:txBody>
      </p:sp>
      <p:sp>
        <p:nvSpPr>
          <p:cNvPr id="3" name="2 İçerik Yer Tutucusu"/>
          <p:cNvSpPr>
            <a:spLocks noGrp="1"/>
          </p:cNvSpPr>
          <p:nvPr>
            <p:ph idx="1"/>
          </p:nvPr>
        </p:nvSpPr>
        <p:spPr>
          <a:xfrm>
            <a:off x="179388" y="1600200"/>
            <a:ext cx="8785225" cy="4525963"/>
          </a:xfrm>
        </p:spPr>
        <p:txBody>
          <a:bodyPr>
            <a:normAutofit fontScale="92500" lnSpcReduction="10000"/>
          </a:bodyPr>
          <a:lstStyle/>
          <a:p>
            <a:pPr marL="1588" indent="557213" algn="just" fontAlgn="auto">
              <a:spcAft>
                <a:spcPts val="0"/>
              </a:spcAft>
              <a:buClr>
                <a:schemeClr val="accent3"/>
              </a:buClr>
              <a:buFont typeface="Wingdings 2"/>
              <a:buNone/>
              <a:defRPr/>
            </a:pPr>
            <a:r>
              <a:rPr lang="tr-TR" dirty="0" smtClean="0"/>
              <a:t>Üretilmiş malı ne pahasına olursa olsun, yanıltıcı ve aldatıcı yollara bile başvurarak satmanın sağlıklı ve uzun vadeli bir işletme-tüketici ilişkisine imkan vermediğinin zamanla açık-seçik bir biçimde ortaya çıkmasıyla, 1950’lerin ortalarında bazı işletmelerde pazarlama anlayışı uygulaması gelişmeye başlamıştır. Kısaca, “tüketiciyi  tatmin ederek kar sağlama” diye ifade edilebilen bu anlayış, 1960’larda bazı ve 1970’lerde, başta ABD olmak üzere gelişmiş ülkelerde yaygınlaşmıştır. </a:t>
            </a:r>
          </a:p>
          <a:p>
            <a:pPr marL="1588" indent="557213" algn="just" fontAlgn="auto">
              <a:spcAft>
                <a:spcPts val="0"/>
              </a:spcAft>
              <a:buClr>
                <a:schemeClr val="accent3"/>
              </a:buClr>
              <a:buFont typeface="Wingdings 2"/>
              <a:buNone/>
              <a:defRPr/>
            </a:pPr>
            <a:r>
              <a:rPr lang="tr-TR" dirty="0" smtClean="0"/>
              <a:t>Sadece satışla ilgili faaliyetlerin değil, çeşitli bölümlerde dağınık olarak yer alan tüm pazarlama ile ilgili faaliyetlerin artık bir pazarlama bölümü altında bir araya getirilmesi gerekli görülmüştür. </a:t>
            </a:r>
            <a:endParaRPr lang="tr-TR"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1 Başlık"/>
          <p:cNvSpPr>
            <a:spLocks noGrp="1"/>
          </p:cNvSpPr>
          <p:nvPr>
            <p:ph type="title"/>
          </p:nvPr>
        </p:nvSpPr>
        <p:spPr>
          <a:xfrm>
            <a:off x="457200" y="704850"/>
            <a:ext cx="8229600" cy="852488"/>
          </a:xfrm>
        </p:spPr>
        <p:txBody>
          <a:bodyPr/>
          <a:lstStyle/>
          <a:p>
            <a:pPr algn="ctr"/>
            <a:r>
              <a:rPr lang="tr-TR" smtClean="0"/>
              <a:t>Stratejik İşletme Planlaması</a:t>
            </a:r>
          </a:p>
        </p:txBody>
      </p:sp>
      <p:sp>
        <p:nvSpPr>
          <p:cNvPr id="33794" name="2 İçerik Yer Tutucusu"/>
          <p:cNvSpPr>
            <a:spLocks noGrp="1"/>
          </p:cNvSpPr>
          <p:nvPr>
            <p:ph idx="1"/>
          </p:nvPr>
        </p:nvSpPr>
        <p:spPr>
          <a:xfrm>
            <a:off x="179388" y="1600200"/>
            <a:ext cx="8713787" cy="4525963"/>
          </a:xfrm>
        </p:spPr>
        <p:txBody>
          <a:bodyPr>
            <a:normAutofit lnSpcReduction="10000"/>
          </a:bodyPr>
          <a:lstStyle/>
          <a:p>
            <a:pPr marL="1588" indent="557213" fontAlgn="auto">
              <a:spcAft>
                <a:spcPts val="0"/>
              </a:spcAft>
              <a:buClr>
                <a:schemeClr val="accent3"/>
              </a:buClr>
              <a:buFont typeface="Arial" charset="0"/>
              <a:buNone/>
              <a:defRPr/>
            </a:pPr>
            <a:r>
              <a:rPr lang="tr-TR" sz="2800" smtClean="0"/>
              <a:t>Stratejik planlama denilince, tüm işletmeyi kapsayan, insan kaynakları, Pazar fırsatları ve tehditleri çerçevesinde işletmenin gelişip büyüme imkanlarını temel alan, kapsamlı ve uzun vade ağırlıklı planlama kastedilir.</a:t>
            </a:r>
          </a:p>
          <a:p>
            <a:pPr marL="1588" indent="557213" fontAlgn="auto">
              <a:spcAft>
                <a:spcPts val="0"/>
              </a:spcAft>
              <a:buClr>
                <a:schemeClr val="accent3"/>
              </a:buClr>
              <a:buFont typeface="Arial" charset="0"/>
              <a:buNone/>
              <a:defRPr/>
            </a:pPr>
            <a:r>
              <a:rPr lang="tr-TR" sz="2800" smtClean="0"/>
              <a:t>İşletmede genel yönetim de denilen tepe yönetimi ile planlama uzmanlarının asıl çalışma alanı olan stratejik planlama, işletmenin tümüyle pazar için çalışan bir örgüt olması nedeniyle bazen “stratejik pazarlama planlaması” veya sadece “işletme planlaması” olarak da anılır.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1 Başlık"/>
          <p:cNvSpPr>
            <a:spLocks noGrp="1"/>
          </p:cNvSpPr>
          <p:nvPr>
            <p:ph type="title"/>
          </p:nvPr>
        </p:nvSpPr>
        <p:spPr/>
        <p:txBody>
          <a:bodyPr/>
          <a:lstStyle/>
          <a:p>
            <a:pPr algn="ctr"/>
            <a:r>
              <a:rPr lang="tr-TR" smtClean="0"/>
              <a:t>Stratejik Planlama</a:t>
            </a:r>
          </a:p>
        </p:txBody>
      </p:sp>
      <p:sp>
        <p:nvSpPr>
          <p:cNvPr id="34818" name="2 İçerik Yer Tutucusu"/>
          <p:cNvSpPr>
            <a:spLocks noGrp="1"/>
          </p:cNvSpPr>
          <p:nvPr>
            <p:ph idx="1"/>
          </p:nvPr>
        </p:nvSpPr>
        <p:spPr>
          <a:xfrm>
            <a:off x="107950" y="2060575"/>
            <a:ext cx="8785225" cy="4525963"/>
          </a:xfrm>
        </p:spPr>
        <p:txBody>
          <a:bodyPr>
            <a:normAutofit fontScale="92500"/>
          </a:bodyPr>
          <a:lstStyle/>
          <a:p>
            <a:pPr marL="1588" indent="557213" algn="just" fontAlgn="auto">
              <a:spcAft>
                <a:spcPts val="0"/>
              </a:spcAft>
              <a:buClr>
                <a:schemeClr val="accent3"/>
              </a:buClr>
              <a:buFont typeface="Arial" charset="0"/>
              <a:buNone/>
              <a:defRPr/>
            </a:pPr>
            <a:r>
              <a:rPr lang="tr-TR" sz="2800" dirty="0" smtClean="0"/>
              <a:t>Stratejik Planlama, işletmenin amaçları ve yetenekleri ile değişen çevre şartlarının stratejik uyumunun sağlanması ve sürdürülmesi sürecidir. Açık – seçik bir işletme misyonunun, onu destekleyici amaçların, sağlam bir iş portföyünün ve koordineli fonksiyonel stratejilerin geliştirilmesine dayanır. </a:t>
            </a:r>
          </a:p>
          <a:p>
            <a:pPr marL="1588" indent="557213" algn="just" fontAlgn="auto">
              <a:spcAft>
                <a:spcPts val="0"/>
              </a:spcAft>
              <a:buClr>
                <a:schemeClr val="accent3"/>
              </a:buClr>
              <a:buFont typeface="Arial" charset="0"/>
              <a:buNone/>
              <a:defRPr/>
            </a:pPr>
            <a:r>
              <a:rPr lang="tr-TR" sz="2800" dirty="0" smtClean="0"/>
              <a:t>Stratejik planlama süreci aşağıdaki başlıkları içerir:</a:t>
            </a:r>
          </a:p>
          <a:p>
            <a:pPr marL="1588" indent="557213" algn="just" fontAlgn="auto">
              <a:spcAft>
                <a:spcPts val="0"/>
              </a:spcAft>
              <a:buClr>
                <a:schemeClr val="accent3"/>
              </a:buClr>
              <a:buFont typeface="Wingdings 2"/>
              <a:buChar char=""/>
              <a:defRPr/>
            </a:pPr>
            <a:r>
              <a:rPr lang="tr-TR" sz="2800" dirty="0" smtClean="0"/>
              <a:t>İşletme Misyonunun belirlenmesi</a:t>
            </a:r>
          </a:p>
          <a:p>
            <a:pPr marL="1588" indent="557213" algn="just" fontAlgn="auto">
              <a:spcAft>
                <a:spcPts val="0"/>
              </a:spcAft>
              <a:buClr>
                <a:schemeClr val="accent3"/>
              </a:buClr>
              <a:buFont typeface="Wingdings 2"/>
              <a:buChar char=""/>
              <a:defRPr/>
            </a:pPr>
            <a:r>
              <a:rPr lang="tr-TR" sz="2800" dirty="0" smtClean="0"/>
              <a:t>İşletme amaçlarının belirlenmesi</a:t>
            </a:r>
          </a:p>
          <a:p>
            <a:pPr marL="1588" indent="557213" algn="just" fontAlgn="auto">
              <a:spcAft>
                <a:spcPts val="0"/>
              </a:spcAft>
              <a:buClr>
                <a:schemeClr val="accent3"/>
              </a:buClr>
              <a:buFont typeface="Wingdings 2"/>
              <a:buChar char=""/>
              <a:defRPr/>
            </a:pPr>
            <a:r>
              <a:rPr lang="tr-TR" sz="2800" dirty="0" smtClean="0"/>
              <a:t>İşletme stratejilerinin seçilmesi</a:t>
            </a:r>
          </a:p>
          <a:p>
            <a:pPr marL="1588" indent="557213" algn="just" fontAlgn="auto">
              <a:spcAft>
                <a:spcPts val="0"/>
              </a:spcAft>
              <a:buClr>
                <a:schemeClr val="accent3"/>
              </a:buClr>
              <a:buFont typeface="Wingdings 2"/>
              <a:buChar char=""/>
              <a:defRPr/>
            </a:pPr>
            <a:r>
              <a:rPr lang="tr-TR" sz="2800" dirty="0" smtClean="0"/>
              <a:t>Pazarlama ve diğer fonksiyonel stratejilerin planlanması</a:t>
            </a:r>
          </a:p>
          <a:p>
            <a:pPr marL="1588" indent="557213" algn="just" fontAlgn="auto">
              <a:spcAft>
                <a:spcPts val="0"/>
              </a:spcAft>
              <a:buClr>
                <a:schemeClr val="accent3"/>
              </a:buClr>
              <a:buFont typeface="Arial" charset="0"/>
              <a:buNone/>
              <a:defRPr/>
            </a:pPr>
            <a:endParaRPr lang="tr-TR" sz="2800" dirty="0" smtClean="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1 Başlık"/>
          <p:cNvSpPr>
            <a:spLocks noGrp="1"/>
          </p:cNvSpPr>
          <p:nvPr>
            <p:ph type="title"/>
          </p:nvPr>
        </p:nvSpPr>
        <p:spPr/>
        <p:txBody>
          <a:bodyPr>
            <a:normAutofit fontScale="90000"/>
          </a:bodyPr>
          <a:lstStyle/>
          <a:p>
            <a:pPr algn="ctr" fontAlgn="auto">
              <a:spcAft>
                <a:spcPts val="0"/>
              </a:spcAft>
              <a:defRPr/>
            </a:pPr>
            <a:r>
              <a:rPr lang="tr-TR" dirty="0" smtClean="0"/>
              <a:t>Pazarlama Stratejisi ve Stratejik Pazarlama Planlaması</a:t>
            </a:r>
          </a:p>
        </p:txBody>
      </p:sp>
      <p:sp>
        <p:nvSpPr>
          <p:cNvPr id="88067" name="2 İçerik Yer Tutucusu"/>
          <p:cNvSpPr>
            <a:spLocks noGrp="1"/>
          </p:cNvSpPr>
          <p:nvPr>
            <p:ph idx="1"/>
          </p:nvPr>
        </p:nvSpPr>
        <p:spPr>
          <a:xfrm>
            <a:off x="179388" y="1989138"/>
            <a:ext cx="8713787" cy="4137025"/>
          </a:xfrm>
        </p:spPr>
        <p:txBody>
          <a:bodyPr/>
          <a:lstStyle/>
          <a:p>
            <a:pPr marL="0" indent="531813" algn="just">
              <a:buFont typeface="Arial" charset="0"/>
              <a:buNone/>
            </a:pPr>
            <a:r>
              <a:rPr lang="tr-TR" smtClean="0"/>
              <a:t>Tepe yönetimince yapılan işletme düzeyindeki stratejik planlama çalışmaları içinde pazarlama planlaması kilit bir role sahiptir. Stratejik pazarlama planlaması, söz konusu çalışmalar zincirinin önemli bir halkasını oluşturur. İşletme misyonu ve amaçları doğrultusunda pazarlama amaçları belirlenir; bu amaçları gerçekleştirecek pazarlama stratejisi geliştirilir ve pazarlama planı yapılır. </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1 Başlık"/>
          <p:cNvSpPr>
            <a:spLocks noGrp="1"/>
          </p:cNvSpPr>
          <p:nvPr>
            <p:ph type="title"/>
          </p:nvPr>
        </p:nvSpPr>
        <p:spPr/>
        <p:txBody>
          <a:bodyPr/>
          <a:lstStyle/>
          <a:p>
            <a:pPr algn="ctr"/>
            <a:r>
              <a:rPr lang="tr-TR" smtClean="0"/>
              <a:t>Pazarlama Amaçları</a:t>
            </a:r>
          </a:p>
        </p:txBody>
      </p:sp>
      <p:sp>
        <p:nvSpPr>
          <p:cNvPr id="89091" name="2 İçerik Yer Tutucusu"/>
          <p:cNvSpPr>
            <a:spLocks noGrp="1"/>
          </p:cNvSpPr>
          <p:nvPr>
            <p:ph idx="1"/>
          </p:nvPr>
        </p:nvSpPr>
        <p:spPr>
          <a:xfrm>
            <a:off x="250825" y="1844675"/>
            <a:ext cx="8713788" cy="4281488"/>
          </a:xfrm>
        </p:spPr>
        <p:txBody>
          <a:bodyPr/>
          <a:lstStyle/>
          <a:p>
            <a:pPr marL="1588" indent="557213" algn="just">
              <a:buFont typeface="Arial" charset="0"/>
              <a:buNone/>
            </a:pPr>
            <a:r>
              <a:rPr lang="tr-TR" smtClean="0"/>
              <a:t>Pazarlama amaçları, işletme amaçlarının gerçekleştirilmesine yönelik olup, öncelikle, Pazar fırsatlarının iyi bir şekilde analizini gerekli kılar. Pazarlama araştırması ve bilgi sistemi ile tüketici pazarları ve diğer pazarlar incelenir ve amaçlar belirlenir. </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1 Başlık"/>
          <p:cNvSpPr>
            <a:spLocks noGrp="1"/>
          </p:cNvSpPr>
          <p:nvPr>
            <p:ph type="title"/>
          </p:nvPr>
        </p:nvSpPr>
        <p:spPr>
          <a:xfrm>
            <a:off x="457200" y="704850"/>
            <a:ext cx="8229600" cy="923925"/>
          </a:xfrm>
        </p:spPr>
        <p:txBody>
          <a:bodyPr/>
          <a:lstStyle/>
          <a:p>
            <a:pPr algn="ctr"/>
            <a:r>
              <a:rPr lang="tr-TR" smtClean="0"/>
              <a:t>Pazarlama Stratejisi</a:t>
            </a:r>
          </a:p>
        </p:txBody>
      </p:sp>
      <p:sp>
        <p:nvSpPr>
          <p:cNvPr id="37890" name="2 İçerik Yer Tutucusu"/>
          <p:cNvSpPr>
            <a:spLocks noGrp="1"/>
          </p:cNvSpPr>
          <p:nvPr>
            <p:ph idx="1"/>
          </p:nvPr>
        </p:nvSpPr>
        <p:spPr>
          <a:xfrm>
            <a:off x="179388" y="1600200"/>
            <a:ext cx="8785225" cy="4525963"/>
          </a:xfrm>
        </p:spPr>
        <p:txBody>
          <a:bodyPr>
            <a:normAutofit lnSpcReduction="10000"/>
          </a:bodyPr>
          <a:lstStyle/>
          <a:p>
            <a:pPr marL="1588" indent="557213" algn="just" fontAlgn="auto">
              <a:spcAft>
                <a:spcPts val="0"/>
              </a:spcAft>
              <a:buClr>
                <a:schemeClr val="accent3"/>
              </a:buClr>
              <a:buFont typeface="Arial" charset="0"/>
              <a:buNone/>
              <a:defRPr/>
            </a:pPr>
            <a:r>
              <a:rPr lang="tr-TR" sz="2400" smtClean="0"/>
              <a:t>Pazarlama stratejisi, pazarlama amaçlarına nasıl ulaşılacağı konusunda yol gösterir; işletmenin belirli bir pazarda ne yapacağının genel bir görüntüsünü verir. Bir hedef pazarın belirlenmesi ve buna uygun pazarlama karmasının geliştirilmesi ile ilgilidir. </a:t>
            </a:r>
          </a:p>
          <a:p>
            <a:pPr marL="1588" indent="557213" algn="just" fontAlgn="auto">
              <a:spcAft>
                <a:spcPts val="0"/>
              </a:spcAft>
              <a:buClr>
                <a:schemeClr val="accent3"/>
              </a:buClr>
              <a:buFont typeface="Arial" charset="0"/>
              <a:buNone/>
              <a:defRPr/>
            </a:pPr>
            <a:r>
              <a:rPr lang="tr-TR" sz="2400" smtClean="0"/>
              <a:t>İki ana kısımdan oluşur:</a:t>
            </a:r>
          </a:p>
          <a:p>
            <a:pPr marL="1588" indent="557213" algn="just" fontAlgn="auto">
              <a:spcAft>
                <a:spcPts val="0"/>
              </a:spcAft>
              <a:buClr>
                <a:schemeClr val="accent3"/>
              </a:buClr>
              <a:buFont typeface="Wingdings 2"/>
              <a:buChar char=""/>
              <a:defRPr/>
            </a:pPr>
            <a:r>
              <a:rPr lang="tr-TR" sz="2400" b="1" smtClean="0"/>
              <a:t>Hedef Pazar Seçimi : </a:t>
            </a:r>
            <a:r>
              <a:rPr lang="tr-TR" sz="2400" smtClean="0"/>
              <a:t>İşletmenin hitap edeceği makul ölçüde benzer özelliklere sahip tüketici grubu veya gruplarının belirlenmesidir. </a:t>
            </a:r>
          </a:p>
          <a:p>
            <a:pPr marL="1588" indent="557213" algn="just" fontAlgn="auto">
              <a:spcAft>
                <a:spcPts val="0"/>
              </a:spcAft>
              <a:buClr>
                <a:schemeClr val="accent3"/>
              </a:buClr>
              <a:buFont typeface="Wingdings 2"/>
              <a:buChar char=""/>
              <a:defRPr/>
            </a:pPr>
            <a:r>
              <a:rPr lang="tr-TR" sz="2400" b="1" smtClean="0"/>
              <a:t>Pazarlama Karmasının Oluşturulması : </a:t>
            </a:r>
            <a:r>
              <a:rPr lang="tr-TR" sz="2400" smtClean="0"/>
              <a:t>İşletmenin bu hedef pazarı tatmin edecek şekilde bir araya getirdiği kontrol edilebilir değişkenler grubu oluşturulmasıdır.</a:t>
            </a:r>
            <a:endParaRPr lang="tr-TR" sz="2400" b="1" smtClean="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 Başlık"/>
          <p:cNvSpPr>
            <a:spLocks noGrp="1"/>
          </p:cNvSpPr>
          <p:nvPr>
            <p:ph type="title"/>
          </p:nvPr>
        </p:nvSpPr>
        <p:spPr/>
        <p:txBody>
          <a:bodyPr/>
          <a:lstStyle/>
          <a:p>
            <a:pPr algn="ctr"/>
            <a:r>
              <a:rPr lang="tr-TR" smtClean="0"/>
              <a:t>Pazarlama Planı</a:t>
            </a:r>
          </a:p>
        </p:txBody>
      </p:sp>
      <p:sp>
        <p:nvSpPr>
          <p:cNvPr id="91139" name="2 İçerik Yer Tutucusu"/>
          <p:cNvSpPr>
            <a:spLocks noGrp="1"/>
          </p:cNvSpPr>
          <p:nvPr>
            <p:ph idx="1"/>
          </p:nvPr>
        </p:nvSpPr>
        <p:spPr/>
        <p:txBody>
          <a:bodyPr/>
          <a:lstStyle/>
          <a:p>
            <a:pPr marL="1588" indent="557213" algn="just">
              <a:buFont typeface="Arial" charset="0"/>
              <a:buNone/>
            </a:pPr>
            <a:r>
              <a:rPr lang="tr-TR" sz="2800" smtClean="0"/>
              <a:t>Pazarlama planı, pazarlama stratejisinden bir adım daha ileride yer alır; artık pazarlama stratejisinin ne olduğunun ve zaman değişkeni çerçevesinde nasıl uygulanacağının yazılı ifadesidir. Stratejik pazarlama planlamasında uzun, orta ve kısa vadeli planlar bir arada düşünülür.</a:t>
            </a:r>
            <a:endParaRPr lang="tr-TR" sz="2800" smtClean="0">
              <a:latin typeface="Arial" charset="0"/>
            </a:endParaRPr>
          </a:p>
          <a:p>
            <a:pPr marL="1588" indent="557213" algn="just">
              <a:buFont typeface="Arial" charset="0"/>
              <a:buNone/>
            </a:pPr>
            <a:r>
              <a:rPr lang="tr-TR" sz="2800" smtClean="0">
                <a:latin typeface="Arial" charset="0"/>
              </a:rPr>
              <a:t> </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1 Başlık"/>
          <p:cNvSpPr>
            <a:spLocks noGrp="1"/>
          </p:cNvSpPr>
          <p:nvPr>
            <p:ph type="title"/>
          </p:nvPr>
        </p:nvSpPr>
        <p:spPr/>
        <p:txBody>
          <a:bodyPr/>
          <a:lstStyle/>
          <a:p>
            <a:pPr algn="ctr"/>
            <a:r>
              <a:rPr lang="tr-TR" smtClean="0"/>
              <a:t>Yıllık Pazarlama Planları</a:t>
            </a:r>
          </a:p>
        </p:txBody>
      </p:sp>
      <p:sp>
        <p:nvSpPr>
          <p:cNvPr id="39938" name="2 İçerik Yer Tutucusu"/>
          <p:cNvSpPr>
            <a:spLocks noGrp="1"/>
          </p:cNvSpPr>
          <p:nvPr>
            <p:ph idx="1"/>
          </p:nvPr>
        </p:nvSpPr>
        <p:spPr/>
        <p:txBody>
          <a:bodyPr>
            <a:normAutofit lnSpcReduction="10000"/>
          </a:bodyPr>
          <a:lstStyle/>
          <a:p>
            <a:pPr marL="1588" indent="557213" algn="just" fontAlgn="auto">
              <a:spcAft>
                <a:spcPts val="0"/>
              </a:spcAft>
              <a:buClr>
                <a:schemeClr val="accent3"/>
              </a:buClr>
              <a:buFont typeface="Arial" charset="0"/>
              <a:buNone/>
              <a:defRPr/>
            </a:pPr>
            <a:r>
              <a:rPr lang="tr-TR" sz="2800" smtClean="0">
                <a:latin typeface="Arial" charset="0"/>
              </a:rPr>
              <a:t>Belirli bir mamul veya pazar için hazırlanan yıllık pazarlama planı, yapılacak pazarlama yönetimi uygulaması için artık yöneticilere ana rehber görevi görecektir. Çünkü plan şunları kapsar:</a:t>
            </a:r>
          </a:p>
          <a:p>
            <a:pPr marL="1588" indent="557213" algn="just" fontAlgn="auto">
              <a:spcAft>
                <a:spcPts val="0"/>
              </a:spcAft>
              <a:buClr>
                <a:schemeClr val="accent3"/>
              </a:buClr>
              <a:buFont typeface="Wingdings 2"/>
              <a:buChar char=""/>
              <a:defRPr/>
            </a:pPr>
            <a:r>
              <a:rPr lang="tr-TR" sz="2800" smtClean="0">
                <a:latin typeface="Arial" charset="0"/>
              </a:rPr>
              <a:t>Amaçların yazılı ifadesi</a:t>
            </a:r>
          </a:p>
          <a:p>
            <a:pPr marL="1588" indent="557213" algn="just" fontAlgn="auto">
              <a:spcAft>
                <a:spcPts val="0"/>
              </a:spcAft>
              <a:buClr>
                <a:schemeClr val="accent3"/>
              </a:buClr>
              <a:buFont typeface="Wingdings 2"/>
              <a:buChar char=""/>
              <a:defRPr/>
            </a:pPr>
            <a:r>
              <a:rPr lang="tr-TR" sz="2800" smtClean="0">
                <a:latin typeface="Arial" charset="0"/>
              </a:rPr>
              <a:t>Hedef Pazarların Hangileri olduğu</a:t>
            </a:r>
          </a:p>
          <a:p>
            <a:pPr marL="1588" indent="557213" algn="just" fontAlgn="auto">
              <a:spcAft>
                <a:spcPts val="0"/>
              </a:spcAft>
              <a:buClr>
                <a:schemeClr val="accent3"/>
              </a:buClr>
              <a:buFont typeface="Wingdings 2"/>
              <a:buChar char=""/>
              <a:defRPr/>
            </a:pPr>
            <a:r>
              <a:rPr lang="tr-TR" sz="2800" smtClean="0">
                <a:latin typeface="Arial" charset="0"/>
              </a:rPr>
              <a:t>Pazarlama karması ile ilgili strateji ve taktikler</a:t>
            </a:r>
          </a:p>
          <a:p>
            <a:pPr marL="1588" indent="557213" algn="just" fontAlgn="auto">
              <a:spcAft>
                <a:spcPts val="0"/>
              </a:spcAft>
              <a:buClr>
                <a:schemeClr val="accent3"/>
              </a:buClr>
              <a:buFont typeface="Wingdings 2"/>
              <a:buChar char=""/>
              <a:defRPr/>
            </a:pPr>
            <a:r>
              <a:rPr lang="tr-TR" sz="2800" smtClean="0">
                <a:latin typeface="Arial" charset="0"/>
              </a:rPr>
              <a:t>Pazarlama faaliyetleri için bütçe tahsisine ilişkin bilgi.</a:t>
            </a:r>
            <a:endParaRPr lang="tr-TR" sz="2800" smtClean="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1 Başlık"/>
          <p:cNvSpPr>
            <a:spLocks noGrp="1"/>
          </p:cNvSpPr>
          <p:nvPr>
            <p:ph type="title"/>
          </p:nvPr>
        </p:nvSpPr>
        <p:spPr/>
        <p:txBody>
          <a:bodyPr>
            <a:normAutofit fontScale="90000"/>
          </a:bodyPr>
          <a:lstStyle/>
          <a:p>
            <a:pPr algn="ctr" fontAlgn="auto">
              <a:spcAft>
                <a:spcPts val="0"/>
              </a:spcAft>
              <a:defRPr/>
            </a:pPr>
            <a:r>
              <a:rPr lang="tr-TR" dirty="0" smtClean="0"/>
              <a:t>Stratejik Pazarlama Planlaması Süreci</a:t>
            </a:r>
          </a:p>
        </p:txBody>
      </p:sp>
      <p:sp>
        <p:nvSpPr>
          <p:cNvPr id="40962" name="2 İçerik Yer Tutucusu"/>
          <p:cNvSpPr>
            <a:spLocks noGrp="1"/>
          </p:cNvSpPr>
          <p:nvPr>
            <p:ph idx="1"/>
          </p:nvPr>
        </p:nvSpPr>
        <p:spPr>
          <a:xfrm>
            <a:off x="179388" y="1600200"/>
            <a:ext cx="8785225" cy="4525963"/>
          </a:xfrm>
        </p:spPr>
        <p:txBody>
          <a:bodyPr>
            <a:normAutofit lnSpcReduction="10000"/>
          </a:bodyPr>
          <a:lstStyle/>
          <a:p>
            <a:pPr marL="274320" indent="-274320" algn="just" fontAlgn="auto">
              <a:spcAft>
                <a:spcPts val="0"/>
              </a:spcAft>
              <a:buClr>
                <a:schemeClr val="accent3"/>
              </a:buClr>
              <a:buFont typeface="Wingdings 2"/>
              <a:buChar char=""/>
              <a:defRPr/>
            </a:pPr>
            <a:r>
              <a:rPr lang="tr-TR" sz="2200" smtClean="0"/>
              <a:t>Çevre Analizi (İç ve dış çevrenin durumu nedir?)</a:t>
            </a:r>
          </a:p>
          <a:p>
            <a:pPr marL="274320" indent="-274320" algn="just" fontAlgn="auto">
              <a:spcAft>
                <a:spcPts val="0"/>
              </a:spcAft>
              <a:buClr>
                <a:schemeClr val="accent3"/>
              </a:buClr>
              <a:buFont typeface="Wingdings 2"/>
              <a:buChar char=""/>
              <a:defRPr/>
            </a:pPr>
            <a:r>
              <a:rPr lang="tr-TR" sz="2200" smtClean="0"/>
              <a:t>Durum Analizi – SWOT Analizi (Şimdi neredeyiz? Nereye gidiyoruz? Güçlü ve zayıf yönlerimiz nelerdir? Fırsat ve tehditler neler olabilir?)</a:t>
            </a:r>
          </a:p>
          <a:p>
            <a:pPr marL="274320" indent="-274320" algn="just" fontAlgn="auto">
              <a:spcAft>
                <a:spcPts val="0"/>
              </a:spcAft>
              <a:buClr>
                <a:schemeClr val="accent3"/>
              </a:buClr>
              <a:buFont typeface="Wingdings 2"/>
              <a:buChar char=""/>
              <a:defRPr/>
            </a:pPr>
            <a:r>
              <a:rPr lang="tr-TR" sz="2200" smtClean="0"/>
              <a:t>Amaçların Belirlenmesi (nereye gitmek istiyoruz?)</a:t>
            </a:r>
          </a:p>
          <a:p>
            <a:pPr marL="274320" indent="-274320" algn="just" fontAlgn="auto">
              <a:spcAft>
                <a:spcPts val="0"/>
              </a:spcAft>
              <a:buClr>
                <a:schemeClr val="accent3"/>
              </a:buClr>
              <a:buFont typeface="Wingdings 2"/>
              <a:buChar char=""/>
              <a:defRPr/>
            </a:pPr>
            <a:r>
              <a:rPr lang="tr-TR" sz="2200" smtClean="0"/>
              <a:t>Pazarlama Stratejisinin Belirlenmesi</a:t>
            </a:r>
          </a:p>
          <a:p>
            <a:pPr marL="640080" lvl="1" indent="-246888" algn="just" fontAlgn="auto">
              <a:spcAft>
                <a:spcPts val="0"/>
              </a:spcAft>
              <a:buFont typeface="Wingdings 2"/>
              <a:buChar char=""/>
              <a:defRPr/>
            </a:pPr>
            <a:r>
              <a:rPr lang="tr-TR" sz="2200" smtClean="0"/>
              <a:t>Hedef pazarın seçilmesi (mevcut ve potansiyel müşterileri belirleme)</a:t>
            </a:r>
          </a:p>
          <a:p>
            <a:pPr marL="640080" lvl="1" indent="-246888" algn="just" fontAlgn="auto">
              <a:spcAft>
                <a:spcPts val="0"/>
              </a:spcAft>
              <a:buFont typeface="Wingdings 2"/>
              <a:buChar char=""/>
              <a:defRPr/>
            </a:pPr>
            <a:r>
              <a:rPr lang="tr-TR" sz="2200" smtClean="0"/>
              <a:t>Pazarlama karmasına ilişkin strateji ve taktiklerin seçilmesi (gitmek istediğimi yere ulaşma yolları)</a:t>
            </a:r>
          </a:p>
          <a:p>
            <a:pPr marL="640080" lvl="1" indent="-246888" algn="just" fontAlgn="auto">
              <a:spcAft>
                <a:spcPts val="0"/>
              </a:spcAft>
              <a:buFont typeface="Wingdings 2"/>
              <a:buChar char=""/>
              <a:defRPr/>
            </a:pPr>
            <a:r>
              <a:rPr lang="tr-TR" sz="2200" smtClean="0"/>
              <a:t>Pazarlama Giderlerinin tespit edilmesi (Pazarlama Bütçesinin Oluşturulması)</a:t>
            </a:r>
          </a:p>
          <a:p>
            <a:pPr marL="274320" indent="-274320" algn="just" fontAlgn="auto">
              <a:spcAft>
                <a:spcPts val="0"/>
              </a:spcAft>
              <a:buClr>
                <a:schemeClr val="accent3"/>
              </a:buClr>
              <a:buFont typeface="Wingdings 2"/>
              <a:buChar char=""/>
              <a:defRPr/>
            </a:pPr>
            <a:r>
              <a:rPr lang="tr-TR" sz="2200" smtClean="0"/>
              <a:t>Yıllık pazarlama planının (Uygulama Programı) hazırlanması (yıllık çalışmamız için rehber)</a:t>
            </a:r>
          </a:p>
          <a:p>
            <a:pPr marL="274320" indent="-274320" algn="just" fontAlgn="auto">
              <a:spcAft>
                <a:spcPts val="0"/>
              </a:spcAft>
              <a:buClr>
                <a:schemeClr val="accent3"/>
              </a:buClr>
              <a:buFont typeface="Wingdings 2"/>
              <a:buChar char=""/>
              <a:defRPr/>
            </a:pPr>
            <a:endParaRPr lang="tr-TR" sz="2200" smtClean="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1 Başlık"/>
          <p:cNvSpPr>
            <a:spLocks noGrp="1"/>
          </p:cNvSpPr>
          <p:nvPr>
            <p:ph type="title"/>
          </p:nvPr>
        </p:nvSpPr>
        <p:spPr/>
        <p:txBody>
          <a:bodyPr/>
          <a:lstStyle/>
          <a:p>
            <a:pPr algn="ctr"/>
            <a:r>
              <a:rPr lang="tr-TR" smtClean="0"/>
              <a:t>Çevre Analizi</a:t>
            </a:r>
          </a:p>
        </p:txBody>
      </p:sp>
      <p:sp>
        <p:nvSpPr>
          <p:cNvPr id="94211" name="2 İçerik Yer Tutucusu"/>
          <p:cNvSpPr>
            <a:spLocks noGrp="1"/>
          </p:cNvSpPr>
          <p:nvPr>
            <p:ph idx="1"/>
          </p:nvPr>
        </p:nvSpPr>
        <p:spPr/>
        <p:txBody>
          <a:bodyPr/>
          <a:lstStyle/>
          <a:p>
            <a:r>
              <a:rPr lang="tr-TR" smtClean="0"/>
              <a:t>Dış Çevre Analizi</a:t>
            </a:r>
          </a:p>
          <a:p>
            <a:r>
              <a:rPr lang="tr-TR" smtClean="0"/>
              <a:t>Müşteri Çevresi Analizi</a:t>
            </a:r>
          </a:p>
          <a:p>
            <a:r>
              <a:rPr lang="tr-TR" smtClean="0"/>
              <a:t>İç Çevre Analizi</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1 Başlık"/>
          <p:cNvSpPr>
            <a:spLocks noGrp="1"/>
          </p:cNvSpPr>
          <p:nvPr>
            <p:ph type="title"/>
          </p:nvPr>
        </p:nvSpPr>
        <p:spPr/>
        <p:txBody>
          <a:bodyPr/>
          <a:lstStyle/>
          <a:p>
            <a:pPr algn="ctr"/>
            <a:r>
              <a:rPr lang="tr-TR" smtClean="0"/>
              <a:t>Dış Çevre Analizi</a:t>
            </a:r>
          </a:p>
        </p:txBody>
      </p:sp>
      <p:sp>
        <p:nvSpPr>
          <p:cNvPr id="95235" name="2 İçerik Yer Tutucusu"/>
          <p:cNvSpPr>
            <a:spLocks noGrp="1"/>
          </p:cNvSpPr>
          <p:nvPr>
            <p:ph idx="1"/>
          </p:nvPr>
        </p:nvSpPr>
        <p:spPr/>
        <p:txBody>
          <a:bodyPr/>
          <a:lstStyle/>
          <a:p>
            <a:r>
              <a:rPr lang="tr-TR" smtClean="0"/>
              <a:t>Rekabet</a:t>
            </a:r>
          </a:p>
          <a:p>
            <a:r>
              <a:rPr lang="tr-TR" smtClean="0"/>
              <a:t>Ekonomik Büyüme ve Karlılık</a:t>
            </a:r>
          </a:p>
          <a:p>
            <a:r>
              <a:rPr lang="tr-TR" smtClean="0"/>
              <a:t>Politik Eğilimler</a:t>
            </a:r>
          </a:p>
          <a:p>
            <a:r>
              <a:rPr lang="tr-TR" smtClean="0"/>
              <a:t>Yasal ve Düzenleyici Faktörler</a:t>
            </a:r>
          </a:p>
          <a:p>
            <a:r>
              <a:rPr lang="tr-TR" smtClean="0"/>
              <a:t>Teknolojideki Değişimler</a:t>
            </a:r>
          </a:p>
          <a:p>
            <a:r>
              <a:rPr lang="tr-TR" smtClean="0"/>
              <a:t>Kültürel Eğilimler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fontAlgn="auto">
              <a:spcAft>
                <a:spcPts val="0"/>
              </a:spcAft>
              <a:defRPr/>
            </a:pPr>
            <a:r>
              <a:rPr lang="tr-TR" dirty="0" smtClean="0"/>
              <a:t>Toplumsal Pazarlama Anlayışı Dönemi </a:t>
            </a:r>
            <a:endParaRPr lang="tr-TR" dirty="0"/>
          </a:p>
        </p:txBody>
      </p:sp>
      <p:sp>
        <p:nvSpPr>
          <p:cNvPr id="3" name="2 İçerik Yer Tutucusu"/>
          <p:cNvSpPr>
            <a:spLocks noGrp="1"/>
          </p:cNvSpPr>
          <p:nvPr>
            <p:ph idx="1"/>
          </p:nvPr>
        </p:nvSpPr>
        <p:spPr/>
        <p:txBody>
          <a:bodyPr>
            <a:normAutofit lnSpcReduction="10000"/>
          </a:bodyPr>
          <a:lstStyle/>
          <a:p>
            <a:pPr marL="1588" indent="557213" algn="just" fontAlgn="auto">
              <a:spcAft>
                <a:spcPts val="0"/>
              </a:spcAft>
              <a:buClr>
                <a:schemeClr val="accent3"/>
              </a:buClr>
              <a:buFont typeface="Wingdings 2"/>
              <a:buNone/>
              <a:defRPr/>
            </a:pPr>
            <a:r>
              <a:rPr lang="tr-TR" dirty="0" smtClean="0"/>
              <a:t>Pazarlama anlayışına, sosyal sorumluluğu ihmal ettiği, müşterileri tatmin etse de, genelde toplumsal sorunlara karşı duyarsız kaldığı eleştirileri yöneltilmiştir. </a:t>
            </a:r>
          </a:p>
          <a:p>
            <a:pPr marL="1588" indent="557213" algn="just" fontAlgn="auto">
              <a:spcAft>
                <a:spcPts val="0"/>
              </a:spcAft>
              <a:buClr>
                <a:schemeClr val="accent3"/>
              </a:buClr>
              <a:buFont typeface="Wingdings 2"/>
              <a:buNone/>
              <a:defRPr/>
            </a:pPr>
            <a:r>
              <a:rPr lang="tr-TR" dirty="0" smtClean="0"/>
              <a:t>Bu çerçevede, 1970’lerin ortaları ve özellikle 1980’lerin sosyal ve ekonomik şartları, tüketici hoşnutsuzluğu, çevre sorunları, doğal kaynakların tamamen tükenme tehlikesi, çeşitli hukuki ve politik etkiler, pazarlama yönetimini beşeri ve toplumsal yöne; sosyal sorumluluk anlayışıyla hareket etmeye, hayat standardından, hayatın kalitesine önem vermeye doğru itmeye başlamıştır. </a:t>
            </a:r>
            <a:endParaRPr lang="tr-TR"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Başlık"/>
          <p:cNvSpPr>
            <a:spLocks noGrp="1"/>
          </p:cNvSpPr>
          <p:nvPr>
            <p:ph type="title"/>
          </p:nvPr>
        </p:nvSpPr>
        <p:spPr>
          <a:xfrm>
            <a:off x="457200" y="704850"/>
            <a:ext cx="8229600" cy="852488"/>
          </a:xfrm>
        </p:spPr>
        <p:txBody>
          <a:bodyPr/>
          <a:lstStyle/>
          <a:p>
            <a:pPr algn="ctr"/>
            <a:r>
              <a:rPr lang="tr-TR" smtClean="0"/>
              <a:t>Rekabet</a:t>
            </a:r>
          </a:p>
        </p:txBody>
      </p:sp>
      <p:sp>
        <p:nvSpPr>
          <p:cNvPr id="44034" name="2 İçerik Yer Tutucusu"/>
          <p:cNvSpPr>
            <a:spLocks noGrp="1"/>
          </p:cNvSpPr>
          <p:nvPr>
            <p:ph idx="1"/>
          </p:nvPr>
        </p:nvSpPr>
        <p:spPr>
          <a:xfrm>
            <a:off x="179388" y="1600200"/>
            <a:ext cx="8713787" cy="4525963"/>
          </a:xfrm>
        </p:spPr>
        <p:txBody>
          <a:bodyPr>
            <a:normAutofit lnSpcReduction="10000"/>
          </a:bodyPr>
          <a:lstStyle/>
          <a:p>
            <a:pPr marL="274320" indent="-274320" algn="just" fontAlgn="auto">
              <a:spcAft>
                <a:spcPts val="0"/>
              </a:spcAft>
              <a:buClr>
                <a:schemeClr val="accent3"/>
              </a:buClr>
              <a:buFont typeface="Wingdings 2"/>
              <a:buChar char=""/>
              <a:defRPr/>
            </a:pPr>
            <a:r>
              <a:rPr lang="tr-TR" sz="2200" smtClean="0"/>
              <a:t>Belli başlı rakipleriniz kimlerdir ? </a:t>
            </a:r>
          </a:p>
          <a:p>
            <a:pPr marL="274320" indent="-274320" algn="just" fontAlgn="auto">
              <a:spcAft>
                <a:spcPts val="0"/>
              </a:spcAft>
              <a:buClr>
                <a:schemeClr val="accent3"/>
              </a:buClr>
              <a:buFont typeface="Wingdings 2"/>
              <a:buChar char=""/>
              <a:defRPr/>
            </a:pPr>
            <a:r>
              <a:rPr lang="tr-TR" sz="2200" smtClean="0"/>
              <a:t>Bunların karakteristik özellikleri nelerdir? (Büyüklük, çap, karlılık, stratejileri, hedef pazarları gibi.)</a:t>
            </a:r>
          </a:p>
          <a:p>
            <a:pPr marL="274320" indent="-274320" algn="just" fontAlgn="auto">
              <a:spcAft>
                <a:spcPts val="0"/>
              </a:spcAft>
              <a:buClr>
                <a:schemeClr val="accent3"/>
              </a:buClr>
              <a:buFont typeface="Wingdings 2"/>
              <a:buChar char=""/>
              <a:defRPr/>
            </a:pPr>
            <a:r>
              <a:rPr lang="tr-TR" sz="2200" smtClean="0"/>
              <a:t>Rakiplerinizin en kuvvetli ve zayıf yönleri nelerdir?</a:t>
            </a:r>
          </a:p>
          <a:p>
            <a:pPr marL="274320" indent="-274320" algn="just" fontAlgn="auto">
              <a:spcAft>
                <a:spcPts val="0"/>
              </a:spcAft>
              <a:buClr>
                <a:schemeClr val="accent3"/>
              </a:buClr>
              <a:buFont typeface="Wingdings 2"/>
              <a:buChar char=""/>
              <a:defRPr/>
            </a:pPr>
            <a:r>
              <a:rPr lang="tr-TR" sz="2200" smtClean="0"/>
              <a:t>Rakiplerinizin (ürün , fiyatlandırma, dağıtım ve tutundurma) pazarlama karması elemanları içinde en yetenekli oldukları hangileridir?</a:t>
            </a:r>
          </a:p>
          <a:p>
            <a:pPr marL="274320" indent="-274320" algn="just" fontAlgn="auto">
              <a:spcAft>
                <a:spcPts val="0"/>
              </a:spcAft>
              <a:buClr>
                <a:schemeClr val="accent3"/>
              </a:buClr>
              <a:buFont typeface="Wingdings 2"/>
              <a:buChar char=""/>
              <a:defRPr/>
            </a:pPr>
            <a:r>
              <a:rPr lang="tr-TR" sz="2200" smtClean="0"/>
              <a:t>Çevre koşulları veya sizin pazarlama stratejiniz değiştiğinde, rakiplerinizin bu değişimleri algılama ve tepki gösterme süreleri nasıldır? </a:t>
            </a:r>
          </a:p>
          <a:p>
            <a:pPr marL="274320" indent="-274320" algn="just" fontAlgn="auto">
              <a:spcAft>
                <a:spcPts val="0"/>
              </a:spcAft>
              <a:buClr>
                <a:schemeClr val="accent3"/>
              </a:buClr>
              <a:buFont typeface="Wingdings 2"/>
              <a:buChar char=""/>
              <a:defRPr/>
            </a:pPr>
            <a:r>
              <a:rPr lang="tr-TR" sz="2200" smtClean="0"/>
              <a:t>Yukarıda değinilen rekabet güçleri açısından değerlendirildiğinde, bugünkü mevcut rakiplerinizin durumlarında ileriye dönük ne gibi değişimler bekliyorsunuz? Yeni rakipleriniz kimler olabilir?</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1 Başlık"/>
          <p:cNvSpPr>
            <a:spLocks noGrp="1"/>
          </p:cNvSpPr>
          <p:nvPr>
            <p:ph type="title"/>
          </p:nvPr>
        </p:nvSpPr>
        <p:spPr/>
        <p:txBody>
          <a:bodyPr/>
          <a:lstStyle/>
          <a:p>
            <a:pPr algn="ctr"/>
            <a:r>
              <a:rPr lang="tr-TR" smtClean="0"/>
              <a:t>Ekonomik Büyüme ve Kararlılık</a:t>
            </a:r>
          </a:p>
        </p:txBody>
      </p:sp>
      <p:sp>
        <p:nvSpPr>
          <p:cNvPr id="45058" name="2 İçerik Yer Tutucusu"/>
          <p:cNvSpPr>
            <a:spLocks noGrp="1"/>
          </p:cNvSpPr>
          <p:nvPr>
            <p:ph idx="1"/>
          </p:nvPr>
        </p:nvSpPr>
        <p:spPr/>
        <p:txBody>
          <a:bodyPr>
            <a:normAutofit fontScale="92500" lnSpcReduction="10000"/>
          </a:bodyPr>
          <a:lstStyle/>
          <a:p>
            <a:pPr marL="274320" indent="-274320" algn="just" fontAlgn="auto">
              <a:spcAft>
                <a:spcPts val="0"/>
              </a:spcAft>
              <a:buClr>
                <a:schemeClr val="accent3"/>
              </a:buClr>
              <a:buFont typeface="Wingdings 2"/>
              <a:buChar char=""/>
              <a:defRPr/>
            </a:pPr>
            <a:r>
              <a:rPr lang="tr-TR" sz="2800" smtClean="0"/>
              <a:t>Firmanızın faaliyette bulunduğu ülkede, bölgede genel ekonomik şartlar nasıl? Bu şartlar pazarlama faaliyetlerinizi nasıl etkiliyor? </a:t>
            </a:r>
          </a:p>
          <a:p>
            <a:pPr marL="274320" indent="-274320" algn="just" fontAlgn="auto">
              <a:spcAft>
                <a:spcPts val="0"/>
              </a:spcAft>
              <a:buClr>
                <a:schemeClr val="accent3"/>
              </a:buClr>
              <a:buFont typeface="Wingdings 2"/>
              <a:buChar char=""/>
              <a:defRPr/>
            </a:pPr>
            <a:r>
              <a:rPr lang="tr-TR" sz="2800" smtClean="0"/>
              <a:t>Tüketicilerinizin(müşterilerinizin) bu ekonomik şartlara bakışları umutlumu yoksa karamsar mı?</a:t>
            </a:r>
          </a:p>
          <a:p>
            <a:pPr marL="274320" indent="-274320" algn="just" fontAlgn="auto">
              <a:spcAft>
                <a:spcPts val="0"/>
              </a:spcAft>
              <a:buClr>
                <a:schemeClr val="accent3"/>
              </a:buClr>
              <a:buFont typeface="Wingdings 2"/>
              <a:buChar char=""/>
              <a:defRPr/>
            </a:pPr>
            <a:r>
              <a:rPr lang="tr-TR" sz="2800" smtClean="0"/>
              <a:t>Hedef pazarlarınızdaki tüketicilerin alım gücü ne seviyededir? Hedef pazarlarınız hangi bölgelerde ağırlıklı? </a:t>
            </a:r>
          </a:p>
          <a:p>
            <a:pPr marL="274320" indent="-274320" algn="just" fontAlgn="auto">
              <a:spcAft>
                <a:spcPts val="0"/>
              </a:spcAft>
              <a:buClr>
                <a:schemeClr val="accent3"/>
              </a:buClr>
              <a:buFont typeface="Wingdings 2"/>
              <a:buChar char=""/>
              <a:defRPr/>
            </a:pPr>
            <a:r>
              <a:rPr lang="tr-TR" sz="2800" smtClean="0"/>
              <a:t>Belirlediğiniz hedef pazarlarda tüketicinin alışveriş(harcama) motifi nasıl? Ürünlerinize olan talepleri ne düzeyde ve neden? </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1 Başlık"/>
          <p:cNvSpPr>
            <a:spLocks noGrp="1"/>
          </p:cNvSpPr>
          <p:nvPr>
            <p:ph type="title"/>
          </p:nvPr>
        </p:nvSpPr>
        <p:spPr/>
        <p:txBody>
          <a:bodyPr/>
          <a:lstStyle/>
          <a:p>
            <a:pPr algn="ctr"/>
            <a:r>
              <a:rPr lang="tr-TR" smtClean="0"/>
              <a:t>Politik Eğilimler</a:t>
            </a:r>
          </a:p>
        </p:txBody>
      </p:sp>
      <p:sp>
        <p:nvSpPr>
          <p:cNvPr id="98307" name="2 İçerik Yer Tutucusu"/>
          <p:cNvSpPr>
            <a:spLocks noGrp="1"/>
          </p:cNvSpPr>
          <p:nvPr>
            <p:ph idx="1"/>
          </p:nvPr>
        </p:nvSpPr>
        <p:spPr/>
        <p:txBody>
          <a:bodyPr/>
          <a:lstStyle/>
          <a:p>
            <a:pPr algn="just"/>
            <a:r>
              <a:rPr lang="tr-TR" smtClean="0"/>
              <a:t>Seçimler sonucu meydana çıkan politik yapı iç ve dış pazarlardaki pazarlama faaliyetlerinizi nasıl etkiliyor? </a:t>
            </a:r>
          </a:p>
          <a:p>
            <a:pPr algn="just"/>
            <a:r>
              <a:rPr lang="tr-TR" smtClean="0"/>
              <a:t>Politikacılarla (seçilmiş vekillerle) iyi ilişkilerin kurulmasında ve bu ilişkinin devam ettirilmesinde bir çaba harcıyor musunuz? Bu çabaların bir etkisini, yararını görüyor musunuz?</a:t>
            </a:r>
          </a:p>
          <a:p>
            <a:pPr algn="just"/>
            <a:endParaRPr lang="tr-TR" smtClean="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1 Başlık"/>
          <p:cNvSpPr>
            <a:spLocks noGrp="1"/>
          </p:cNvSpPr>
          <p:nvPr>
            <p:ph type="title"/>
          </p:nvPr>
        </p:nvSpPr>
        <p:spPr>
          <a:xfrm>
            <a:off x="457200" y="704850"/>
            <a:ext cx="8229600" cy="779463"/>
          </a:xfrm>
        </p:spPr>
        <p:txBody>
          <a:bodyPr>
            <a:normAutofit fontScale="90000"/>
          </a:bodyPr>
          <a:lstStyle/>
          <a:p>
            <a:pPr algn="ctr" fontAlgn="auto">
              <a:spcAft>
                <a:spcPts val="0"/>
              </a:spcAft>
              <a:defRPr/>
            </a:pPr>
            <a:r>
              <a:rPr lang="tr-TR" dirty="0" smtClean="0"/>
              <a:t>Yasal ve Düzenleyici Faktörler</a:t>
            </a:r>
          </a:p>
        </p:txBody>
      </p:sp>
      <p:sp>
        <p:nvSpPr>
          <p:cNvPr id="99331" name="2 İçerik Yer Tutucusu"/>
          <p:cNvSpPr>
            <a:spLocks noGrp="1"/>
          </p:cNvSpPr>
          <p:nvPr>
            <p:ph idx="1"/>
          </p:nvPr>
        </p:nvSpPr>
        <p:spPr>
          <a:xfrm>
            <a:off x="179388" y="1600200"/>
            <a:ext cx="8785225" cy="4525963"/>
          </a:xfrm>
        </p:spPr>
        <p:txBody>
          <a:bodyPr/>
          <a:lstStyle/>
          <a:p>
            <a:pPr algn="just"/>
            <a:r>
              <a:rPr lang="tr-TR" smtClean="0"/>
              <a:t>Uluslararası çapta, bölgesel veya ülke içindeki yasal düzenlemelerin pazarlama faaliyetleriniz üzerine etkisi oluyor mu? Nasıl? </a:t>
            </a:r>
          </a:p>
          <a:p>
            <a:pPr algn="just"/>
            <a:r>
              <a:rPr lang="tr-TR" smtClean="0"/>
              <a:t>Mevcut yasal düzenlemeler (yasama ve yürütme kararları, kanunlar) pazarlama faaliyetlerinizde değişikliğe gitme yükümlülüğü getiriyor mu? </a:t>
            </a:r>
          </a:p>
          <a:p>
            <a:pPr algn="just"/>
            <a:r>
              <a:rPr lang="tr-TR" smtClean="0"/>
              <a:t>Global Ticaret Anlaşmaları, pazarlama fırsatlarını kullanmanıza ne tür bir katkı sağlıyor ? Sağlıyor mu?</a:t>
            </a:r>
          </a:p>
          <a:p>
            <a:pPr algn="just"/>
            <a:endParaRPr lang="tr-TR" smtClean="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1 Başlık"/>
          <p:cNvSpPr>
            <a:spLocks noGrp="1"/>
          </p:cNvSpPr>
          <p:nvPr>
            <p:ph type="title"/>
          </p:nvPr>
        </p:nvSpPr>
        <p:spPr>
          <a:xfrm>
            <a:off x="457200" y="704850"/>
            <a:ext cx="8229600" cy="779463"/>
          </a:xfrm>
        </p:spPr>
        <p:txBody>
          <a:bodyPr>
            <a:normAutofit fontScale="90000"/>
          </a:bodyPr>
          <a:lstStyle/>
          <a:p>
            <a:pPr algn="ctr" fontAlgn="auto">
              <a:spcAft>
                <a:spcPts val="0"/>
              </a:spcAft>
              <a:defRPr/>
            </a:pPr>
            <a:r>
              <a:rPr lang="tr-TR" dirty="0" smtClean="0"/>
              <a:t>Teknolojideki Değişmeler</a:t>
            </a:r>
          </a:p>
        </p:txBody>
      </p:sp>
      <p:sp>
        <p:nvSpPr>
          <p:cNvPr id="48130" name="2 İçerik Yer Tutucusu"/>
          <p:cNvSpPr>
            <a:spLocks noGrp="1"/>
          </p:cNvSpPr>
          <p:nvPr>
            <p:ph idx="1"/>
          </p:nvPr>
        </p:nvSpPr>
        <p:spPr>
          <a:xfrm>
            <a:off x="179388" y="1600200"/>
            <a:ext cx="8785225" cy="4525963"/>
          </a:xfrm>
        </p:spPr>
        <p:txBody>
          <a:bodyPr>
            <a:normAutofit fontScale="92500" lnSpcReduction="10000"/>
          </a:bodyPr>
          <a:lstStyle/>
          <a:p>
            <a:pPr marL="274320" indent="-274320" algn="just" fontAlgn="auto">
              <a:spcAft>
                <a:spcPts val="0"/>
              </a:spcAft>
              <a:buClr>
                <a:schemeClr val="accent3"/>
              </a:buClr>
              <a:buFont typeface="Wingdings 2"/>
              <a:buChar char=""/>
              <a:defRPr/>
            </a:pPr>
            <a:r>
              <a:rPr lang="tr-TR" sz="2400" dirty="0" smtClean="0"/>
              <a:t>Teknolojinizde yaptığınız değişikliklerin müşteriler (tüketici algılamaları) üzerine etkileri nelerdir? </a:t>
            </a:r>
          </a:p>
          <a:p>
            <a:pPr marL="274320" indent="-274320" algn="just" fontAlgn="auto">
              <a:spcAft>
                <a:spcPts val="0"/>
              </a:spcAft>
              <a:buClr>
                <a:schemeClr val="accent3"/>
              </a:buClr>
              <a:buFont typeface="Wingdings 2"/>
              <a:buChar char=""/>
              <a:defRPr/>
            </a:pPr>
            <a:r>
              <a:rPr lang="tr-TR" sz="2400" dirty="0" smtClean="0"/>
              <a:t>Teknolojide yaptığınız ne tip değişiklikler üretiminiz ve ürünleriniz üzerine etkili olmaktadır? </a:t>
            </a:r>
          </a:p>
          <a:p>
            <a:pPr marL="274320" indent="-274320" algn="just" fontAlgn="auto">
              <a:spcAft>
                <a:spcPts val="0"/>
              </a:spcAft>
              <a:buClr>
                <a:schemeClr val="accent3"/>
              </a:buClr>
              <a:buFont typeface="Wingdings 2"/>
              <a:buChar char=""/>
              <a:defRPr/>
            </a:pPr>
            <a:r>
              <a:rPr lang="tr-TR" sz="2400" dirty="0" smtClean="0"/>
              <a:t>Teknolojik değişimler, pazarlama faaliyetlerinizin yönetimine nasıl etkide bulunuyor? (Pazarlama karması elemanları açısından incelenirse)  </a:t>
            </a:r>
          </a:p>
          <a:p>
            <a:pPr marL="274320" indent="-274320" algn="just" fontAlgn="auto">
              <a:spcAft>
                <a:spcPts val="0"/>
              </a:spcAft>
              <a:buClr>
                <a:schemeClr val="accent3"/>
              </a:buClr>
              <a:buFont typeface="Wingdings 2"/>
              <a:buChar char=""/>
              <a:defRPr/>
            </a:pPr>
            <a:r>
              <a:rPr lang="tr-TR" sz="2400" dirty="0" smtClean="0"/>
              <a:t>Elinizdeki mevcut teknoloji nedeniyle tam kapasiteyle çalışamamanız, pazarlama faaliyetlerinizin etkinliğini ve verimliliğini ne şekilde etkiliyor? </a:t>
            </a:r>
          </a:p>
          <a:p>
            <a:pPr marL="274320" indent="-274320" algn="just" fontAlgn="auto">
              <a:spcAft>
                <a:spcPts val="0"/>
              </a:spcAft>
              <a:buClr>
                <a:schemeClr val="accent3"/>
              </a:buClr>
              <a:buFont typeface="Wingdings 2"/>
              <a:buChar char=""/>
              <a:defRPr/>
            </a:pPr>
            <a:r>
              <a:rPr lang="tr-TR" sz="2400" dirty="0" smtClean="0"/>
              <a:t>Teknolojideki gelişmeler, mevcut ürünleriniz ile ilgili olarak modasının geçmesi, eskimesi gibi nedenlerle herhangi bir tehdit unsuru oluşturuyor mu?</a:t>
            </a:r>
          </a:p>
          <a:p>
            <a:pPr marL="274320" indent="-274320" algn="just" fontAlgn="auto">
              <a:spcAft>
                <a:spcPts val="0"/>
              </a:spcAft>
              <a:buClr>
                <a:schemeClr val="accent3"/>
              </a:buClr>
              <a:buFont typeface="Wingdings 2"/>
              <a:buChar char=""/>
              <a:defRPr/>
            </a:pPr>
            <a:endParaRPr lang="tr-TR" sz="2400" dirty="0" smtClean="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1 Başlık"/>
          <p:cNvSpPr>
            <a:spLocks noGrp="1"/>
          </p:cNvSpPr>
          <p:nvPr>
            <p:ph type="title"/>
          </p:nvPr>
        </p:nvSpPr>
        <p:spPr/>
        <p:txBody>
          <a:bodyPr/>
          <a:lstStyle/>
          <a:p>
            <a:pPr algn="ctr"/>
            <a:r>
              <a:rPr lang="tr-TR" smtClean="0"/>
              <a:t>Kültürel Eğilimler</a:t>
            </a:r>
          </a:p>
        </p:txBody>
      </p:sp>
      <p:sp>
        <p:nvSpPr>
          <p:cNvPr id="49154" name="2 İçerik Yer Tutucusu"/>
          <p:cNvSpPr>
            <a:spLocks noGrp="1"/>
          </p:cNvSpPr>
          <p:nvPr>
            <p:ph idx="1"/>
          </p:nvPr>
        </p:nvSpPr>
        <p:spPr/>
        <p:txBody>
          <a:bodyPr>
            <a:normAutofit fontScale="92500"/>
          </a:bodyPr>
          <a:lstStyle/>
          <a:p>
            <a:pPr marL="274320" indent="-274320" fontAlgn="auto">
              <a:spcAft>
                <a:spcPts val="0"/>
              </a:spcAft>
              <a:buClr>
                <a:schemeClr val="accent3"/>
              </a:buClr>
              <a:buFont typeface="Wingdings 2"/>
              <a:buChar char=""/>
              <a:defRPr/>
            </a:pPr>
            <a:r>
              <a:rPr lang="tr-TR" sz="2400" smtClean="0"/>
              <a:t>Toplumdaki demografik ve kültürel değerlerdeki değişimlerin; pazarlama faaliyetleriniz (ürün,fiyatlandırma,dağıtım ve tutundurma açısından) üzerindeki etkileri nelerdir? </a:t>
            </a:r>
          </a:p>
          <a:p>
            <a:pPr marL="274320" indent="-274320" fontAlgn="auto">
              <a:spcAft>
                <a:spcPts val="0"/>
              </a:spcAft>
              <a:buClr>
                <a:schemeClr val="accent3"/>
              </a:buClr>
              <a:buFont typeface="Wingdings 2"/>
              <a:buChar char=""/>
              <a:defRPr/>
            </a:pPr>
            <a:r>
              <a:rPr lang="tr-TR" sz="2400" smtClean="0"/>
              <a:t>Çalışanlarınızda ve müşterilerinizde(tüketiciler) ortaya çıkan kültürel farklılıklar, faaliyetlerinizde size ne gibi problemler veya fırsatlar yaratmaktadır? </a:t>
            </a:r>
          </a:p>
          <a:p>
            <a:pPr marL="274320" indent="-274320" fontAlgn="auto">
              <a:spcAft>
                <a:spcPts val="0"/>
              </a:spcAft>
              <a:buClr>
                <a:schemeClr val="accent3"/>
              </a:buClr>
              <a:buFont typeface="Wingdings 2"/>
              <a:buChar char=""/>
              <a:defRPr/>
            </a:pPr>
            <a:r>
              <a:rPr lang="tr-TR" sz="2400" smtClean="0"/>
              <a:t>Genel olarak toplumun sektöre, firmanıza ve ürünlerinize bakış açıları (yaklaşımları) nasıl? Mevcut tutumlarını lehinize çevirmek veya daha iyiye götürmek için yaptığınız çalışmalar nelerdir? </a:t>
            </a:r>
          </a:p>
          <a:p>
            <a:pPr marL="274320" indent="-274320" fontAlgn="auto">
              <a:spcAft>
                <a:spcPts val="0"/>
              </a:spcAft>
              <a:buClr>
                <a:schemeClr val="accent3"/>
              </a:buClr>
              <a:buFont typeface="Wingdings 2"/>
              <a:buChar char=""/>
              <a:defRPr/>
            </a:pPr>
            <a:r>
              <a:rPr lang="tr-TR" sz="2400" smtClean="0"/>
              <a:t>Faaliyetlerinizde,toplum açısından hangi ahlaki değerleri dikkate alıyorsunuz? </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1 Başlık"/>
          <p:cNvSpPr>
            <a:spLocks noGrp="1"/>
          </p:cNvSpPr>
          <p:nvPr>
            <p:ph type="title"/>
          </p:nvPr>
        </p:nvSpPr>
        <p:spPr>
          <a:xfrm>
            <a:off x="457200" y="704850"/>
            <a:ext cx="8229600" cy="852488"/>
          </a:xfrm>
        </p:spPr>
        <p:txBody>
          <a:bodyPr/>
          <a:lstStyle/>
          <a:p>
            <a:pPr algn="ctr"/>
            <a:r>
              <a:rPr lang="tr-TR" smtClean="0"/>
              <a:t>Müşteri Çevresi Analizi</a:t>
            </a:r>
          </a:p>
        </p:txBody>
      </p:sp>
      <p:sp>
        <p:nvSpPr>
          <p:cNvPr id="50178" name="2 İçerik Yer Tutucusu"/>
          <p:cNvSpPr>
            <a:spLocks noGrp="1"/>
          </p:cNvSpPr>
          <p:nvPr>
            <p:ph idx="1"/>
          </p:nvPr>
        </p:nvSpPr>
        <p:spPr>
          <a:xfrm>
            <a:off x="179388" y="1700213"/>
            <a:ext cx="8785225" cy="4710112"/>
          </a:xfrm>
        </p:spPr>
        <p:txBody>
          <a:bodyPr>
            <a:normAutofit fontScale="92500" lnSpcReduction="10000"/>
          </a:bodyPr>
          <a:lstStyle/>
          <a:p>
            <a:pPr marL="274320" indent="-274320" fontAlgn="auto">
              <a:spcAft>
                <a:spcPts val="0"/>
              </a:spcAft>
              <a:buClr>
                <a:schemeClr val="accent3"/>
              </a:buClr>
              <a:buFont typeface="Wingdings 2"/>
              <a:buChar char=""/>
              <a:defRPr/>
            </a:pPr>
            <a:r>
              <a:rPr lang="tr-TR" sz="2800" dirty="0" smtClean="0"/>
              <a:t>Mevcut ve potansiyel tüketiciler kimlerdir?</a:t>
            </a:r>
          </a:p>
          <a:p>
            <a:pPr marL="274320" indent="-274320" fontAlgn="auto">
              <a:spcAft>
                <a:spcPts val="0"/>
              </a:spcAft>
              <a:buClr>
                <a:schemeClr val="accent3"/>
              </a:buClr>
              <a:buFont typeface="Wingdings 2"/>
              <a:buChar char=""/>
              <a:defRPr/>
            </a:pPr>
            <a:r>
              <a:rPr lang="tr-TR" sz="2800" dirty="0" smtClean="0"/>
              <a:t>Müşterileriniz ürünlerinizde aradıkları hangi özellikleri buldukları için satın alma kararlarında sizi tercih etmektedirler?</a:t>
            </a:r>
          </a:p>
          <a:p>
            <a:pPr marL="274320" indent="-274320" fontAlgn="auto">
              <a:spcAft>
                <a:spcPts val="0"/>
              </a:spcAft>
              <a:buClr>
                <a:schemeClr val="accent3"/>
              </a:buClr>
              <a:buFont typeface="Wingdings 2"/>
              <a:buChar char=""/>
              <a:defRPr/>
            </a:pPr>
            <a:r>
              <a:rPr lang="tr-TR" sz="2800" dirty="0" smtClean="0"/>
              <a:t>Müşterileriniz ürünlerinizi nereden satın almaktadırlar?</a:t>
            </a:r>
          </a:p>
          <a:p>
            <a:pPr marL="274320" indent="-274320" fontAlgn="auto">
              <a:spcAft>
                <a:spcPts val="0"/>
              </a:spcAft>
              <a:buClr>
                <a:schemeClr val="accent3"/>
              </a:buClr>
              <a:buFont typeface="Wingdings 2"/>
              <a:buChar char=""/>
              <a:defRPr/>
            </a:pPr>
            <a:r>
              <a:rPr lang="tr-TR" sz="2800" dirty="0" smtClean="0"/>
              <a:t>Müşterileriniz ürünlerinizi ağırlıklı olarak hangi zamanlarda satın almaktadırlar?</a:t>
            </a:r>
          </a:p>
          <a:p>
            <a:pPr marL="274320" indent="-274320" fontAlgn="auto">
              <a:spcAft>
                <a:spcPts val="0"/>
              </a:spcAft>
              <a:buClr>
                <a:schemeClr val="accent3"/>
              </a:buClr>
              <a:buFont typeface="Wingdings 2"/>
              <a:buChar char=""/>
              <a:defRPr/>
            </a:pPr>
            <a:r>
              <a:rPr lang="tr-TR" sz="2800" dirty="0" smtClean="0"/>
              <a:t>Müşterileriniz ürünlerinizi neden(nasıl) tercih etmektedir?</a:t>
            </a:r>
          </a:p>
          <a:p>
            <a:pPr marL="274320" indent="-274320" fontAlgn="auto">
              <a:spcAft>
                <a:spcPts val="0"/>
              </a:spcAft>
              <a:buClr>
                <a:schemeClr val="accent3"/>
              </a:buClr>
              <a:buFont typeface="Wingdings 2"/>
              <a:buChar char=""/>
              <a:defRPr/>
            </a:pPr>
            <a:r>
              <a:rPr lang="tr-TR" sz="2800" dirty="0" smtClean="0"/>
              <a:t>Potansiyel müşteri olarak belirlediğiniz kesim ürünlerinizi neden satın almıyor?</a:t>
            </a:r>
          </a:p>
          <a:p>
            <a:pPr marL="274320" indent="-274320" fontAlgn="auto">
              <a:spcAft>
                <a:spcPts val="0"/>
              </a:spcAft>
              <a:buClr>
                <a:schemeClr val="accent3"/>
              </a:buClr>
              <a:buFont typeface="Wingdings 2"/>
              <a:buChar char=""/>
              <a:defRPr/>
            </a:pPr>
            <a:endParaRPr lang="tr-TR" sz="2800" dirty="0" smtClean="0"/>
          </a:p>
          <a:p>
            <a:pPr marL="274320" indent="-274320" fontAlgn="auto">
              <a:spcAft>
                <a:spcPts val="0"/>
              </a:spcAft>
              <a:buClr>
                <a:schemeClr val="accent3"/>
              </a:buClr>
              <a:buFont typeface="Wingdings 2"/>
              <a:buChar char=""/>
              <a:defRPr/>
            </a:pPr>
            <a:endParaRPr lang="tr-TR" sz="2800" dirty="0" smtClean="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1 Başlık"/>
          <p:cNvSpPr>
            <a:spLocks noGrp="1"/>
          </p:cNvSpPr>
          <p:nvPr>
            <p:ph type="title"/>
          </p:nvPr>
        </p:nvSpPr>
        <p:spPr/>
        <p:txBody>
          <a:bodyPr/>
          <a:lstStyle/>
          <a:p>
            <a:pPr algn="ctr"/>
            <a:r>
              <a:rPr lang="tr-TR" smtClean="0"/>
              <a:t>İç Çevre Analizi</a:t>
            </a:r>
          </a:p>
        </p:txBody>
      </p:sp>
      <p:sp>
        <p:nvSpPr>
          <p:cNvPr id="103427" name="2 İçerik Yer Tutucusu"/>
          <p:cNvSpPr>
            <a:spLocks noGrp="1"/>
          </p:cNvSpPr>
          <p:nvPr>
            <p:ph idx="1"/>
          </p:nvPr>
        </p:nvSpPr>
        <p:spPr/>
        <p:txBody>
          <a:bodyPr/>
          <a:lstStyle/>
          <a:p>
            <a:pPr algn="just"/>
            <a:r>
              <a:rPr lang="tr-TR" smtClean="0"/>
              <a:t>Pazarlama hedefleri, amaçları ve  performansına ilişkin gözden geçirme</a:t>
            </a:r>
          </a:p>
          <a:p>
            <a:pPr algn="just"/>
            <a:r>
              <a:rPr lang="tr-TR" smtClean="0"/>
              <a:t>Bugünkü ve gelecekte beklenen örgütsel kaynaklarına ilişkin gözden geçirme</a:t>
            </a:r>
          </a:p>
          <a:p>
            <a:pPr algn="just"/>
            <a:r>
              <a:rPr lang="tr-TR" smtClean="0"/>
              <a:t>Bugünkü ve gelecekte örgütte oluşabilecek kültürel ve yapısal sorunlara ilişkin gözden geçirme</a:t>
            </a:r>
          </a:p>
          <a:p>
            <a:pPr algn="just">
              <a:buFont typeface="Arial" charset="0"/>
              <a:buNone/>
            </a:pPr>
            <a:endParaRPr lang="tr-TR" smtClean="0"/>
          </a:p>
          <a:p>
            <a:pPr algn="just">
              <a:buFont typeface="Arial" charset="0"/>
              <a:buNone/>
            </a:pPr>
            <a:endParaRPr lang="tr-TR" smtClean="0"/>
          </a:p>
          <a:p>
            <a:endParaRPr lang="tr-TR" smtClean="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1 Başlık"/>
          <p:cNvSpPr>
            <a:spLocks noGrp="1"/>
          </p:cNvSpPr>
          <p:nvPr>
            <p:ph type="title"/>
          </p:nvPr>
        </p:nvSpPr>
        <p:spPr/>
        <p:txBody>
          <a:bodyPr>
            <a:normAutofit fontScale="90000"/>
          </a:bodyPr>
          <a:lstStyle/>
          <a:p>
            <a:pPr algn="ctr" fontAlgn="auto">
              <a:spcAft>
                <a:spcPts val="0"/>
              </a:spcAft>
              <a:defRPr/>
            </a:pPr>
            <a:r>
              <a:rPr lang="tr-TR" sz="4000" dirty="0" smtClean="0"/>
              <a:t>Pazarlama hedefleri, amaçları ve performansına ilişkin gözden geçirme</a:t>
            </a:r>
            <a:endParaRPr lang="tr-TR" dirty="0" smtClean="0"/>
          </a:p>
        </p:txBody>
      </p:sp>
      <p:sp>
        <p:nvSpPr>
          <p:cNvPr id="52226" name="2 İçerik Yer Tutucusu"/>
          <p:cNvSpPr>
            <a:spLocks noGrp="1"/>
          </p:cNvSpPr>
          <p:nvPr>
            <p:ph idx="1"/>
          </p:nvPr>
        </p:nvSpPr>
        <p:spPr>
          <a:xfrm>
            <a:off x="179388" y="2216150"/>
            <a:ext cx="8785225" cy="4525963"/>
          </a:xfrm>
        </p:spPr>
        <p:txBody>
          <a:bodyPr>
            <a:normAutofit fontScale="92500" lnSpcReduction="10000"/>
          </a:bodyPr>
          <a:lstStyle/>
          <a:p>
            <a:pPr marL="274320" indent="-274320" fontAlgn="auto">
              <a:spcAft>
                <a:spcPts val="0"/>
              </a:spcAft>
              <a:buClr>
                <a:schemeClr val="accent3"/>
              </a:buClr>
              <a:buFont typeface="Wingdings 2"/>
              <a:buChar char=""/>
              <a:defRPr/>
            </a:pPr>
            <a:r>
              <a:rPr lang="tr-TR" sz="1600" dirty="0" smtClean="0"/>
              <a:t>Firmanızın, şu anki pazarlama hedefleri ve amaçları nelerdir? </a:t>
            </a:r>
          </a:p>
          <a:p>
            <a:pPr marL="274320" indent="-274320" fontAlgn="auto">
              <a:spcAft>
                <a:spcPts val="0"/>
              </a:spcAft>
              <a:buClr>
                <a:schemeClr val="accent3"/>
              </a:buClr>
              <a:buFont typeface="Wingdings 2"/>
              <a:buChar char=""/>
              <a:defRPr/>
            </a:pPr>
            <a:r>
              <a:rPr lang="tr-TR" sz="1600" dirty="0" smtClean="0"/>
              <a:t>Pazarlama hedef ve amaçlarınız, firmanın misyonu ile tutarlı bir şekilde örtüşüyor mu? Tutarlı ise neden ve tutarlı değil ise neden? </a:t>
            </a:r>
          </a:p>
          <a:p>
            <a:pPr marL="274320" indent="-274320" fontAlgn="auto">
              <a:spcAft>
                <a:spcPts val="0"/>
              </a:spcAft>
              <a:buClr>
                <a:schemeClr val="accent3"/>
              </a:buClr>
              <a:buFont typeface="Wingdings 2"/>
              <a:buChar char=""/>
              <a:defRPr/>
            </a:pPr>
            <a:r>
              <a:rPr lang="tr-TR" sz="1600" dirty="0" smtClean="0"/>
              <a:t>Pazarlama ve müşteri çevresindeki değişmeler ile firmanın(örgütün) hedef ve amaçları birbiriyle tutarlı bir şekilde uyuşuyor mu? Neden? </a:t>
            </a:r>
          </a:p>
          <a:p>
            <a:pPr marL="274320" indent="-274320" fontAlgn="auto">
              <a:spcAft>
                <a:spcPts val="0"/>
              </a:spcAft>
              <a:buClr>
                <a:schemeClr val="accent3"/>
              </a:buClr>
              <a:buFont typeface="Wingdings 2"/>
              <a:buChar char=""/>
              <a:defRPr/>
            </a:pPr>
            <a:r>
              <a:rPr lang="tr-TR" sz="1600" dirty="0" smtClean="0"/>
              <a:t>Mevcut pazarlama stratejinizin performansı; satış hacmi, pazar payı, karlılık, müşterinin bilinçlenmesi ve ürünlerinizin tercih edilmesi </a:t>
            </a:r>
            <a:r>
              <a:rPr lang="tr-TR" sz="1600" dirty="0" err="1" smtClean="0"/>
              <a:t>bakımındandan</a:t>
            </a:r>
            <a:r>
              <a:rPr lang="tr-TR" sz="1600" dirty="0" smtClean="0"/>
              <a:t> değerlendirildiğinde sizi memnun edecek düzeyde midir?  </a:t>
            </a:r>
          </a:p>
          <a:p>
            <a:pPr marL="274320" indent="-274320" fontAlgn="auto">
              <a:spcAft>
                <a:spcPts val="0"/>
              </a:spcAft>
              <a:buClr>
                <a:schemeClr val="accent3"/>
              </a:buClr>
              <a:buFont typeface="Wingdings 2"/>
              <a:buChar char=""/>
              <a:defRPr/>
            </a:pPr>
            <a:r>
              <a:rPr lang="tr-TR" sz="1600" dirty="0" smtClean="0"/>
              <a:t>Kendinizi, sektördeki rakiplerinizle kıyasladığınızda performansınız nasıl? Sizce yeterli mi? Genel olarak sektöre bakıldığında durum nasıl, bir düşüş mü yoksa artış mı </a:t>
            </a:r>
            <a:r>
              <a:rPr lang="tr-TR" sz="1600" dirty="0" err="1" smtClean="0"/>
              <a:t>sözkonusu</a:t>
            </a:r>
            <a:r>
              <a:rPr lang="tr-TR" sz="1600" dirty="0" smtClean="0"/>
              <a:t>? Neden? </a:t>
            </a:r>
          </a:p>
          <a:p>
            <a:pPr marL="274320" indent="-274320" fontAlgn="auto">
              <a:spcAft>
                <a:spcPts val="0"/>
              </a:spcAft>
              <a:buClr>
                <a:schemeClr val="accent3"/>
              </a:buClr>
              <a:buFont typeface="Wingdings 2"/>
              <a:buChar char=""/>
              <a:defRPr/>
            </a:pPr>
            <a:r>
              <a:rPr lang="tr-TR" sz="1600" dirty="0" smtClean="0"/>
              <a:t>Sizin performansınız düşükse, bunun başlıca nedenleri nelerdir? Pazarlama hedef ve amaçlarınız, pazarlama çevresi ve müşteri çevresindeki değişimler ile tutarlı bir şekilde uyum oluşturuyor mu? Stratejiniz kusurlu olabilir mi? Stratejiniz uygulamadaki eksikler ve yetersizlikler nedeniyle mi, istenilen sonucu vermiyor? </a:t>
            </a:r>
          </a:p>
          <a:p>
            <a:pPr marL="274320" indent="-274320" fontAlgn="auto">
              <a:spcAft>
                <a:spcPts val="0"/>
              </a:spcAft>
              <a:buClr>
                <a:schemeClr val="accent3"/>
              </a:buClr>
              <a:buFont typeface="Wingdings 2"/>
              <a:buChar char=""/>
              <a:defRPr/>
            </a:pPr>
            <a:r>
              <a:rPr lang="tr-TR" sz="1600" dirty="0" smtClean="0"/>
              <a:t>Eğer performansınızda artış var dersek, bu performans artışını sürekli kılmak için </a:t>
            </a:r>
            <a:br>
              <a:rPr lang="tr-TR" sz="1600" dirty="0" smtClean="0"/>
            </a:br>
            <a:r>
              <a:rPr lang="tr-TR" sz="1600" dirty="0" smtClean="0"/>
              <a:t>ne gibi önlemler ve düzeltici çalışmalar planlanıyor? </a:t>
            </a:r>
          </a:p>
          <a:p>
            <a:pPr marL="274320" indent="-274320" fontAlgn="auto">
              <a:spcAft>
                <a:spcPts val="0"/>
              </a:spcAft>
              <a:buClr>
                <a:schemeClr val="accent3"/>
              </a:buClr>
              <a:buFont typeface="Wingdings 2"/>
              <a:buChar char=""/>
              <a:defRPr/>
            </a:pPr>
            <a:r>
              <a:rPr lang="tr-TR" sz="1600" dirty="0" smtClean="0"/>
              <a:t>Bu elde ettiğiniz performans artışı, önceden öngördüğünüz çevresel faktörlerin beklentilerinizden daha iyi bir gelişme göstermesi mi yoksa sizin gerçekleştirdiğiniz üst düzey planlama ve stratejinizi uygulamanızdaki başınızdan mı kaynaklanıyor?</a:t>
            </a:r>
          </a:p>
          <a:p>
            <a:pPr marL="274320" indent="-274320" fontAlgn="auto">
              <a:spcAft>
                <a:spcPts val="0"/>
              </a:spcAft>
              <a:buClr>
                <a:schemeClr val="accent3"/>
              </a:buClr>
              <a:buFont typeface="Wingdings 2"/>
              <a:buChar char=""/>
              <a:defRPr/>
            </a:pPr>
            <a:endParaRPr lang="tr-TR" sz="1600" dirty="0" smtClean="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1 Başlık"/>
          <p:cNvSpPr>
            <a:spLocks noGrp="1"/>
          </p:cNvSpPr>
          <p:nvPr>
            <p:ph type="title"/>
          </p:nvPr>
        </p:nvSpPr>
        <p:spPr/>
        <p:txBody>
          <a:bodyPr/>
          <a:lstStyle/>
          <a:p>
            <a:pPr algn="ctr"/>
            <a:r>
              <a:rPr lang="tr-TR" sz="3600" smtClean="0"/>
              <a:t>Bugünkü ve gelecekte beklenen örgütsel kaynaklarına ilişkin gözden geçirme</a:t>
            </a:r>
            <a:endParaRPr lang="tr-TR" smtClean="0"/>
          </a:p>
        </p:txBody>
      </p:sp>
      <p:sp>
        <p:nvSpPr>
          <p:cNvPr id="105475" name="2 İçerik Yer Tutucusu"/>
          <p:cNvSpPr>
            <a:spLocks noGrp="1"/>
          </p:cNvSpPr>
          <p:nvPr>
            <p:ph idx="1"/>
          </p:nvPr>
        </p:nvSpPr>
        <p:spPr>
          <a:xfrm>
            <a:off x="250825" y="2276475"/>
            <a:ext cx="8713788" cy="3849688"/>
          </a:xfrm>
        </p:spPr>
        <p:txBody>
          <a:bodyPr/>
          <a:lstStyle/>
          <a:p>
            <a:pPr algn="just"/>
            <a:r>
              <a:rPr lang="tr-TR" sz="1800" smtClean="0"/>
              <a:t>Firmanın, mevcut örgütsel kaynakları (finansman, sermaye, işgücü(personel), tecrübe, tedarikçiler ve müşteriler ile olan ilişkiler açısından durum) ne durumdadır? </a:t>
            </a:r>
          </a:p>
          <a:p>
            <a:pPr algn="just"/>
            <a:r>
              <a:rPr lang="tr-TR" sz="1800" smtClean="0"/>
              <a:t>Mevcut kaynaklar yakın gelecekte iyiye mi yoksa kötüye mi gider? Neden? </a:t>
            </a:r>
          </a:p>
          <a:p>
            <a:pPr algn="just"/>
            <a:r>
              <a:rPr lang="tr-TR" sz="1800" smtClean="0"/>
              <a:t>Eğer gelecekten umutluysanız, bu kaynakları müşteri istekleri doğrultusunda, rakiplerinize kıyasla kendi lehinize çevirmek için nasıl bir kaynak yönetimi ve yöneltilmesi          öngörüyorsunuz? </a:t>
            </a:r>
          </a:p>
          <a:p>
            <a:pPr algn="just"/>
            <a:r>
              <a:rPr lang="tr-TR" sz="1800" smtClean="0"/>
              <a:t>Eğer geleceğe dair kuşkularınız var ise(kötüye gidiş); kaynaklarda meydana gelebilecek bu kayıpları telafi etmede ne gibi önlemler düşünüyorsunuz? </a:t>
            </a:r>
          </a:p>
          <a:p>
            <a:pPr algn="just"/>
            <a:endParaRPr lang="tr-TR" sz="180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28</TotalTime>
  <Words>11570</Words>
  <Application>Microsoft Office PowerPoint</Application>
  <PresentationFormat>Ekran Gösterisi (4:3)</PresentationFormat>
  <Paragraphs>1531</Paragraphs>
  <Slides>283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283</vt:i4>
      </vt:variant>
    </vt:vector>
  </HeadingPairs>
  <TitlesOfParts>
    <vt:vector size="289" baseType="lpstr">
      <vt:lpstr>Arial</vt:lpstr>
      <vt:lpstr>Calibri</vt:lpstr>
      <vt:lpstr>Constantia</vt:lpstr>
      <vt:lpstr>Times New Roman</vt:lpstr>
      <vt:lpstr>Wingdings 2</vt:lpstr>
      <vt:lpstr>Akış</vt:lpstr>
      <vt:lpstr>Pazarlama Slaytları</vt:lpstr>
      <vt:lpstr>Pazarlamanın Konusu, Gelişimi, Modern Pazarlama Yönetimi ve Son Gelişmeler</vt:lpstr>
      <vt:lpstr>Pazarlamanın Tanımı</vt:lpstr>
      <vt:lpstr>Pazarlamanın Bazı Önemli Özellikleri</vt:lpstr>
      <vt:lpstr>Pazarlamanın Gelişimi</vt:lpstr>
      <vt:lpstr>Üretim Anlayışı Dönemi</vt:lpstr>
      <vt:lpstr>Satış Anlayışı Dönemi</vt:lpstr>
      <vt:lpstr>Pazarlama Anlayışı Dönemi</vt:lpstr>
      <vt:lpstr>Toplumsal Pazarlama Anlayışı Dönemi </vt:lpstr>
      <vt:lpstr>Modern Pazarlama Anlayışı Dönemi</vt:lpstr>
      <vt:lpstr>Modern Pazarlama Anlayışının Unsurları</vt:lpstr>
      <vt:lpstr>Tüketiciye Yönelik Tutum</vt:lpstr>
      <vt:lpstr>Bütünleşmiş (koordineli) pazarlama çabaları</vt:lpstr>
      <vt:lpstr>Uzun dönemde kârlılık</vt:lpstr>
      <vt:lpstr>Pazarlama Anlayışı İle Satış Anlayışının Karşılaştırılması</vt:lpstr>
      <vt:lpstr>Pazarlamayı Etkileyen Son Gelişmeler</vt:lpstr>
      <vt:lpstr>Bilgi Teknolojilerindeki Gelişmeler ve Internetin Hızla Ticarileşmesi</vt:lpstr>
      <vt:lpstr>Değişen Dünya Ekonomisi</vt:lpstr>
      <vt:lpstr>İş Hayatının Hızla Küreselleşmesi</vt:lpstr>
      <vt:lpstr>Müşteri Değerinin Artan Önemi ve Müşteri Veri Tabanı Oluşturma İhtiyacının Artması</vt:lpstr>
      <vt:lpstr>Pazar ve Tüketici Çeşitleri</vt:lpstr>
      <vt:lpstr>Pazar</vt:lpstr>
      <vt:lpstr>Hedef Pazar</vt:lpstr>
      <vt:lpstr>Tüketici</vt:lpstr>
      <vt:lpstr>Satın Alma Amaçlarına Göre Tüketiciler</vt:lpstr>
      <vt:lpstr>Pazar Çeşitleri</vt:lpstr>
      <vt:lpstr>Endüstriyel Pazar</vt:lpstr>
      <vt:lpstr>Pazarlama Yöneticisi Yeni Bir Pazarı İncelerken O Pazarla İlgili Olarak Şu Soruların Cevabını Bulmaya Çalışır</vt:lpstr>
      <vt:lpstr>Tüketici Pazarı</vt:lpstr>
      <vt:lpstr>Tüketici Pazarlarının İncelenmesi Gereken Üç Ayrı Yönü</vt:lpstr>
      <vt:lpstr>Tüketici Pazarının Demografik Özellikleri</vt:lpstr>
      <vt:lpstr>Tüketici Pazarlarının Ekonomik Özellikleri</vt:lpstr>
      <vt:lpstr>Tüketici Satın Alma Davranışlarını (Sürecini) Etkileyen Faktörler</vt:lpstr>
      <vt:lpstr>Sosyal Faktörler</vt:lpstr>
      <vt:lpstr>Sosyal Faktörler – Kültür ve Alt Kültür</vt:lpstr>
      <vt:lpstr>Sosyal Faktörler - Sosyal Sınıf</vt:lpstr>
      <vt:lpstr>Sosyal Faktörler – Referans (Danışma) Grupları</vt:lpstr>
      <vt:lpstr>Roller ve Aile</vt:lpstr>
      <vt:lpstr>Psikolojik Faktörler</vt:lpstr>
      <vt:lpstr>Psikolojik Faktörler – Motivasyon (Güdüleme) </vt:lpstr>
      <vt:lpstr>H.Maslow’a Göre “İhtiyaçlar Hiyerarşisi”</vt:lpstr>
      <vt:lpstr>Psikolojik Faktörler - Algılama</vt:lpstr>
      <vt:lpstr>Psikolojik Faktörler - Öğrenme</vt:lpstr>
      <vt:lpstr>Psikolojik Faktörler – Tutum ve İnançlar</vt:lpstr>
      <vt:lpstr>Psikolojik Faktörler - Kişilik</vt:lpstr>
      <vt:lpstr>Kişisel Faktörler</vt:lpstr>
      <vt:lpstr>Kişisel Faktörler – Demografik Faktörler</vt:lpstr>
      <vt:lpstr>Kişisel Faktörler – Durumsal Faktörler</vt:lpstr>
      <vt:lpstr>Satın Alma Karar Tipleri</vt:lpstr>
      <vt:lpstr>Tüketici Satın Alma Karar Süreci</vt:lpstr>
      <vt:lpstr>Endüstriyel Pazarlar</vt:lpstr>
      <vt:lpstr>Üretici Pazarları</vt:lpstr>
      <vt:lpstr>Satıcı İşletme Pazarları</vt:lpstr>
      <vt:lpstr>Hükümet (Devlet) Pazarları</vt:lpstr>
      <vt:lpstr>Kurumsal Pazarlar</vt:lpstr>
      <vt:lpstr>Endüstriyel Mal Talebinin Özellikleri</vt:lpstr>
      <vt:lpstr>Endüstriyel Pazarın Özellikleri</vt:lpstr>
      <vt:lpstr>Endüstriyel Alıcıların Satın Alma Metodları</vt:lpstr>
      <vt:lpstr>Uluslar arası Pazarların Bazı Özellikleri </vt:lpstr>
      <vt:lpstr>Pazarlama Çevresi, Stratejik Pazarlama ve Planlaması</vt:lpstr>
      <vt:lpstr>Pazarlamayı Etkileyen Faktörler</vt:lpstr>
      <vt:lpstr>İşletme Sistemi ve Dış Çevresi</vt:lpstr>
      <vt:lpstr>Makro Çevresel Faktörler</vt:lpstr>
      <vt:lpstr>Demografik Çevre</vt:lpstr>
      <vt:lpstr>Ekonomik Çevre</vt:lpstr>
      <vt:lpstr>Sosyal ve Kültürel Çevre</vt:lpstr>
      <vt:lpstr>Politik ve Hukuki Çevre</vt:lpstr>
      <vt:lpstr>Politik ve Hukuki Çevre</vt:lpstr>
      <vt:lpstr>Rekabet</vt:lpstr>
      <vt:lpstr>Teknolojik Çevre</vt:lpstr>
      <vt:lpstr>Mikro Çevre Faktörleri</vt:lpstr>
      <vt:lpstr>Pazar Faktörleri</vt:lpstr>
      <vt:lpstr>Tedarikçi Faktörleri</vt:lpstr>
      <vt:lpstr>Aracı Kuruluş Faktörleri</vt:lpstr>
      <vt:lpstr>Pazarlamayı Etkileyen İşletme İçi Faktörler</vt:lpstr>
      <vt:lpstr>Pazarlama Dışı İşletme Kaynak ve İmkânları</vt:lpstr>
      <vt:lpstr>Pazarlama Dışı İşletme Kaynak ve İmkânları</vt:lpstr>
      <vt:lpstr>Pazarlama Karmasının Unsurları (4P)</vt:lpstr>
      <vt:lpstr>İşletmelerde Planlama ve Stratejik Planlama</vt:lpstr>
      <vt:lpstr>Stratejik İşletme Planlaması</vt:lpstr>
      <vt:lpstr>Stratejik Planlama</vt:lpstr>
      <vt:lpstr>Pazarlama Stratejisi ve Stratejik Pazarlama Planlaması</vt:lpstr>
      <vt:lpstr>Pazarlama Amaçları</vt:lpstr>
      <vt:lpstr>Pazarlama Stratejisi</vt:lpstr>
      <vt:lpstr>Pazarlama Planı</vt:lpstr>
      <vt:lpstr>Yıllık Pazarlama Planları</vt:lpstr>
      <vt:lpstr>Stratejik Pazarlama Planlaması Süreci</vt:lpstr>
      <vt:lpstr>Çevre Analizi</vt:lpstr>
      <vt:lpstr>Dış Çevre Analizi</vt:lpstr>
      <vt:lpstr>Rekabet</vt:lpstr>
      <vt:lpstr>Ekonomik Büyüme ve Kararlılık</vt:lpstr>
      <vt:lpstr>Politik Eğilimler</vt:lpstr>
      <vt:lpstr>Yasal ve Düzenleyici Faktörler</vt:lpstr>
      <vt:lpstr>Teknolojideki Değişmeler</vt:lpstr>
      <vt:lpstr>Kültürel Eğilimler</vt:lpstr>
      <vt:lpstr>Müşteri Çevresi Analizi</vt:lpstr>
      <vt:lpstr>İç Çevre Analizi</vt:lpstr>
      <vt:lpstr>Pazarlama hedefleri, amaçları ve performansına ilişkin gözden geçirme</vt:lpstr>
      <vt:lpstr>Bugünkü ve gelecekte beklenen örgütsel kaynaklarına ilişkin gözden geçirme</vt:lpstr>
      <vt:lpstr>Bugünkü ve gelecekte oluşabilecek kültürel ve yapısal sorunlara ilişkin gözden geçirme</vt:lpstr>
      <vt:lpstr>Durum Analizi (SWOT Analizi)</vt:lpstr>
      <vt:lpstr>Olası Güçlü (Strengths) Yönler</vt:lpstr>
      <vt:lpstr>Olası Zayıf (Weaknesses) Yönler</vt:lpstr>
      <vt:lpstr>Olası Fırsatlar (Opportunities)</vt:lpstr>
      <vt:lpstr>Olası Tehditler (Threats)</vt:lpstr>
      <vt:lpstr>Pazarlama Amaçları (Hedefleri)</vt:lpstr>
      <vt:lpstr>Pazarlama Stratejileri</vt:lpstr>
      <vt:lpstr>Hedef Pazarların Belirlenmesi</vt:lpstr>
      <vt:lpstr>Pazarlama Karması</vt:lpstr>
      <vt:lpstr>Ürün (Product)</vt:lpstr>
      <vt:lpstr>Fiyatlandırma (Price)</vt:lpstr>
      <vt:lpstr>Tutundurma (Promotion)</vt:lpstr>
      <vt:lpstr>Dağıtım (Place)</vt:lpstr>
      <vt:lpstr>Önemli Tüketici ve Rekabetçi Tepkileri</vt:lpstr>
      <vt:lpstr>Uygulama Programı</vt:lpstr>
      <vt:lpstr>Değerlendirme ve Kontrol</vt:lpstr>
      <vt:lpstr>PAZARLAMA ARAŞTIRMASI VE PAZARLAMA BİLGİ SİSTEMİ</vt:lpstr>
      <vt:lpstr>Pazarlama Kararları İçin Bilgi İhtiyacı</vt:lpstr>
      <vt:lpstr>Pazarlama Bilgi Sistemi (PBS)</vt:lpstr>
      <vt:lpstr>Pazarlama Bilgi Sistemi (PBS)</vt:lpstr>
      <vt:lpstr>Pazarlama Araştırması (PA)</vt:lpstr>
      <vt:lpstr>Pazarlama Araştırması (PA) Tanımı</vt:lpstr>
      <vt:lpstr>Konuları Bakımından PA’nın Sınıflandırılması</vt:lpstr>
      <vt:lpstr>PA’nın Yönetime Sağladığı Faydalar</vt:lpstr>
      <vt:lpstr>PA’nın İşletmelerde Yeterince Kullanılmama Nedenleri</vt:lpstr>
      <vt:lpstr>PA Süreci</vt:lpstr>
      <vt:lpstr>Problemin Tanımlanması</vt:lpstr>
      <vt:lpstr>Araştırmanın Planlanması</vt:lpstr>
      <vt:lpstr>Veri Kaynakları</vt:lpstr>
      <vt:lpstr>Araştırma Metodu</vt:lpstr>
      <vt:lpstr>Temas Metodu</vt:lpstr>
      <vt:lpstr>Araştırma Araçları</vt:lpstr>
      <vt:lpstr>Örnekleme Planı</vt:lpstr>
      <vt:lpstr>Araştırma Planının Uygulanması: Verilerin Toplanması</vt:lpstr>
      <vt:lpstr>Verilerin Analizi ve Yorumu</vt:lpstr>
      <vt:lpstr>Araştırma Raporunun Hazırlanması</vt:lpstr>
      <vt:lpstr>İkincil Veri Kaynaklarının Fayda ve Sakıncaları</vt:lpstr>
      <vt:lpstr>Birincil Veri Kaynaklarının Fayda ve Sakıncaları</vt:lpstr>
      <vt:lpstr>Veri Toplama Yöntemleri</vt:lpstr>
      <vt:lpstr>Yüz Yüze Anketin Faydaları ve Sakıncaları</vt:lpstr>
      <vt:lpstr>Telefonla Anketin Fayda ve Sakıncaları</vt:lpstr>
      <vt:lpstr>Mektupla Anketin Fayda ve Sakıncaları</vt:lpstr>
      <vt:lpstr>Internet İle Anketin Fayda ve Sakıncaları</vt:lpstr>
      <vt:lpstr>Gözlem Metodunun Fayda ve Sakıncaları</vt:lpstr>
      <vt:lpstr>Deney Yönteminin Fayda ve Sakıncaları</vt:lpstr>
      <vt:lpstr>MAMUL KARMASI</vt:lpstr>
      <vt:lpstr>Pazarlama Karması Unsurlarının Etkileşimi</vt:lpstr>
      <vt:lpstr>Mamul İle İlgili Kavramlar</vt:lpstr>
      <vt:lpstr>Tüm (Bütün) Mamul Kavramı</vt:lpstr>
      <vt:lpstr>Yeni Mamul Kavramı</vt:lpstr>
      <vt:lpstr>Mamul Hattı  (Mal Dizisi-Mal Grubu)</vt:lpstr>
      <vt:lpstr>Mamul Karması</vt:lpstr>
      <vt:lpstr>Mamulün Hayat Seyri Kavramı</vt:lpstr>
      <vt:lpstr>Tüketim Mallarının Çeşitleri ve Bazı Pazarlama Özellikleri </vt:lpstr>
      <vt:lpstr>Kolayda Mallar</vt:lpstr>
      <vt:lpstr>Beğenmeli (Araştırılan) Mallar</vt:lpstr>
      <vt:lpstr>Özellikli (Spesiyalite) Mallar</vt:lpstr>
      <vt:lpstr>Aranmayan Mallar</vt:lpstr>
      <vt:lpstr>Endüstriyel Malların Çeşitleri ve Bazı Özellikleri</vt:lpstr>
      <vt:lpstr>Endüstriyel Malların Çeşitleri ve Bazı Özellikleri</vt:lpstr>
      <vt:lpstr>Yeni Mamul Geliştirme Süreci</vt:lpstr>
      <vt:lpstr>Yeni Mamul Geliştirme Sürecinin Aşamaları</vt:lpstr>
      <vt:lpstr>Yeni Mamul Fikirlerinin Toplanması</vt:lpstr>
      <vt:lpstr>Ön Eleme</vt:lpstr>
      <vt:lpstr>Kavram Geliştirme ve Test Etme</vt:lpstr>
      <vt:lpstr>Ticari Analiz</vt:lpstr>
      <vt:lpstr>Mamulün Geliştirilmesi </vt:lpstr>
      <vt:lpstr>Pazar Testleri</vt:lpstr>
      <vt:lpstr>Pazara Sunuş</vt:lpstr>
      <vt:lpstr>Mamulün Hayat Seyri Ve Pazarlama Stratejileri</vt:lpstr>
      <vt:lpstr>Mamul Hayat Seyri Kavramının Dört Varsayımı</vt:lpstr>
      <vt:lpstr>Mamulün Hayat Seyri</vt:lpstr>
      <vt:lpstr>Mamulün Hayat Seyri Boyunca İzlenmesi Gereken Pazarlama Stratejileri</vt:lpstr>
      <vt:lpstr>Sunuş (Tanıtım) Dönemi</vt:lpstr>
      <vt:lpstr>Büyüme Dönemi</vt:lpstr>
      <vt:lpstr>Olgunluk Döneminin Özellikleri</vt:lpstr>
      <vt:lpstr>Olgunluk Dönemi</vt:lpstr>
      <vt:lpstr>Gerileme Dönemi</vt:lpstr>
      <vt:lpstr>Marka ve Marka Stratejisi</vt:lpstr>
      <vt:lpstr>Marka Kullanmanın Faydaları</vt:lpstr>
      <vt:lpstr>Markanın Tüketiciler Açısından Faydaları</vt:lpstr>
      <vt:lpstr>İyi Bir Marka Adının Özellikleri</vt:lpstr>
      <vt:lpstr>Marka Adı Seçiminde Kullanılan Usuller</vt:lpstr>
      <vt:lpstr>Marka Stratejisi</vt:lpstr>
      <vt:lpstr>Marka Bilinirliği ve Marka Değeri</vt:lpstr>
      <vt:lpstr>Marka Bilinirliği  (2005’de yapılan bir araştırmaya göre)</vt:lpstr>
      <vt:lpstr>Marka Değeri (2005 yılı verileri)</vt:lpstr>
      <vt:lpstr>Ambalajın Sağladığı Çeşitli Faydalar</vt:lpstr>
      <vt:lpstr>Ambalajdan İstenilen Özellikler</vt:lpstr>
      <vt:lpstr>Servis (Hizmet) </vt:lpstr>
      <vt:lpstr>Kalite Standartları</vt:lpstr>
      <vt:lpstr>Mamul Farklılaştırma Stratejisi</vt:lpstr>
      <vt:lpstr>Pazar Bölümlendirme Stratejisi</vt:lpstr>
      <vt:lpstr>Moda Olayı ve Pazarlamadaki Yeri</vt:lpstr>
      <vt:lpstr>Fiyat Karması</vt:lpstr>
      <vt:lpstr>Fiyatın Önemi</vt:lpstr>
      <vt:lpstr>Fiyat Kararlarını Etkileyen Çıkar Grupları</vt:lpstr>
      <vt:lpstr>Fiyatlandırmada Göz Önünde Tutulması Gereken Faktörler</vt:lpstr>
      <vt:lpstr>Mamulün üretim ve alım maliyeti</vt:lpstr>
      <vt:lpstr>Mamule olan talep</vt:lpstr>
      <vt:lpstr>Rekabet durumu</vt:lpstr>
      <vt:lpstr>Hedef alınan pazar  payı</vt:lpstr>
      <vt:lpstr>Pazarlama karmasının diğer unsurları</vt:lpstr>
      <vt:lpstr>Fiyatlandırma Yöntemleri</vt:lpstr>
      <vt:lpstr>Maliyete yönelik fiyatlandırma</vt:lpstr>
      <vt:lpstr>Maliyet artı (maliyet + kâr) usulü</vt:lpstr>
      <vt:lpstr>Hedef Fiyatlandırma usulü</vt:lpstr>
      <vt:lpstr>Hedef Fiyatlandırma Usulü (ÖRNEK)</vt:lpstr>
      <vt:lpstr>Hedef Fiyatlandırma Usulü</vt:lpstr>
      <vt:lpstr>Hedef Fiyatlandırma Usulü</vt:lpstr>
      <vt:lpstr>Talebi (alıcıyı) temel alan fiyatlandırma</vt:lpstr>
      <vt:lpstr>Rekâbete yönelik fiyatlandırma</vt:lpstr>
      <vt:lpstr>Cari Fiyatı Esas Alma Usulü</vt:lpstr>
      <vt:lpstr>Cari Fiyatı Esas Alma Usulü</vt:lpstr>
      <vt:lpstr>Kapalı Zarf (Eksiltme ve İhale) Usulü</vt:lpstr>
      <vt:lpstr>Nihai Fiyatın Belirlenmesine Yönelik Taktikler</vt:lpstr>
      <vt:lpstr>Psikolojik Fiyatlandırma Taktikleri</vt:lpstr>
      <vt:lpstr>Tutundurucu Fiyatlandırma</vt:lpstr>
      <vt:lpstr>Farklılaştırılmış Fiyatlandırma   (Fiyat Farklılaştırma)</vt:lpstr>
      <vt:lpstr>Fiyat Farklılaştırmanın Uygulanabilmesi İçin Gerekli Şartlar</vt:lpstr>
      <vt:lpstr>İskontolu Fiyatlar ve Diğer Fiyat Farklılaştırma Taktikleri</vt:lpstr>
      <vt:lpstr>Yeni Mamul Fiyatlandırma Stratejileri</vt:lpstr>
      <vt:lpstr>Pazarın Kaymağını Alma Stratejisi</vt:lpstr>
      <vt:lpstr>Pazarın Kaymağını Alma Stratejisinin Uygulanabileceği Koşullar</vt:lpstr>
      <vt:lpstr>Pazara Derinliğine Girme (Nüfuz Etme) Stratejisi</vt:lpstr>
      <vt:lpstr>Pazara Derinliğine Girme Stratejisini Uygulayabilmek İçin Gereken Koşullar</vt:lpstr>
      <vt:lpstr>TUTUNDURMA</vt:lpstr>
      <vt:lpstr>Tutundurma</vt:lpstr>
      <vt:lpstr>Tutundurma Metodları</vt:lpstr>
      <vt:lpstr>PowerPoint Sunusu</vt:lpstr>
      <vt:lpstr>Tutundurmanın Önemi</vt:lpstr>
      <vt:lpstr>Tutundurmanın Önemi</vt:lpstr>
      <vt:lpstr>PowerPoint Sunusu</vt:lpstr>
      <vt:lpstr>AIDA Modeli</vt:lpstr>
      <vt:lpstr>AIDA Modeli</vt:lpstr>
      <vt:lpstr>AIDA Modeli</vt:lpstr>
      <vt:lpstr>Kişisel Satışın Temel Özellikleri</vt:lpstr>
      <vt:lpstr>Kişisel Satış Temel Özellikleri</vt:lpstr>
      <vt:lpstr>PowerPoint Sunusu</vt:lpstr>
      <vt:lpstr>Kurumsal Reklâm İle Marka Reklâmının Başlıca Özellikleri </vt:lpstr>
      <vt:lpstr>Kurumsal Reklâm İle Marka  Reklâmının Başlıca Özellikleri </vt:lpstr>
      <vt:lpstr>Halkla İlişkiler</vt:lpstr>
      <vt:lpstr>Halkla İlişkiler</vt:lpstr>
      <vt:lpstr>Satış Geliştirme (Satış Promosyonu)</vt:lpstr>
      <vt:lpstr>Satış Geliştirme Sınıflandırmaları</vt:lpstr>
      <vt:lpstr>Satış Geliştirmelerin Ortak Özellikleri</vt:lpstr>
      <vt:lpstr>Doğrudan Pazarlama</vt:lpstr>
      <vt:lpstr>Doğrudan Pazarlama Çeşitlerinin  Ortak Özellikleri</vt:lpstr>
      <vt:lpstr>Toplam Tutundurma Bütçesini Belirleme Metodları</vt:lpstr>
      <vt:lpstr>Tutundurma Karması Strateji Alternatifleri</vt:lpstr>
      <vt:lpstr>PowerPoint Sunusu</vt:lpstr>
      <vt:lpstr>PowerPoint Sunusu</vt:lpstr>
      <vt:lpstr>Tutundurma Karmasının Seçimini Etkileyen Başlıca faktörler</vt:lpstr>
      <vt:lpstr>DAĞITIM</vt:lpstr>
      <vt:lpstr>Dağıtım</vt:lpstr>
      <vt:lpstr>Dağıtım</vt:lpstr>
      <vt:lpstr>Dağıtım kanalları şekilleri</vt:lpstr>
      <vt:lpstr>Dağıtım kanalları şekilleri</vt:lpstr>
      <vt:lpstr>Dağıtımda Aracı Kullanmanın Başlıca Nedenleri</vt:lpstr>
      <vt:lpstr>Tüketim Ürünlerinde Dağıtım Kanalları </vt:lpstr>
      <vt:lpstr>PowerPoint Sunusu</vt:lpstr>
      <vt:lpstr>Üretici-Tüketici</vt:lpstr>
      <vt:lpstr>Üretici- Perakendeci-Tüketici</vt:lpstr>
      <vt:lpstr>Üretici-Toptancı-Perakendeci-Tüketici</vt:lpstr>
      <vt:lpstr>Üretici- Acenta-Perakendeci-Tüketici</vt:lpstr>
      <vt:lpstr>Üretici-Acente-Toptancı-Perakendeci-Tüketici</vt:lpstr>
      <vt:lpstr>Endüstriyel Mallarda Dağıtım Kanalları</vt:lpstr>
      <vt:lpstr>Dağıtım Kanalı Seçimiyle İlgili Bazı İlkeler</vt:lpstr>
      <vt:lpstr>Dağıtım Kanalının Seçimini  Etkileyen Faktörler</vt:lpstr>
      <vt:lpstr>Pazarla ilgili faktörler</vt:lpstr>
      <vt:lpstr>Mamulle ilgili faktörler</vt:lpstr>
      <vt:lpstr>Aracılarla ilgili faktörler</vt:lpstr>
      <vt:lpstr>İşletmenin kendisi ile ilgili faktörler</vt:lpstr>
      <vt:lpstr>Başlıca Dağıtım Politikaları</vt:lpstr>
      <vt:lpstr>Toptancı</vt:lpstr>
      <vt:lpstr>Toptancı</vt:lpstr>
      <vt:lpstr>Toptancı</vt:lpstr>
      <vt:lpstr>Perakendeciler</vt:lpstr>
      <vt:lpstr>Perakendeciler</vt:lpstr>
      <vt:lpstr>Perakendeciler</vt:lpstr>
      <vt:lpstr>Perakendeciler</vt:lpstr>
      <vt:lpstr>Perakendeciler</vt:lpstr>
      <vt:lpstr>Fiziksel Dağıtım Ve Fonksiyonları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Pazarlama Slaytları</dc:title>
  <dc:creator>btp</dc:creator>
  <cp:lastModifiedBy>Aykut Aybaş</cp:lastModifiedBy>
  <cp:revision>54</cp:revision>
  <dcterms:created xsi:type="dcterms:W3CDTF">2015-05-27T09:27:47Z</dcterms:created>
  <dcterms:modified xsi:type="dcterms:W3CDTF">2017-10-26T20:53:53Z</dcterms:modified>
</cp:coreProperties>
</file>