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6" r:id="rId3"/>
    <p:sldId id="257" r:id="rId4"/>
    <p:sldId id="258" r:id="rId5"/>
    <p:sldId id="259" r:id="rId6"/>
    <p:sldId id="260" r:id="rId7"/>
    <p:sldId id="261" r:id="rId8"/>
    <p:sldId id="262" r:id="rId9"/>
    <p:sldId id="263" r:id="rId10"/>
    <p:sldId id="264" r:id="rId11"/>
    <p:sldId id="265" r:id="rId12"/>
    <p:sldId id="270"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3" r:id="rId43"/>
    <p:sldId id="302" r:id="rId44"/>
    <p:sldId id="304" r:id="rId45"/>
    <p:sldId id="305" r:id="rId46"/>
    <p:sldId id="306" r:id="rId47"/>
    <p:sldId id="307" r:id="rId48"/>
    <p:sldId id="308" r:id="rId49"/>
    <p:sldId id="309" r:id="rId50"/>
    <p:sldId id="310" r:id="rId51"/>
    <p:sldId id="311" r:id="rId52"/>
    <p:sldId id="312" r:id="rId53"/>
    <p:sldId id="267" r:id="rId54"/>
    <p:sldId id="268" r:id="rId5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88" d="100"/>
          <a:sy n="88" d="100"/>
        </p:scale>
        <p:origin x="466"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B3CF49EC-32F9-437D-8980-47AD75C722F3}" type="datetimeFigureOut">
              <a:rPr lang="tr-TR" smtClean="0"/>
              <a:t>25.2.2018</a:t>
            </a:fld>
            <a:endParaRPr lang="tr-TR"/>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tr-TR"/>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3567465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3CF49EC-32F9-437D-8980-47AD75C722F3}" type="datetimeFigureOut">
              <a:rPr lang="tr-TR" smtClean="0"/>
              <a:t>25.2.2018</a:t>
            </a:fld>
            <a:endParaRPr lang="tr-TR"/>
          </a:p>
        </p:txBody>
      </p:sp>
      <p:sp>
        <p:nvSpPr>
          <p:cNvPr id="6" name="Footer Placeholder 5"/>
          <p:cNvSpPr>
            <a:spLocks noGrp="1"/>
          </p:cNvSpPr>
          <p:nvPr>
            <p:ph type="ftr" sz="quarter" idx="11"/>
          </p:nvPr>
        </p:nvSpPr>
        <p:spPr/>
        <p:txBody>
          <a:bodyPr/>
          <a:lstStyle/>
          <a:p>
            <a:endParaRPr lang="tr-T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3344571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B3CF49EC-32F9-437D-8980-47AD75C722F3}" type="datetimeFigureOut">
              <a:rPr lang="tr-TR" smtClean="0"/>
              <a:t>25.2.2018</a:t>
            </a:fld>
            <a:endParaRPr lang="tr-TR"/>
          </a:p>
        </p:txBody>
      </p:sp>
      <p:sp>
        <p:nvSpPr>
          <p:cNvPr id="5" name="Footer Placeholder 4"/>
          <p:cNvSpPr>
            <a:spLocks noGrp="1"/>
          </p:cNvSpPr>
          <p:nvPr>
            <p:ph type="ftr" sz="quarter" idx="11"/>
          </p:nvPr>
        </p:nvSpPr>
        <p:spPr/>
        <p:txBody>
          <a:bodyPr/>
          <a:lstStyle/>
          <a:p>
            <a:endParaRPr lang="tr-T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37556221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B3CF49EC-32F9-437D-8980-47AD75C722F3}" type="datetimeFigureOut">
              <a:rPr lang="tr-TR" smtClean="0"/>
              <a:t>25.2.2018</a:t>
            </a:fld>
            <a:endParaRPr lang="tr-TR"/>
          </a:p>
        </p:txBody>
      </p:sp>
      <p:sp>
        <p:nvSpPr>
          <p:cNvPr id="5" name="Footer Placeholder 4"/>
          <p:cNvSpPr>
            <a:spLocks noGrp="1"/>
          </p:cNvSpPr>
          <p:nvPr>
            <p:ph type="ftr" sz="quarter" idx="11"/>
          </p:nvPr>
        </p:nvSpPr>
        <p:spPr/>
        <p:txBody>
          <a:bodyPr/>
          <a:lstStyle/>
          <a:p>
            <a:endParaRPr lang="tr-TR"/>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20901169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3CF49EC-32F9-437D-8980-47AD75C722F3}" type="datetimeFigureOut">
              <a:rPr lang="tr-TR" smtClean="0"/>
              <a:t>25.2.2018</a:t>
            </a:fld>
            <a:endParaRPr lang="tr-TR"/>
          </a:p>
        </p:txBody>
      </p:sp>
      <p:sp>
        <p:nvSpPr>
          <p:cNvPr id="5" name="Footer Placeholder 4"/>
          <p:cNvSpPr>
            <a:spLocks noGrp="1"/>
          </p:cNvSpPr>
          <p:nvPr>
            <p:ph type="ftr" sz="quarter" idx="11"/>
          </p:nvPr>
        </p:nvSpPr>
        <p:spPr/>
        <p:txBody>
          <a:bodyPr/>
          <a:lstStyle/>
          <a:p>
            <a:endParaRPr lang="tr-T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3136688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B3CF49EC-32F9-437D-8980-47AD75C722F3}" type="datetimeFigureOut">
              <a:rPr lang="tr-TR" smtClean="0"/>
              <a:t>25.2.2018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20468155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B3CF49EC-32F9-437D-8980-47AD75C722F3}" type="datetimeFigureOut">
              <a:rPr lang="tr-TR" smtClean="0"/>
              <a:t>25.2.2018</a:t>
            </a:fld>
            <a:endParaRPr lang="tr-TR"/>
          </a:p>
        </p:txBody>
      </p:sp>
      <p:sp>
        <p:nvSpPr>
          <p:cNvPr id="8" name="Footer Placeholder 7"/>
          <p:cNvSpPr>
            <a:spLocks noGrp="1"/>
          </p:cNvSpPr>
          <p:nvPr>
            <p:ph type="ftr" sz="quarter" idx="11"/>
          </p:nvPr>
        </p:nvSpPr>
        <p:spPr>
          <a:xfrm>
            <a:off x="561111" y="6391838"/>
            <a:ext cx="3644282" cy="304801"/>
          </a:xfrm>
        </p:spPr>
        <p:txBody>
          <a:bodyPr/>
          <a:lstStyle/>
          <a:p>
            <a:endParaRPr lang="tr-TR"/>
          </a:p>
        </p:txBody>
      </p:sp>
      <p:sp>
        <p:nvSpPr>
          <p:cNvPr id="9" name="Slide Number Placeholder 8"/>
          <p:cNvSpPr>
            <a:spLocks noGrp="1"/>
          </p:cNvSpPr>
          <p:nvPr>
            <p:ph type="sldNum" sz="quarter" idx="12"/>
          </p:nvPr>
        </p:nvSpPr>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5362656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B3CF49EC-32F9-437D-8980-47AD75C722F3}" type="datetimeFigureOut">
              <a:rPr lang="tr-TR" smtClean="0"/>
              <a:t>25.2.2018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23239899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B3CF49EC-32F9-437D-8980-47AD75C722F3}" type="datetimeFigureOut">
              <a:rPr lang="tr-TR" smtClean="0"/>
              <a:t>25.2.2018</a:t>
            </a:fld>
            <a:endParaRPr lang="tr-TR"/>
          </a:p>
        </p:txBody>
      </p:sp>
      <p:sp>
        <p:nvSpPr>
          <p:cNvPr id="5" name="Footer Placeholder 4"/>
          <p:cNvSpPr>
            <a:spLocks noGrp="1"/>
          </p:cNvSpPr>
          <p:nvPr>
            <p:ph type="ftr" sz="quarter" idx="11"/>
          </p:nvPr>
        </p:nvSpPr>
        <p:spPr/>
        <p:txBody>
          <a:bodyPr/>
          <a:lstStyle/>
          <a:p>
            <a:endParaRPr lang="tr-T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96000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3CF49EC-32F9-437D-8980-47AD75C722F3}" type="datetimeFigureOut">
              <a:rPr lang="tr-TR" smtClean="0"/>
              <a:t>25.2.2018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2327311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3CF49EC-32F9-437D-8980-47AD75C722F3}" type="datetimeFigureOut">
              <a:rPr lang="tr-TR" smtClean="0"/>
              <a:t>25.2.2018</a:t>
            </a:fld>
            <a:endParaRPr lang="tr-TR"/>
          </a:p>
        </p:txBody>
      </p:sp>
      <p:sp>
        <p:nvSpPr>
          <p:cNvPr id="5" name="Footer Placeholder 4"/>
          <p:cNvSpPr>
            <a:spLocks noGrp="1"/>
          </p:cNvSpPr>
          <p:nvPr>
            <p:ph type="ftr" sz="quarter" idx="11"/>
          </p:nvPr>
        </p:nvSpPr>
        <p:spPr/>
        <p:txBody>
          <a:bodyPr/>
          <a:lstStyle/>
          <a:p>
            <a:endParaRPr lang="tr-T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8178244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3CF49EC-32F9-437D-8980-47AD75C722F3}" type="datetimeFigureOut">
              <a:rPr lang="tr-TR" smtClean="0"/>
              <a:t>25.2.2018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3203519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3CF49EC-32F9-437D-8980-47AD75C722F3}" type="datetimeFigureOut">
              <a:rPr lang="tr-TR" smtClean="0"/>
              <a:t>25.2.2018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3003177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3CF49EC-32F9-437D-8980-47AD75C722F3}" type="datetimeFigureOut">
              <a:rPr lang="tr-TR" smtClean="0"/>
              <a:t>25.2.2018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343489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CF49EC-32F9-437D-8980-47AD75C722F3}" type="datetimeFigureOut">
              <a:rPr lang="tr-TR" smtClean="0"/>
              <a:t>25.2.2018</a:t>
            </a:fld>
            <a:endParaRPr lang="tr-TR"/>
          </a:p>
        </p:txBody>
      </p:sp>
      <p:sp>
        <p:nvSpPr>
          <p:cNvPr id="3" name="Footer Placeholder 2"/>
          <p:cNvSpPr>
            <a:spLocks noGrp="1"/>
          </p:cNvSpPr>
          <p:nvPr>
            <p:ph type="ftr" sz="quarter" idx="11"/>
          </p:nvPr>
        </p:nvSpPr>
        <p:spPr/>
        <p:txBody>
          <a:bodyPr/>
          <a:lstStyle/>
          <a:p>
            <a:endParaRPr lang="tr-T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1651466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3CF49EC-32F9-437D-8980-47AD75C722F3}" type="datetimeFigureOut">
              <a:rPr lang="tr-TR" smtClean="0"/>
              <a:t>25.2.2018</a:t>
            </a:fld>
            <a:endParaRPr lang="tr-TR"/>
          </a:p>
        </p:txBody>
      </p:sp>
      <p:sp>
        <p:nvSpPr>
          <p:cNvPr id="6" name="Footer Placeholder 5"/>
          <p:cNvSpPr>
            <a:spLocks noGrp="1"/>
          </p:cNvSpPr>
          <p:nvPr>
            <p:ph type="ftr" sz="quarter" idx="11"/>
          </p:nvPr>
        </p:nvSpPr>
        <p:spPr/>
        <p:txBody>
          <a:bodyPr/>
          <a:lstStyle/>
          <a:p>
            <a:endParaRPr lang="tr-T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3292832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3CF49EC-32F9-437D-8980-47AD75C722F3}" type="datetimeFigureOut">
              <a:rPr lang="tr-TR" smtClean="0"/>
              <a:t>25.2.2018</a:t>
            </a:fld>
            <a:endParaRPr lang="tr-TR"/>
          </a:p>
        </p:txBody>
      </p:sp>
      <p:sp>
        <p:nvSpPr>
          <p:cNvPr id="6" name="Footer Placeholder 5"/>
          <p:cNvSpPr>
            <a:spLocks noGrp="1"/>
          </p:cNvSpPr>
          <p:nvPr>
            <p:ph type="ftr" sz="quarter" idx="11"/>
          </p:nvPr>
        </p:nvSpPr>
        <p:spPr/>
        <p:txBody>
          <a:bodyPr/>
          <a:lstStyle/>
          <a:p>
            <a:endParaRPr lang="tr-T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9DA6D59F-3342-4481-9BB2-1839877D2509}" type="slidenum">
              <a:rPr lang="tr-TR" smtClean="0"/>
              <a:t>‹#›</a:t>
            </a:fld>
            <a:endParaRPr lang="tr-TR"/>
          </a:p>
        </p:txBody>
      </p:sp>
    </p:spTree>
    <p:extLst>
      <p:ext uri="{BB962C8B-B14F-4D97-AF65-F5344CB8AC3E}">
        <p14:creationId xmlns:p14="http://schemas.microsoft.com/office/powerpoint/2010/main" val="2278590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B3CF49EC-32F9-437D-8980-47AD75C722F3}" type="datetimeFigureOut">
              <a:rPr lang="tr-TR" smtClean="0"/>
              <a:t>25.2.2018</a:t>
            </a:fld>
            <a:endParaRPr lang="tr-TR"/>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tr-TR"/>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9DA6D59F-3342-4481-9BB2-1839877D2509}" type="slidenum">
              <a:rPr lang="tr-TR" smtClean="0"/>
              <a:t>‹#›</a:t>
            </a:fld>
            <a:endParaRPr lang="tr-TR"/>
          </a:p>
        </p:txBody>
      </p:sp>
    </p:spTree>
    <p:extLst>
      <p:ext uri="{BB962C8B-B14F-4D97-AF65-F5344CB8AC3E}">
        <p14:creationId xmlns:p14="http://schemas.microsoft.com/office/powerpoint/2010/main" val="6039180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hyperlink" Target="http://www.bilgiustam.com/balik-kilcigi-ishikawa-diyagrami-nedir/"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30036" y="729671"/>
            <a:ext cx="6918037" cy="1323439"/>
          </a:xfrm>
          <a:prstGeom prst="rect">
            <a:avLst/>
          </a:prstGeom>
          <a:noFill/>
        </p:spPr>
        <p:txBody>
          <a:bodyPr wrap="square" rtlCol="0">
            <a:spAutoFit/>
          </a:bodyPr>
          <a:lstStyle/>
          <a:p>
            <a:r>
              <a:rPr lang="tr-TR" sz="4000" dirty="0" smtClean="0">
                <a:ln w="0"/>
                <a:blipFill>
                  <a:blip r:embed="rId2"/>
                  <a:tile tx="0" ty="0" sx="100000" sy="100000" flip="none" algn="tl"/>
                </a:blipFill>
                <a:effectLst>
                  <a:outerShdw blurRad="38100" dist="19050" dir="2700000" algn="tl" rotWithShape="0">
                    <a:schemeClr val="dk1">
                      <a:alpha val="40000"/>
                    </a:schemeClr>
                  </a:outerShdw>
                </a:effectLst>
                <a:latin typeface="Algerian" panose="04020705040A02060702" pitchFamily="82" charset="0"/>
              </a:rPr>
              <a:t>KIRKLARELİ ÜNİVERSİTESİ PINARHİSAR MYO</a:t>
            </a:r>
            <a:endParaRPr lang="tr-TR" sz="4000" dirty="0">
              <a:ln w="0"/>
              <a:blipFill>
                <a:blip r:embed="rId2"/>
                <a:tile tx="0" ty="0" sx="100000" sy="100000" flip="none" algn="tl"/>
              </a:blipFill>
              <a:effectLst>
                <a:outerShdw blurRad="38100" dist="19050" dir="2700000" algn="tl" rotWithShape="0">
                  <a:schemeClr val="dk1">
                    <a:alpha val="40000"/>
                  </a:schemeClr>
                </a:outerShdw>
              </a:effectLst>
              <a:latin typeface="Algerian" panose="04020705040A02060702" pitchFamily="82" charset="0"/>
            </a:endParaRPr>
          </a:p>
        </p:txBody>
      </p:sp>
      <p:sp>
        <p:nvSpPr>
          <p:cNvPr id="5" name="TextBox 4"/>
          <p:cNvSpPr txBox="1"/>
          <p:nvPr/>
        </p:nvSpPr>
        <p:spPr>
          <a:xfrm>
            <a:off x="10546081" y="498838"/>
            <a:ext cx="539931" cy="584775"/>
          </a:xfrm>
          <a:prstGeom prst="rect">
            <a:avLst/>
          </a:prstGeom>
          <a:noFill/>
        </p:spPr>
        <p:txBody>
          <a:bodyPr wrap="square" rtlCol="0">
            <a:spAutoFit/>
          </a:bodyPr>
          <a:lstStyle/>
          <a:p>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Arial Black" panose="020B0A04020102020204" pitchFamily="34" charset="0"/>
              </a:rPr>
              <a:t>1</a:t>
            </a:r>
            <a:endParaRPr lang="tr-TR"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Arial Black" panose="020B0A04020102020204" pitchFamily="34" charset="0"/>
            </a:endParaRPr>
          </a:p>
        </p:txBody>
      </p:sp>
      <p:sp>
        <p:nvSpPr>
          <p:cNvPr id="6" name="TextBox 5"/>
          <p:cNvSpPr txBox="1"/>
          <p:nvPr/>
        </p:nvSpPr>
        <p:spPr>
          <a:xfrm>
            <a:off x="8682446" y="4310716"/>
            <a:ext cx="2987039" cy="1938992"/>
          </a:xfrm>
          <a:prstGeom prst="rect">
            <a:avLst/>
          </a:prstGeom>
          <a:noFill/>
        </p:spPr>
        <p:txBody>
          <a:bodyPr wrap="square" rtlCol="0">
            <a:spAutoFit/>
          </a:bodyPr>
          <a:lstStyle/>
          <a:p>
            <a:r>
              <a:rPr lang="tr-TR" sz="2000" b="1" spc="50" dirty="0" smtClean="0">
                <a:ln w="0"/>
                <a:solidFill>
                  <a:schemeClr val="bg2"/>
                </a:solidFill>
                <a:effectLst>
                  <a:innerShdw blurRad="63500" dist="50800" dir="13500000">
                    <a:srgbClr val="000000">
                      <a:alpha val="50000"/>
                    </a:srgbClr>
                  </a:innerShdw>
                </a:effectLst>
                <a:latin typeface="Algerian" panose="04020705040A02060702" pitchFamily="82" charset="0"/>
              </a:rPr>
              <a:t>HASAN BAŞEĞMEZ</a:t>
            </a:r>
          </a:p>
          <a:p>
            <a:r>
              <a:rPr lang="tr-TR" sz="2000" b="1" spc="50" dirty="0" smtClean="0">
                <a:ln w="0"/>
                <a:solidFill>
                  <a:schemeClr val="bg2"/>
                </a:solidFill>
                <a:effectLst>
                  <a:innerShdw blurRad="63500" dist="50800" dir="13500000">
                    <a:srgbClr val="000000">
                      <a:alpha val="50000"/>
                    </a:srgbClr>
                  </a:innerShdw>
                </a:effectLst>
                <a:latin typeface="Algerian" panose="04020705040A02060702" pitchFamily="82" charset="0"/>
              </a:rPr>
              <a:t>Celil bal</a:t>
            </a:r>
          </a:p>
          <a:p>
            <a:r>
              <a:rPr lang="tr-TR" sz="2000" b="1" spc="50" dirty="0" smtClean="0">
                <a:ln w="0"/>
                <a:solidFill>
                  <a:schemeClr val="bg2"/>
                </a:solidFill>
                <a:effectLst>
                  <a:innerShdw blurRad="63500" dist="50800" dir="13500000">
                    <a:srgbClr val="000000">
                      <a:alpha val="50000"/>
                    </a:srgbClr>
                  </a:innerShdw>
                </a:effectLst>
                <a:latin typeface="Algerian" panose="04020705040A02060702" pitchFamily="82" charset="0"/>
              </a:rPr>
              <a:t>Alper akkaya</a:t>
            </a:r>
          </a:p>
          <a:p>
            <a:r>
              <a:rPr lang="tr-TR" sz="2000" b="1" spc="50" dirty="0" smtClean="0">
                <a:ln w="0"/>
                <a:solidFill>
                  <a:schemeClr val="bg2"/>
                </a:solidFill>
                <a:effectLst>
                  <a:innerShdw blurRad="63500" dist="50800" dir="13500000">
                    <a:srgbClr val="000000">
                      <a:alpha val="50000"/>
                    </a:srgbClr>
                  </a:innerShdw>
                </a:effectLst>
                <a:latin typeface="Algerian" panose="04020705040A02060702" pitchFamily="82" charset="0"/>
              </a:rPr>
              <a:t>Kübra canur</a:t>
            </a:r>
          </a:p>
          <a:p>
            <a:r>
              <a:rPr lang="tr-TR" sz="2000" b="1" spc="50" dirty="0" smtClean="0">
                <a:ln w="0"/>
                <a:solidFill>
                  <a:schemeClr val="bg2"/>
                </a:solidFill>
                <a:effectLst>
                  <a:innerShdw blurRad="63500" dist="50800" dir="13500000">
                    <a:srgbClr val="000000">
                      <a:alpha val="50000"/>
                    </a:srgbClr>
                  </a:innerShdw>
                </a:effectLst>
                <a:latin typeface="Algerian" panose="04020705040A02060702" pitchFamily="82" charset="0"/>
              </a:rPr>
              <a:t>Kadir kutlay</a:t>
            </a:r>
          </a:p>
          <a:p>
            <a:endParaRPr lang="tr-TR" sz="2000" b="1" dirty="0">
              <a:ln w="12700">
                <a:solidFill>
                  <a:schemeClr val="accent5"/>
                </a:solidFill>
                <a:prstDash val="solid"/>
              </a:ln>
              <a:pattFill prst="ltDnDiag">
                <a:fgClr>
                  <a:schemeClr val="accent5">
                    <a:lumMod val="60000"/>
                    <a:lumOff val="40000"/>
                  </a:schemeClr>
                </a:fgClr>
                <a:bgClr>
                  <a:schemeClr val="bg1"/>
                </a:bgClr>
              </a:pattFill>
              <a:latin typeface="Algerian" panose="04020705040A02060702" pitchFamily="82" charset="0"/>
            </a:endParaRPr>
          </a:p>
        </p:txBody>
      </p:sp>
      <p:sp>
        <p:nvSpPr>
          <p:cNvPr id="7" name="TextBox 6"/>
          <p:cNvSpPr txBox="1"/>
          <p:nvPr/>
        </p:nvSpPr>
        <p:spPr>
          <a:xfrm>
            <a:off x="3135086" y="2865120"/>
            <a:ext cx="5547360" cy="523220"/>
          </a:xfrm>
          <a:prstGeom prst="rect">
            <a:avLst/>
          </a:prstGeom>
          <a:noFill/>
        </p:spPr>
        <p:txBody>
          <a:bodyPr wrap="square" rtlCol="0">
            <a:spAutoFit/>
          </a:bodyPr>
          <a:lstStyle/>
          <a:p>
            <a:r>
              <a:rPr lang="tr-TR" sz="28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lgerian" panose="04020705040A02060702" pitchFamily="82" charset="0"/>
              </a:rPr>
              <a:t>TURİZM VE OTEL İŞLETMECİLİĞİ</a:t>
            </a:r>
            <a:endParaRPr lang="tr-TR" sz="28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lgerian" panose="04020705040A02060702" pitchFamily="82" charset="0"/>
            </a:endParaRPr>
          </a:p>
        </p:txBody>
      </p:sp>
    </p:spTree>
    <p:extLst>
      <p:ext uri="{BB962C8B-B14F-4D97-AF65-F5344CB8AC3E}">
        <p14:creationId xmlns:p14="http://schemas.microsoft.com/office/powerpoint/2010/main" val="34257273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PARETO </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ANALİZİ ?</a:t>
            </a:r>
            <a:endPar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3" name="Content Placeholder 2"/>
          <p:cNvSpPr>
            <a:spLocks noGrp="1"/>
          </p:cNvSpPr>
          <p:nvPr>
            <p:ph idx="1"/>
          </p:nvPr>
        </p:nvSpPr>
        <p:spPr/>
        <p:txBody>
          <a:bodyPr/>
          <a:lstStyle/>
          <a:p>
            <a:pPr fontAlgn="base"/>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Pareto analizi, bir sorunun önemli sebeplerini, nispeten daha önemsiz sebeplerden ayırmak için kullanılan bir çubuk diyagramı’dır. Takım çalışmalarında da sıklıkla başvurulan bir yöntemdir</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a:t>
            </a:r>
          </a:p>
          <a:p>
            <a:pPr fontAlgn="base"/>
            <a:endPar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a:p>
            <a:pPr fontAlgn="base"/>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Problemin çözümü, başarı durumu belirlenmesi gibi amaçlar adına bir başlangıç noktası belirlemek ve sürece devam etmek, yöntemin alanına dahil edilmektedir. Bu prensip, İtalyan ekonomist Vilfredo Paretonun adını taşımaktadır. </a:t>
            </a:r>
          </a:p>
          <a:p>
            <a:endParaRPr lang="tr-TR" dirty="0"/>
          </a:p>
        </p:txBody>
      </p:sp>
      <p:sp>
        <p:nvSpPr>
          <p:cNvPr id="4" name="TextBox 3"/>
          <p:cNvSpPr txBox="1"/>
          <p:nvPr/>
        </p:nvSpPr>
        <p:spPr>
          <a:xfrm>
            <a:off x="10450285" y="574765"/>
            <a:ext cx="862149" cy="584775"/>
          </a:xfrm>
          <a:prstGeom prst="rect">
            <a:avLst/>
          </a:prstGeom>
          <a:noFill/>
        </p:spPr>
        <p:txBody>
          <a:bodyPr wrap="square" rtlCol="0">
            <a:spAutoFit/>
          </a:bodyPr>
          <a:lstStyle/>
          <a:p>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10</a:t>
            </a:r>
            <a:endParaRPr lang="tr-TR"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4070758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9312749" cy="706964"/>
          </a:xfrm>
        </p:spPr>
        <p:txBody>
          <a:bodyPr/>
          <a:lstStyle/>
          <a:p>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SEBEP-SONUÇ(BALIK KILÇIĞI) DİYAGRAMI</a:t>
            </a:r>
          </a:p>
        </p:txBody>
      </p:sp>
      <p:sp>
        <p:nvSpPr>
          <p:cNvPr id="3" name="Content Placeholder 2"/>
          <p:cNvSpPr>
            <a:spLocks noGrp="1"/>
          </p:cNvSpPr>
          <p:nvPr>
            <p:ph idx="1"/>
          </p:nvPr>
        </p:nvSpPr>
        <p:spPr/>
        <p:txBody>
          <a:bodyPr>
            <a:normAutofit lnSpcReduction="10000"/>
          </a:bodyPr>
          <a:lstStyle/>
          <a:p>
            <a:pPr fontAlgn="base"/>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Balık kılçığı diyagramı; bir başka ismiyle sebep </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sonuç </a:t>
            </a: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diyagramı, ya da kimi kaynaklarda geçtiği şekliyle Ishikawa diyagramı, kalite çalışmalarında sıklıkla kullanılan bir yöntemdir. Şekil itibariyle balık kılçığını andırdığı için, balık kılçığı diyagramı ismiyle anılmaktadır. Yedi kalite aracından biri olan bu diyagram, ilk olarak 1943 yılında, Kaoru Ishikawa tarafından kullanılmıştır</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a:t>
            </a:r>
          </a:p>
          <a:p>
            <a:pPr fontAlgn="base"/>
            <a:endPar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a:p>
            <a:pPr fontAlgn="base"/>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Balık kılçığı diyagramı, ilk kullanıldığı zaman diliminde, Japonya genelinde büyük bir kullanım alanına ve hızlı bir şekilde yayılmıştır. Amacı ise, sonuçları meydana getiren çeşitli nedenleri göz önüne getirmek, bu nedenleri ve alt açıklamalarını görselleştirebilmek ve tüm bu nedenler üzerinde çalışarak sorunları en alt seviyeye indirmek için hazırlanır.</a:t>
            </a:r>
          </a:p>
          <a:p>
            <a:endParaRPr lang="tr-TR" dirty="0"/>
          </a:p>
        </p:txBody>
      </p:sp>
      <p:sp>
        <p:nvSpPr>
          <p:cNvPr id="4" name="TextBox 3"/>
          <p:cNvSpPr txBox="1"/>
          <p:nvPr/>
        </p:nvSpPr>
        <p:spPr>
          <a:xfrm>
            <a:off x="10467703" y="566057"/>
            <a:ext cx="836023" cy="584775"/>
          </a:xfrm>
          <a:prstGeom prst="rect">
            <a:avLst/>
          </a:prstGeom>
          <a:noFill/>
        </p:spPr>
        <p:txBody>
          <a:bodyPr wrap="square" rtlCol="0">
            <a:spAutoFit/>
          </a:bodyPr>
          <a:lstStyle/>
          <a:p>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11</a:t>
            </a:r>
            <a:endParaRPr lang="tr-TR"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2199176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tr-TR" dirty="0" smtClean="0"/>
              <a:t>DENENCE-TAHMİN</a:t>
            </a:r>
            <a:endParaRPr lang="tr-TR" dirty="0"/>
          </a:p>
        </p:txBody>
      </p:sp>
      <p:sp>
        <p:nvSpPr>
          <p:cNvPr id="5" name="Rectangle 4"/>
          <p:cNvSpPr/>
          <p:nvPr/>
        </p:nvSpPr>
        <p:spPr>
          <a:xfrm>
            <a:off x="10257409" y="557350"/>
            <a:ext cx="1020189" cy="584775"/>
          </a:xfrm>
          <a:prstGeom prst="rect">
            <a:avLst/>
          </a:prstGeom>
          <a:noFill/>
        </p:spPr>
        <p:txBody>
          <a:bodyPr wrap="square" lIns="91440" tIns="45720" rIns="91440" bIns="45720">
            <a:spAutoFit/>
          </a:bodyPr>
          <a:lstStyle/>
          <a:p>
            <a:pPr algn="ctr"/>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12</a:t>
            </a:r>
            <a:endParaRPr 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7303227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DENENCE-TAHMİN</a:t>
            </a:r>
            <a:endParaRPr lang="tr-TR" dirty="0"/>
          </a:p>
        </p:txBody>
      </p:sp>
      <p:sp>
        <p:nvSpPr>
          <p:cNvPr id="3" name="Content Placeholder 2"/>
          <p:cNvSpPr>
            <a:spLocks noGrp="1"/>
          </p:cNvSpPr>
          <p:nvPr>
            <p:ph idx="1"/>
          </p:nvPr>
        </p:nvSpPr>
        <p:spPr/>
        <p:txBody>
          <a:bodyPr/>
          <a:lstStyle/>
          <a:p>
            <a:r>
              <a:rPr lang="tr-TR" dirty="0"/>
              <a:t>Bir proje konusu belirleme işleminin ardından, projenin sınırlarının belirlenmesi gerekmektedir. Aksi takdirde konu, içinden çıkılamayacak bir durum alır. Bunun yanı sıra proje, araştırmaya gerek duyulmayacak türden bir olguya da dönüşebilir. Projenin sınırlarını belirleyebilmek için bir ön araştırma gereklidir. Bilim insanı, etrafındaki her türlü bilgi kaynağını ciddiyetle kullanmalıdır. Kaynak taraması yapmanın en önemli faydası, daha önce yapılmış olan bir projenin yeniden yapılmasına gerek duyulmamasını sağlamasıdır. Bulduğunuz proje konusunun daha önce yapılmış, uygulanmış bir proje olabilme ihtimalini akıldan çıkarmamak gerekir.</a:t>
            </a:r>
          </a:p>
        </p:txBody>
      </p:sp>
      <p:sp>
        <p:nvSpPr>
          <p:cNvPr id="4" name="Rectangle 3"/>
          <p:cNvSpPr/>
          <p:nvPr/>
        </p:nvSpPr>
        <p:spPr>
          <a:xfrm>
            <a:off x="10459650" y="517253"/>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13</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1590846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DENENCE-TAHMİN</a:t>
            </a:r>
            <a:endParaRPr lang="tr-TR" dirty="0"/>
          </a:p>
        </p:txBody>
      </p:sp>
      <p:sp>
        <p:nvSpPr>
          <p:cNvPr id="3" name="Content Placeholder 2"/>
          <p:cNvSpPr>
            <a:spLocks noGrp="1"/>
          </p:cNvSpPr>
          <p:nvPr>
            <p:ph idx="1"/>
          </p:nvPr>
        </p:nvSpPr>
        <p:spPr/>
        <p:txBody>
          <a:bodyPr>
            <a:normAutofit lnSpcReduction="10000"/>
          </a:bodyPr>
          <a:lstStyle/>
          <a:p>
            <a:pPr marL="0" indent="0" algn="just">
              <a:buNone/>
            </a:pPr>
            <a:r>
              <a:rPr lang="tr-TR" dirty="0"/>
              <a:t>Ön araştırma sonucu toplanan bilgiler ışığında denenceler ileri sürülmelidir. Denenceler, problemle ilgili, doğruluğuna önceden güven duyulan önermelerdir. Ortaya konulan denencelerin bir takım özellikleri olmalıdır. Bunlar; </a:t>
            </a:r>
            <a:endParaRPr lang="tr-TR" dirty="0" smtClean="0"/>
          </a:p>
          <a:p>
            <a:pPr marL="0" indent="0" algn="just">
              <a:buNone/>
            </a:pPr>
            <a:r>
              <a:rPr lang="tr-TR" dirty="0" smtClean="0"/>
              <a:t>• </a:t>
            </a:r>
            <a:r>
              <a:rPr lang="tr-TR" dirty="0"/>
              <a:t>Denence, denenmeye ve uygulanmaya uygun olmalıdır. </a:t>
            </a:r>
            <a:endParaRPr lang="tr-TR" dirty="0" smtClean="0"/>
          </a:p>
          <a:p>
            <a:pPr marL="0" indent="0" algn="just">
              <a:buNone/>
            </a:pPr>
            <a:r>
              <a:rPr lang="tr-TR" dirty="0" smtClean="0"/>
              <a:t>• </a:t>
            </a:r>
            <a:r>
              <a:rPr lang="tr-TR" dirty="0"/>
              <a:t>Basit, açık ve anlaşılır olmalıdır. • Daha sonra yapılacak tahminlere ışık tutar nitelikte olmalıdır. </a:t>
            </a:r>
            <a:endParaRPr lang="tr-TR" dirty="0" smtClean="0"/>
          </a:p>
          <a:p>
            <a:pPr marL="0" indent="0" algn="just">
              <a:buNone/>
            </a:pPr>
            <a:r>
              <a:rPr lang="tr-TR" dirty="0" smtClean="0"/>
              <a:t>• </a:t>
            </a:r>
            <a:r>
              <a:rPr lang="tr-TR" dirty="0"/>
              <a:t>Gerektiği durumlarda değişiklik yapmaya açık olmalıdır. İleri sürülen denencelere uygun tahminler üretmek gerekir. Tahminler, denencelerden çıkarılabilecek mantıklı sonuçlardır. Denenceler, tahmin yöntemi ile test edilmiş olur.</a:t>
            </a:r>
          </a:p>
        </p:txBody>
      </p:sp>
      <p:sp>
        <p:nvSpPr>
          <p:cNvPr id="4" name="Rectangle 3"/>
          <p:cNvSpPr/>
          <p:nvPr/>
        </p:nvSpPr>
        <p:spPr>
          <a:xfrm>
            <a:off x="10433522" y="528935"/>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14</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3590284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UNUTMAYALIM-NOT ALALIM</a:t>
            </a:r>
            <a:endParaRPr lang="tr-TR" dirty="0"/>
          </a:p>
        </p:txBody>
      </p:sp>
      <p:sp>
        <p:nvSpPr>
          <p:cNvPr id="4" name="Flowchart: Punched Tape 3"/>
          <p:cNvSpPr/>
          <p:nvPr/>
        </p:nvSpPr>
        <p:spPr>
          <a:xfrm>
            <a:off x="810000" y="2899953"/>
            <a:ext cx="4092926" cy="2011681"/>
          </a:xfrm>
          <a:prstGeom prst="flowChartPunchedTap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Bilimsel araştırmalarda objektif ve tarafsız olmalısınız.</a:t>
            </a:r>
          </a:p>
        </p:txBody>
      </p:sp>
      <p:sp>
        <p:nvSpPr>
          <p:cNvPr id="5" name="Flowchart: Punched Tape 4"/>
          <p:cNvSpPr/>
          <p:nvPr/>
        </p:nvSpPr>
        <p:spPr>
          <a:xfrm>
            <a:off x="6562011" y="2899952"/>
            <a:ext cx="4066902" cy="2603863"/>
          </a:xfrm>
          <a:prstGeom prst="flowChartPunchedTape">
            <a:avLst/>
          </a:prstGeom>
        </p:spPr>
        <p:style>
          <a:lnRef idx="0">
            <a:schemeClr val="dk1"/>
          </a:lnRef>
          <a:fillRef idx="3">
            <a:schemeClr val="dk1"/>
          </a:fillRef>
          <a:effectRef idx="3">
            <a:schemeClr val="dk1"/>
          </a:effectRef>
          <a:fontRef idx="minor">
            <a:schemeClr val="lt1"/>
          </a:fontRef>
        </p:style>
        <p:txBody>
          <a:bodyPr rtlCol="0" anchor="ctr"/>
          <a:lstStyle/>
          <a:p>
            <a:pPr algn="ctr"/>
            <a:r>
              <a:rPr lang="tr-TR"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Denenceler, araştırılan problemle ilgili olarak öne sü- rülen, doğruluğu veya yanlışlığı henüz ispat edilmemiş, ancak doğruluğuna önceden güven duyulan önermelerdir.</a:t>
            </a:r>
          </a:p>
        </p:txBody>
      </p:sp>
      <p:sp>
        <p:nvSpPr>
          <p:cNvPr id="6" name="Down Arrow 5"/>
          <p:cNvSpPr/>
          <p:nvPr/>
        </p:nvSpPr>
        <p:spPr>
          <a:xfrm>
            <a:off x="1341118" y="2272937"/>
            <a:ext cx="836023" cy="975360"/>
          </a:xfrm>
          <a:prstGeom prst="down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tr-TR"/>
          </a:p>
        </p:txBody>
      </p:sp>
      <p:sp>
        <p:nvSpPr>
          <p:cNvPr id="7" name="Down Arrow 6"/>
          <p:cNvSpPr/>
          <p:nvPr/>
        </p:nvSpPr>
        <p:spPr>
          <a:xfrm rot="19776356">
            <a:off x="6562011" y="2068285"/>
            <a:ext cx="836023" cy="975360"/>
          </a:xfrm>
          <a:prstGeom prst="down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tr-TR"/>
          </a:p>
        </p:txBody>
      </p:sp>
      <p:sp>
        <p:nvSpPr>
          <p:cNvPr id="8" name="Flowchart: Punched Tape 7"/>
          <p:cNvSpPr/>
          <p:nvPr/>
        </p:nvSpPr>
        <p:spPr>
          <a:xfrm>
            <a:off x="810000" y="4730612"/>
            <a:ext cx="4092926" cy="2011681"/>
          </a:xfrm>
          <a:prstGeom prst="flowChartPunchedTap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tr-TR" sz="1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Denenceleri oluşturmadan önce kapsamlı bir kaynak taraması yaparak proje ile ilgili daha önce yapılmış olan çalışmaları belirlemeli ve incelemelisiniz.</a:t>
            </a:r>
          </a:p>
        </p:txBody>
      </p:sp>
      <p:sp>
        <p:nvSpPr>
          <p:cNvPr id="3" name="Rectangle 2"/>
          <p:cNvSpPr/>
          <p:nvPr/>
        </p:nvSpPr>
        <p:spPr>
          <a:xfrm>
            <a:off x="10433522" y="555061"/>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15</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7058527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BUNLARI BİLİYOR MUSUNUZ?</a:t>
            </a:r>
            <a:endParaRPr lang="tr-TR" dirty="0"/>
          </a:p>
        </p:txBody>
      </p:sp>
      <p:sp>
        <p:nvSpPr>
          <p:cNvPr id="4" name="Content Placeholder 3"/>
          <p:cNvSpPr>
            <a:spLocks noGrp="1"/>
          </p:cNvSpPr>
          <p:nvPr>
            <p:ph idx="1"/>
          </p:nvPr>
        </p:nvSpPr>
        <p:spPr>
          <a:xfrm>
            <a:off x="818712" y="2159727"/>
            <a:ext cx="4180008" cy="4493622"/>
          </a:xfrm>
        </p:spPr>
        <p:txBody>
          <a:bodyPr>
            <a:normAutofit/>
          </a:bodyPr>
          <a:lstStyle/>
          <a:p>
            <a:pPr marL="0" indent="0">
              <a:buNone/>
            </a:pP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1918’de Fransız bilim insanları tarafından geliştirilen sonar sistemi, denizin derinliklerine ses dalgaları gönderiyor ve bu dalgaların geri yansımalarının deseninden çarptıkları cisimlerin şekilleri oluşuyordu. 1950’li yıllarda İskoçyalı doktor lan Donald (İyın Danılt), bu ses dalgalarının bir benzerinin anne karnına da gönderilerek bebeğin görüntüsünün elde edilebileceği denencesini ileri sürdü. Yapılan çalışmalarla bugünkü ultrason cihazları geliştirildi. </a:t>
            </a:r>
            <a:endPar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endParaRPr>
          </a:p>
          <a:p>
            <a:pPr marL="0" indent="0">
              <a:buNone/>
            </a:pPr>
            <a:r>
              <a:rPr lang="tr-TR"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Keşifler </a:t>
            </a:r>
            <a:r>
              <a:rPr lang="tr-TR"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ve İcatlar/TÜBİTAK Yayınları</a:t>
            </a:r>
          </a:p>
        </p:txBody>
      </p:sp>
      <p:pic>
        <p:nvPicPr>
          <p:cNvPr id="1028" name="Picture 4" descr="İlgili resi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1243" y="2159727"/>
            <a:ext cx="4849508" cy="363713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321243" y="6052458"/>
            <a:ext cx="4849508" cy="400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spc="50" dirty="0">
                <a:ln w="9525" cmpd="sng">
                  <a:solidFill>
                    <a:schemeClr val="accent1"/>
                  </a:solidFill>
                  <a:prstDash val="solid"/>
                </a:ln>
                <a:solidFill>
                  <a:srgbClr val="70AD47">
                    <a:tint val="1000"/>
                  </a:srgbClr>
                </a:solidFill>
                <a:effectLst>
                  <a:glow rad="38100">
                    <a:schemeClr val="accent1">
                      <a:alpha val="40000"/>
                    </a:schemeClr>
                  </a:glow>
                </a:effectLst>
              </a:rPr>
              <a:t>Anne karnındaki bebeğin ultrason görüntüsü</a:t>
            </a:r>
          </a:p>
        </p:txBody>
      </p:sp>
      <p:sp>
        <p:nvSpPr>
          <p:cNvPr id="3" name="Rectangle 2"/>
          <p:cNvSpPr/>
          <p:nvPr/>
        </p:nvSpPr>
        <p:spPr>
          <a:xfrm>
            <a:off x="10433523" y="546352"/>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16</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0018255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UNUTMAYALIM</a:t>
            </a:r>
            <a:endParaRPr lang="tr-TR" dirty="0"/>
          </a:p>
        </p:txBody>
      </p:sp>
      <p:sp>
        <p:nvSpPr>
          <p:cNvPr id="5" name="Flowchart: Punched Tape 4"/>
          <p:cNvSpPr/>
          <p:nvPr/>
        </p:nvSpPr>
        <p:spPr>
          <a:xfrm>
            <a:off x="1036319" y="2621281"/>
            <a:ext cx="9361715" cy="3788228"/>
          </a:xfrm>
          <a:prstGeom prst="flowChartPunchedTape">
            <a:avLst/>
          </a:prstGeom>
        </p:spPr>
        <p:style>
          <a:lnRef idx="0">
            <a:schemeClr val="dk1"/>
          </a:lnRef>
          <a:fillRef idx="3">
            <a:schemeClr val="dk1"/>
          </a:fillRef>
          <a:effectRef idx="3">
            <a:schemeClr val="dk1"/>
          </a:effectRef>
          <a:fontRef idx="minor">
            <a:schemeClr val="lt1"/>
          </a:fontRef>
        </p:style>
        <p:txBody>
          <a:bodyPr rtlCol="0" anchor="ctr"/>
          <a:lstStyle/>
          <a:p>
            <a:pPr algn="ctr"/>
            <a:r>
              <a:rPr lang="tr-TR"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İleri sürdüğünüz denencelere uygun tahminler yapmalısınız. Tahminlerinizde yanılma ihtimaliniz olduğunu unutmayınız. Yanılma ihtimalinizi en aza indirmek için, denencelerinizi iyi </a:t>
            </a:r>
            <a:r>
              <a:rPr lang="tr-TR"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belirlemelisiniz.</a:t>
            </a:r>
            <a:endParaRPr lang="tr-TR"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Rectangle 2"/>
          <p:cNvSpPr/>
          <p:nvPr/>
        </p:nvSpPr>
        <p:spPr>
          <a:xfrm>
            <a:off x="10468357" y="546352"/>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17</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0722795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İLGİNÇ İCATLAR</a:t>
            </a:r>
            <a:endParaRPr lang="tr-TR" dirty="0"/>
          </a:p>
        </p:txBody>
      </p:sp>
      <p:sp>
        <p:nvSpPr>
          <p:cNvPr id="4" name="Content Placeholder 2"/>
          <p:cNvSpPr>
            <a:spLocks noGrp="1"/>
          </p:cNvSpPr>
          <p:nvPr>
            <p:ph idx="1"/>
          </p:nvPr>
        </p:nvSpPr>
        <p:spPr>
          <a:xfrm>
            <a:off x="235238" y="2257122"/>
            <a:ext cx="4354179" cy="4509438"/>
          </a:xfrm>
        </p:spPr>
        <p:style>
          <a:lnRef idx="0">
            <a:schemeClr val="dk1"/>
          </a:lnRef>
          <a:fillRef idx="3">
            <a:schemeClr val="dk1"/>
          </a:fillRef>
          <a:effectRef idx="3">
            <a:schemeClr val="dk1"/>
          </a:effectRef>
          <a:fontRef idx="minor">
            <a:schemeClr val="lt1"/>
          </a:fontRef>
        </p:style>
        <p:txBody>
          <a:bodyPr>
            <a:normAutofit fontScale="92500" lnSpcReduction="10000"/>
          </a:bodyPr>
          <a:lstStyle/>
          <a:p>
            <a:pPr marL="0" indent="0">
              <a:buNone/>
            </a:pPr>
            <a:r>
              <a:rPr lang="tr-TR"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Edison’un icadı olan ampulün alternatifi olarak nanoteknoloji eseri ışık kaynağı üretildi. Bilkentli Türk araştırmacıları aydınlatma alanında devrim olarak nitelendirilebilecek bir bilimsel çalışmaya imza attılar. Edison’un keşfi olan ampuller ısıyı ışığa dö- nüştürüyordu. Türk imzası taşıyan buluş ise üretilen nanokristalli ledler ile elektrik enerjisini, direkt ışığa çeviriyor. Bu çalışma sayesinde ampul değiştirmek tarih olacak. Bu tür LED tabanlı ışık kaynaklarının ömrünün günde 12 saat aydınlatması koşulu ile en az 23 yıl sürmesi bekleniyor. </a:t>
            </a:r>
            <a:endParaRPr lang="tr-TR"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pPr marL="0" indent="0">
              <a:buNone/>
            </a:pPr>
            <a:r>
              <a:rPr lang="tr-TR" b="1" spc="50" dirty="0" smtClean="0">
                <a:ln w="9525" cmpd="sng">
                  <a:solidFill>
                    <a:schemeClr val="accent1"/>
                  </a:solidFill>
                  <a:prstDash val="solid"/>
                </a:ln>
                <a:solidFill>
                  <a:srgbClr val="70AD47">
                    <a:tint val="1000"/>
                  </a:srgbClr>
                </a:solidFill>
                <a:effectLst>
                  <a:glow rad="38100">
                    <a:schemeClr val="accent1">
                      <a:alpha val="40000"/>
                    </a:schemeClr>
                  </a:glow>
                </a:effectLst>
              </a:rPr>
              <a:t>www.devicesandsensors.bilkent.edu.tr/dergiler</a:t>
            </a:r>
            <a:r>
              <a:rPr lang="tr-TR" b="1" spc="50" dirty="0">
                <a:ln w="9525" cmpd="sng">
                  <a:solidFill>
                    <a:schemeClr val="accent1"/>
                  </a:solidFill>
                  <a:prstDash val="solid"/>
                </a:ln>
                <a:solidFill>
                  <a:srgbClr val="70AD47">
                    <a:tint val="1000"/>
                  </a:srgbClr>
                </a:solidFill>
                <a:effectLst>
                  <a:glow rad="38100">
                    <a:schemeClr val="accent1">
                      <a:alpha val="40000"/>
                    </a:schemeClr>
                  </a:glow>
                </a:effectLst>
              </a:rPr>
              <a:t>/ EM_Enerji.pdf 12/01/2015</a:t>
            </a:r>
          </a:p>
        </p:txBody>
      </p:sp>
      <p:pic>
        <p:nvPicPr>
          <p:cNvPr id="2050" name="Picture 2" descr="İlgili resi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1794" y="2445152"/>
            <a:ext cx="5190204" cy="412981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3" name="Rectangle 2"/>
          <p:cNvSpPr/>
          <p:nvPr/>
        </p:nvSpPr>
        <p:spPr>
          <a:xfrm>
            <a:off x="10450940" y="537643"/>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18</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467983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287688" y="260648"/>
            <a:ext cx="4968552"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b="1" i="1" dirty="0">
                <a:latin typeface="+mj-lt"/>
              </a:rPr>
              <a:t>PLANLAMA</a:t>
            </a:r>
          </a:p>
        </p:txBody>
      </p:sp>
      <p:sp>
        <p:nvSpPr>
          <p:cNvPr id="5" name="4 Metin kutusu"/>
          <p:cNvSpPr txBox="1"/>
          <p:nvPr/>
        </p:nvSpPr>
        <p:spPr>
          <a:xfrm>
            <a:off x="1705851" y="1048706"/>
            <a:ext cx="9414994" cy="1200329"/>
          </a:xfrm>
          <a:prstGeom prst="rect">
            <a:avLst/>
          </a:prstGeom>
          <a:noFill/>
        </p:spPr>
        <p:txBody>
          <a:bodyPr wrap="square" rtlCol="0">
            <a:spAutoFit/>
          </a:bodyPr>
          <a:lstStyle/>
          <a:p>
            <a:r>
              <a:rPr lang="tr-TR"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Bir proje uygulamasında üçüncü adım planlama adımıdır. Bu adımda projenin hazırlanmasında kullanacağımız yöntem ve teknikleri, materyalleri ve proje sürecinin planlamasını yaparız. Proje hazırlamada değişik yöntem ve tekniklerden yararlanılabilir. Bu yöntem ve tekniklerden bazıları şunlardır:</a:t>
            </a:r>
          </a:p>
        </p:txBody>
      </p:sp>
      <p:sp>
        <p:nvSpPr>
          <p:cNvPr id="6" name="5 Sağa Bükülü Ok"/>
          <p:cNvSpPr/>
          <p:nvPr/>
        </p:nvSpPr>
        <p:spPr>
          <a:xfrm>
            <a:off x="1991544" y="5373216"/>
            <a:ext cx="720080" cy="936104"/>
          </a:xfrm>
          <a:prstGeom prst="curved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7" name="6 Metin kutusu"/>
          <p:cNvSpPr txBox="1"/>
          <p:nvPr/>
        </p:nvSpPr>
        <p:spPr>
          <a:xfrm>
            <a:off x="3287688" y="5085184"/>
            <a:ext cx="4752528" cy="1569660"/>
          </a:xfrm>
          <a:prstGeom prst="rect">
            <a:avLst/>
          </a:prstGeom>
          <a:noFill/>
        </p:spPr>
        <p:txBody>
          <a:bodyPr wrap="square" rtlCol="0">
            <a:spAutoFit/>
          </a:bodyPr>
          <a:lstStyle/>
          <a:p>
            <a:r>
              <a:rPr lang="tr-TR" sz="2400" b="1" dirty="0">
                <a:solidFill>
                  <a:schemeClr val="accent2">
                    <a:lumMod val="75000"/>
                  </a:schemeClr>
                </a:solidFill>
              </a:rPr>
              <a:t>Alan Araştırması </a:t>
            </a:r>
            <a:r>
              <a:rPr lang="tr-TR" sz="2000" b="1" dirty="0">
                <a:solidFill>
                  <a:schemeClr val="accent2">
                    <a:lumMod val="75000"/>
                  </a:schemeClr>
                </a:solidFill>
                <a:latin typeface="Arial Black" pitchFamily="34" charset="0"/>
              </a:rPr>
              <a:t>: </a:t>
            </a:r>
            <a:r>
              <a:rPr lang="tr-TR" sz="1600" i="1" dirty="0">
                <a:latin typeface="Arial Black" pitchFamily="34" charset="0"/>
              </a:rPr>
              <a:t>İ</a:t>
            </a:r>
            <a:r>
              <a:rPr lang="tr-TR" i="1" dirty="0">
                <a:latin typeface="Arial Black" pitchFamily="34" charset="0"/>
              </a:rPr>
              <a:t>ncelenen kişilerin, ait oldukları topluluklarda nasıl davrandıklarını yerinde görebilmek için yapılan araştırma tekniğidir.</a:t>
            </a:r>
          </a:p>
        </p:txBody>
      </p:sp>
      <p:pic>
        <p:nvPicPr>
          <p:cNvPr id="11" name="10 Resim" descr="turkiye-nin-en-iyi-insan-kaynaklari-uygulamalari-neler-e1490724149702.jpg"/>
          <p:cNvPicPr>
            <a:picLocks noChangeAspect="1"/>
          </p:cNvPicPr>
          <p:nvPr/>
        </p:nvPicPr>
        <p:blipFill>
          <a:blip r:embed="rId2" cstate="print"/>
          <a:stretch>
            <a:fillRect/>
          </a:stretch>
        </p:blipFill>
        <p:spPr>
          <a:xfrm>
            <a:off x="2351584" y="2447662"/>
            <a:ext cx="6336704" cy="2304256"/>
          </a:xfrm>
          <a:prstGeom prst="rect">
            <a:avLst/>
          </a:prstGeom>
        </p:spPr>
      </p:pic>
      <p:sp>
        <p:nvSpPr>
          <p:cNvPr id="2" name="Rectangle 1"/>
          <p:cNvSpPr/>
          <p:nvPr/>
        </p:nvSpPr>
        <p:spPr>
          <a:xfrm>
            <a:off x="10477720" y="539969"/>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19</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856249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İÇİNDEKİLER</a:t>
            </a:r>
            <a:endPar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3" name="Content Placeholder 2"/>
          <p:cNvSpPr>
            <a:spLocks noGrp="1"/>
          </p:cNvSpPr>
          <p:nvPr>
            <p:ph idx="1"/>
          </p:nvPr>
        </p:nvSpPr>
        <p:spPr>
          <a:xfrm>
            <a:off x="1154954" y="2603499"/>
            <a:ext cx="8825659" cy="3997597"/>
          </a:xfrm>
        </p:spPr>
        <p:txBody>
          <a:bodyPr>
            <a:normAutofit fontScale="85000" lnSpcReduction="20000"/>
          </a:bodyPr>
          <a:lstStyle/>
          <a:p>
            <a:r>
              <a:rPr lang="tr-TR" dirty="0" smtClean="0"/>
              <a:t>Problem nedir</a:t>
            </a:r>
          </a:p>
          <a:p>
            <a:r>
              <a:rPr lang="tr-TR" dirty="0" smtClean="0"/>
              <a:t>Probleme duyarlılık </a:t>
            </a:r>
          </a:p>
          <a:p>
            <a:r>
              <a:rPr lang="tr-TR" dirty="0" smtClean="0"/>
              <a:t>Çözüm nedir</a:t>
            </a:r>
          </a:p>
          <a:p>
            <a:r>
              <a:rPr lang="tr-TR" dirty="0" smtClean="0"/>
              <a:t>Problem çözme teknikleri</a:t>
            </a:r>
          </a:p>
          <a:p>
            <a:r>
              <a:rPr lang="tr-TR" dirty="0" smtClean="0"/>
              <a:t>Puko döngüsü</a:t>
            </a:r>
          </a:p>
          <a:p>
            <a:r>
              <a:rPr lang="tr-TR" dirty="0" smtClean="0"/>
              <a:t>Beyin fırtınası tekniği</a:t>
            </a:r>
          </a:p>
          <a:p>
            <a:r>
              <a:rPr lang="tr-TR" dirty="0" smtClean="0"/>
              <a:t>6 şapka modeli</a:t>
            </a:r>
          </a:p>
          <a:p>
            <a:r>
              <a:rPr lang="tr-TR" dirty="0" smtClean="0"/>
              <a:t>Pareto analizi</a:t>
            </a:r>
          </a:p>
          <a:p>
            <a:r>
              <a:rPr lang="tr-TR" dirty="0" smtClean="0"/>
              <a:t>Sebep-Sonuç (Balık kılçığı) diyagramı</a:t>
            </a:r>
          </a:p>
          <a:p>
            <a:r>
              <a:rPr lang="tr-TR" dirty="0" smtClean="0"/>
              <a:t>Denence-Tahmin</a:t>
            </a:r>
          </a:p>
          <a:p>
            <a:r>
              <a:rPr lang="tr-TR" dirty="0" smtClean="0"/>
              <a:t>Planlama</a:t>
            </a:r>
          </a:p>
          <a:p>
            <a:r>
              <a:rPr lang="tr-TR" dirty="0" smtClean="0"/>
              <a:t>Denencelerin Sınanması</a:t>
            </a:r>
          </a:p>
          <a:p>
            <a:r>
              <a:rPr lang="tr-TR" dirty="0" smtClean="0"/>
              <a:t>Denence Sonuçlarının Değerlendirilmesi</a:t>
            </a:r>
          </a:p>
          <a:p>
            <a:endParaRPr lang="tr-TR" dirty="0" smtClean="0"/>
          </a:p>
          <a:p>
            <a:endParaRPr lang="tr-TR" dirty="0" smtClean="0"/>
          </a:p>
          <a:p>
            <a:endParaRPr lang="tr-TR" dirty="0" smtClean="0"/>
          </a:p>
          <a:p>
            <a:endParaRPr lang="tr-TR" dirty="0" smtClean="0"/>
          </a:p>
          <a:p>
            <a:endParaRPr lang="tr-TR" dirty="0" smtClean="0"/>
          </a:p>
        </p:txBody>
      </p:sp>
      <p:sp>
        <p:nvSpPr>
          <p:cNvPr id="4" name="TextBox 3"/>
          <p:cNvSpPr txBox="1"/>
          <p:nvPr/>
        </p:nvSpPr>
        <p:spPr>
          <a:xfrm>
            <a:off x="10563496" y="469055"/>
            <a:ext cx="531224" cy="584775"/>
          </a:xfrm>
          <a:prstGeom prst="rect">
            <a:avLst/>
          </a:prstGeom>
          <a:noFill/>
        </p:spPr>
        <p:txBody>
          <a:bodyPr wrap="square" rtlCol="0">
            <a:spAutoFit/>
          </a:bodyPr>
          <a:lstStyle/>
          <a:p>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a:t>
            </a:r>
            <a:endParaRPr lang="tr-TR"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8677611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ağa Bükülü Ok"/>
          <p:cNvSpPr/>
          <p:nvPr/>
        </p:nvSpPr>
        <p:spPr>
          <a:xfrm>
            <a:off x="1633844" y="3920710"/>
            <a:ext cx="720080" cy="864096"/>
          </a:xfrm>
          <a:prstGeom prst="curved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5" name="4 Metin kutusu"/>
          <p:cNvSpPr txBox="1"/>
          <p:nvPr/>
        </p:nvSpPr>
        <p:spPr>
          <a:xfrm>
            <a:off x="2711624" y="3707588"/>
            <a:ext cx="4896544" cy="1077218"/>
          </a:xfrm>
          <a:prstGeom prst="rect">
            <a:avLst/>
          </a:prstGeom>
          <a:noFill/>
        </p:spPr>
        <p:txBody>
          <a:bodyPr wrap="square" rtlCol="0">
            <a:spAutoFit/>
          </a:bodyPr>
          <a:lstStyle/>
          <a:p>
            <a:r>
              <a:rPr lang="tr-TR" sz="2400" b="1" dirty="0">
                <a:solidFill>
                  <a:schemeClr val="accent2">
                    <a:lumMod val="75000"/>
                  </a:schemeClr>
                </a:solidFill>
              </a:rPr>
              <a:t>Görüşme </a:t>
            </a:r>
            <a:r>
              <a:rPr lang="tr-TR" sz="2800" b="1" dirty="0">
                <a:solidFill>
                  <a:schemeClr val="accent2">
                    <a:lumMod val="75000"/>
                  </a:schemeClr>
                </a:solidFill>
              </a:rPr>
              <a:t>: </a:t>
            </a:r>
            <a:r>
              <a:rPr lang="tr-TR" i="1" dirty="0">
                <a:latin typeface="Arial Black" pitchFamily="34" charset="0"/>
              </a:rPr>
              <a:t>Bilgi toplamak amaçlı kişi ya da topluluklarla yapılan konuşmalardır.</a:t>
            </a:r>
          </a:p>
        </p:txBody>
      </p:sp>
      <p:sp>
        <p:nvSpPr>
          <p:cNvPr id="6" name="5 Sağa Bükülü Ok"/>
          <p:cNvSpPr/>
          <p:nvPr/>
        </p:nvSpPr>
        <p:spPr>
          <a:xfrm>
            <a:off x="1775520" y="5589240"/>
            <a:ext cx="720080" cy="864096"/>
          </a:xfrm>
          <a:prstGeom prst="curved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7" name="6 Metin kutusu"/>
          <p:cNvSpPr txBox="1"/>
          <p:nvPr/>
        </p:nvSpPr>
        <p:spPr>
          <a:xfrm>
            <a:off x="2711624" y="5301208"/>
            <a:ext cx="4968552" cy="1292662"/>
          </a:xfrm>
          <a:prstGeom prst="rect">
            <a:avLst/>
          </a:prstGeom>
          <a:noFill/>
        </p:spPr>
        <p:txBody>
          <a:bodyPr wrap="square" rtlCol="0">
            <a:spAutoFit/>
          </a:bodyPr>
          <a:lstStyle/>
          <a:p>
            <a:r>
              <a:rPr lang="tr-TR" sz="2400" b="1" dirty="0">
                <a:solidFill>
                  <a:schemeClr val="accent2">
                    <a:lumMod val="75000"/>
                  </a:schemeClr>
                </a:solidFill>
              </a:rPr>
              <a:t>Deney </a:t>
            </a:r>
            <a:r>
              <a:rPr lang="tr-TR" sz="2400" i="1" dirty="0">
                <a:solidFill>
                  <a:schemeClr val="accent2">
                    <a:lumMod val="75000"/>
                  </a:schemeClr>
                </a:solidFill>
              </a:rPr>
              <a:t>: </a:t>
            </a:r>
            <a:r>
              <a:rPr lang="tr-TR" i="1" dirty="0">
                <a:latin typeface="Arial Black" pitchFamily="34" charset="0"/>
              </a:rPr>
              <a:t>Bir problem durumunun laboratuvar ortamında veya doğal ortamda gerçekleştirilerek sebep-sonuç ilişkisine varma yöntemidir</a:t>
            </a:r>
          </a:p>
        </p:txBody>
      </p:sp>
      <p:sp>
        <p:nvSpPr>
          <p:cNvPr id="10" name="9 Metin kutusu"/>
          <p:cNvSpPr txBox="1"/>
          <p:nvPr/>
        </p:nvSpPr>
        <p:spPr>
          <a:xfrm>
            <a:off x="2639615" y="2076372"/>
            <a:ext cx="4824536" cy="1631216"/>
          </a:xfrm>
          <a:prstGeom prst="rect">
            <a:avLst/>
          </a:prstGeom>
          <a:noFill/>
        </p:spPr>
        <p:txBody>
          <a:bodyPr wrap="square" rtlCol="0">
            <a:spAutoFit/>
          </a:bodyPr>
          <a:lstStyle/>
          <a:p>
            <a:r>
              <a:rPr lang="tr-TR" sz="2400" b="1" dirty="0">
                <a:solidFill>
                  <a:schemeClr val="accent2">
                    <a:lumMod val="75000"/>
                  </a:schemeClr>
                </a:solidFill>
              </a:rPr>
              <a:t>Anket </a:t>
            </a:r>
            <a:r>
              <a:rPr lang="tr-TR" sz="2800" b="1" dirty="0">
                <a:solidFill>
                  <a:schemeClr val="accent2">
                    <a:lumMod val="75000"/>
                  </a:schemeClr>
                </a:solidFill>
              </a:rPr>
              <a:t>: </a:t>
            </a:r>
            <a:r>
              <a:rPr lang="tr-TR" i="1" dirty="0">
                <a:latin typeface="Arial Black" pitchFamily="34" charset="0"/>
              </a:rPr>
              <a:t>Sistematik bir veri toplama yöntemidir. Veriler, önceden belirlenmiş kişilere yine önceden belirlenmiş soruların sorulmasıyla elde edilir.</a:t>
            </a:r>
          </a:p>
        </p:txBody>
      </p:sp>
      <p:sp>
        <p:nvSpPr>
          <p:cNvPr id="11" name="10 Sağa Bükülü Ok"/>
          <p:cNvSpPr/>
          <p:nvPr/>
        </p:nvSpPr>
        <p:spPr>
          <a:xfrm>
            <a:off x="1650232" y="2395546"/>
            <a:ext cx="792088" cy="864096"/>
          </a:xfrm>
          <a:prstGeom prst="curvedRightArrow">
            <a:avLst>
              <a:gd name="adj1" fmla="val 25000"/>
              <a:gd name="adj2" fmla="val 50000"/>
              <a:gd name="adj3" fmla="val 872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2" name="Rectangle 1"/>
          <p:cNvSpPr/>
          <p:nvPr/>
        </p:nvSpPr>
        <p:spPr>
          <a:xfrm>
            <a:off x="10459648" y="528935"/>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20</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42162855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ağa Bükülü Ok"/>
          <p:cNvSpPr/>
          <p:nvPr/>
        </p:nvSpPr>
        <p:spPr>
          <a:xfrm>
            <a:off x="1581592" y="4012616"/>
            <a:ext cx="720080" cy="792088"/>
          </a:xfrm>
          <a:prstGeom prst="curved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5" name="4 Metin kutusu"/>
          <p:cNvSpPr txBox="1"/>
          <p:nvPr/>
        </p:nvSpPr>
        <p:spPr>
          <a:xfrm>
            <a:off x="2567608" y="3789041"/>
            <a:ext cx="4896544" cy="1015663"/>
          </a:xfrm>
          <a:prstGeom prst="rect">
            <a:avLst/>
          </a:prstGeom>
          <a:noFill/>
        </p:spPr>
        <p:txBody>
          <a:bodyPr wrap="square" rtlCol="0">
            <a:spAutoFit/>
          </a:bodyPr>
          <a:lstStyle/>
          <a:p>
            <a:r>
              <a:rPr lang="tr-TR" sz="2400" b="1" dirty="0">
                <a:solidFill>
                  <a:schemeClr val="accent2">
                    <a:lumMod val="75000"/>
                  </a:schemeClr>
                </a:solidFill>
              </a:rPr>
              <a:t>Gezi : </a:t>
            </a:r>
            <a:r>
              <a:rPr lang="tr-TR" i="1" dirty="0">
                <a:latin typeface="Arial Black" pitchFamily="34" charset="0"/>
              </a:rPr>
              <a:t>Proje konusu ile ilgili doğa yürüyüşü, kurum veya tarihi yerlerin ziyaret edilmesi işidir. </a:t>
            </a:r>
          </a:p>
        </p:txBody>
      </p:sp>
      <p:sp>
        <p:nvSpPr>
          <p:cNvPr id="6" name="5 Sağa Bükülü Ok"/>
          <p:cNvSpPr/>
          <p:nvPr/>
        </p:nvSpPr>
        <p:spPr>
          <a:xfrm>
            <a:off x="1703512" y="5517232"/>
            <a:ext cx="720080" cy="720080"/>
          </a:xfrm>
          <a:prstGeom prst="curved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7" name="6 Metin kutusu"/>
          <p:cNvSpPr txBox="1"/>
          <p:nvPr/>
        </p:nvSpPr>
        <p:spPr>
          <a:xfrm>
            <a:off x="2567608" y="5085184"/>
            <a:ext cx="5256584" cy="1415772"/>
          </a:xfrm>
          <a:prstGeom prst="rect">
            <a:avLst/>
          </a:prstGeom>
          <a:noFill/>
        </p:spPr>
        <p:txBody>
          <a:bodyPr wrap="square" rtlCol="0">
            <a:spAutoFit/>
          </a:bodyPr>
          <a:lstStyle/>
          <a:p>
            <a:r>
              <a:rPr lang="tr-TR" sz="2400" b="1" dirty="0">
                <a:solidFill>
                  <a:schemeClr val="accent2">
                    <a:lumMod val="75000"/>
                  </a:schemeClr>
                </a:solidFill>
              </a:rPr>
              <a:t>Gözlem</a:t>
            </a:r>
            <a:r>
              <a:rPr lang="tr-TR" sz="3200" b="1" dirty="0">
                <a:solidFill>
                  <a:schemeClr val="accent2">
                    <a:lumMod val="75000"/>
                  </a:schemeClr>
                </a:solidFill>
              </a:rPr>
              <a:t> </a:t>
            </a:r>
            <a:r>
              <a:rPr lang="tr-TR" sz="2400" dirty="0"/>
              <a:t>: </a:t>
            </a:r>
            <a:r>
              <a:rPr lang="tr-TR" i="1" dirty="0">
                <a:latin typeface="Arial Black" pitchFamily="34" charset="0"/>
              </a:rPr>
              <a:t>Bir nesnenin, olayın veya bir gerçeğin niteliklerinin bilinmesi amacıyla dikkatli ve planlı olarak ele alınıp incelenmesi, yerinde görülmesidir. </a:t>
            </a:r>
          </a:p>
        </p:txBody>
      </p:sp>
      <p:sp>
        <p:nvSpPr>
          <p:cNvPr id="10" name="9 Dikdörtgen"/>
          <p:cNvSpPr/>
          <p:nvPr/>
        </p:nvSpPr>
        <p:spPr>
          <a:xfrm>
            <a:off x="2567608" y="2232534"/>
            <a:ext cx="4572000" cy="1569660"/>
          </a:xfrm>
          <a:prstGeom prst="rect">
            <a:avLst/>
          </a:prstGeom>
        </p:spPr>
        <p:txBody>
          <a:bodyPr>
            <a:spAutoFit/>
          </a:bodyPr>
          <a:lstStyle/>
          <a:p>
            <a:r>
              <a:rPr lang="tr-TR" sz="2400" b="1" dirty="0">
                <a:solidFill>
                  <a:schemeClr val="accent2">
                    <a:lumMod val="75000"/>
                  </a:schemeClr>
                </a:solidFill>
              </a:rPr>
              <a:t>Derleme : </a:t>
            </a:r>
            <a:r>
              <a:rPr lang="tr-TR" i="1" dirty="0">
                <a:latin typeface="Arial Black" pitchFamily="34" charset="0"/>
              </a:rPr>
              <a:t>Projeyle ilgili kişi, kurum ve kuruluşlarca yapılmış çalışma, makale ve diğer araştırmaların toparlanması ve bir düzene koyulmasıdır. </a:t>
            </a:r>
          </a:p>
        </p:txBody>
      </p:sp>
      <p:sp>
        <p:nvSpPr>
          <p:cNvPr id="11" name="10 Sağa Bükülü Ok"/>
          <p:cNvSpPr/>
          <p:nvPr/>
        </p:nvSpPr>
        <p:spPr>
          <a:xfrm>
            <a:off x="1618104" y="2621320"/>
            <a:ext cx="683568" cy="792088"/>
          </a:xfrm>
          <a:prstGeom prst="curved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2" name="Rectangle 1"/>
          <p:cNvSpPr/>
          <p:nvPr/>
        </p:nvSpPr>
        <p:spPr>
          <a:xfrm>
            <a:off x="10503192" y="572478"/>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21</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6195041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ağa Bükülü Ok"/>
          <p:cNvSpPr/>
          <p:nvPr/>
        </p:nvSpPr>
        <p:spPr>
          <a:xfrm>
            <a:off x="1650232" y="4162211"/>
            <a:ext cx="720080" cy="792088"/>
          </a:xfrm>
          <a:prstGeom prst="curved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5" name="4 Metin kutusu"/>
          <p:cNvSpPr txBox="1"/>
          <p:nvPr/>
        </p:nvSpPr>
        <p:spPr>
          <a:xfrm>
            <a:off x="2567608" y="3938636"/>
            <a:ext cx="4896544" cy="1015663"/>
          </a:xfrm>
          <a:prstGeom prst="rect">
            <a:avLst/>
          </a:prstGeom>
          <a:noFill/>
        </p:spPr>
        <p:txBody>
          <a:bodyPr wrap="square" rtlCol="0">
            <a:spAutoFit/>
          </a:bodyPr>
          <a:lstStyle/>
          <a:p>
            <a:r>
              <a:rPr lang="tr-TR" sz="2400" b="1" dirty="0">
                <a:solidFill>
                  <a:schemeClr val="accent2">
                    <a:lumMod val="75000"/>
                  </a:schemeClr>
                </a:solidFill>
              </a:rPr>
              <a:t>Gezi : </a:t>
            </a:r>
            <a:r>
              <a:rPr lang="tr-TR" i="1" dirty="0">
                <a:latin typeface="Arial Black" pitchFamily="34" charset="0"/>
              </a:rPr>
              <a:t>Proje konusu ile ilgili doğa yürüyüşü, kurum veya tarihi yerlerin ziyaret edilmesi işidir. </a:t>
            </a:r>
          </a:p>
        </p:txBody>
      </p:sp>
      <p:sp>
        <p:nvSpPr>
          <p:cNvPr id="6" name="5 Sağa Bükülü Ok"/>
          <p:cNvSpPr/>
          <p:nvPr/>
        </p:nvSpPr>
        <p:spPr>
          <a:xfrm>
            <a:off x="1703512" y="5517232"/>
            <a:ext cx="720080" cy="720080"/>
          </a:xfrm>
          <a:prstGeom prst="curved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7" name="6 Metin kutusu"/>
          <p:cNvSpPr txBox="1"/>
          <p:nvPr/>
        </p:nvSpPr>
        <p:spPr>
          <a:xfrm>
            <a:off x="2567608" y="5085184"/>
            <a:ext cx="5256584" cy="1415772"/>
          </a:xfrm>
          <a:prstGeom prst="rect">
            <a:avLst/>
          </a:prstGeom>
          <a:noFill/>
        </p:spPr>
        <p:txBody>
          <a:bodyPr wrap="square" rtlCol="0">
            <a:spAutoFit/>
          </a:bodyPr>
          <a:lstStyle/>
          <a:p>
            <a:r>
              <a:rPr lang="tr-TR" sz="2400" b="1" dirty="0">
                <a:solidFill>
                  <a:schemeClr val="accent2">
                    <a:lumMod val="75000"/>
                  </a:schemeClr>
                </a:solidFill>
              </a:rPr>
              <a:t>Gözlem</a:t>
            </a:r>
            <a:r>
              <a:rPr lang="tr-TR" sz="3200" b="1" dirty="0">
                <a:solidFill>
                  <a:schemeClr val="accent2">
                    <a:lumMod val="75000"/>
                  </a:schemeClr>
                </a:solidFill>
              </a:rPr>
              <a:t> </a:t>
            </a:r>
            <a:r>
              <a:rPr lang="tr-TR" sz="2400" dirty="0"/>
              <a:t>: </a:t>
            </a:r>
            <a:r>
              <a:rPr lang="tr-TR" i="1" dirty="0">
                <a:latin typeface="Arial Black" pitchFamily="34" charset="0"/>
              </a:rPr>
              <a:t>Bir nesnenin, olayın veya bir gerçeğin niteliklerinin bilinmesi amacıyla dikkatli ve planlı olarak ele alınıp incelenmesi, yerinde görülmesidir. </a:t>
            </a:r>
          </a:p>
        </p:txBody>
      </p:sp>
      <p:sp>
        <p:nvSpPr>
          <p:cNvPr id="10" name="9 Dikdörtgen"/>
          <p:cNvSpPr/>
          <p:nvPr/>
        </p:nvSpPr>
        <p:spPr>
          <a:xfrm>
            <a:off x="2566200" y="2368976"/>
            <a:ext cx="4572000" cy="1569660"/>
          </a:xfrm>
          <a:prstGeom prst="rect">
            <a:avLst/>
          </a:prstGeom>
        </p:spPr>
        <p:txBody>
          <a:bodyPr>
            <a:spAutoFit/>
          </a:bodyPr>
          <a:lstStyle/>
          <a:p>
            <a:r>
              <a:rPr lang="tr-TR" sz="2400" b="1" dirty="0">
                <a:solidFill>
                  <a:schemeClr val="accent2">
                    <a:lumMod val="75000"/>
                  </a:schemeClr>
                </a:solidFill>
              </a:rPr>
              <a:t>Derleme : </a:t>
            </a:r>
            <a:r>
              <a:rPr lang="tr-TR" i="1" dirty="0">
                <a:latin typeface="Arial Black" pitchFamily="34" charset="0"/>
              </a:rPr>
              <a:t>Projeyle ilgili kişi, kurum ve kuruluşlarca yapılmış çalışma, makale ve diğer araştırmaların toparlanması ve bir düzene koyulmasıdır. </a:t>
            </a:r>
          </a:p>
        </p:txBody>
      </p:sp>
      <p:sp>
        <p:nvSpPr>
          <p:cNvPr id="11" name="10 Sağa Bükülü Ok"/>
          <p:cNvSpPr/>
          <p:nvPr/>
        </p:nvSpPr>
        <p:spPr>
          <a:xfrm>
            <a:off x="1685336" y="2807190"/>
            <a:ext cx="683568" cy="792088"/>
          </a:xfrm>
          <a:prstGeom prst="curved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2" name="Rectangle 1"/>
          <p:cNvSpPr/>
          <p:nvPr/>
        </p:nvSpPr>
        <p:spPr>
          <a:xfrm>
            <a:off x="10459649" y="572478"/>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22</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4599438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ağa Bükülü Ok"/>
          <p:cNvSpPr/>
          <p:nvPr/>
        </p:nvSpPr>
        <p:spPr>
          <a:xfrm>
            <a:off x="1856237" y="2895620"/>
            <a:ext cx="792088" cy="864096"/>
          </a:xfrm>
          <a:prstGeom prst="curved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5" name="4 Dikdörtgen"/>
          <p:cNvSpPr/>
          <p:nvPr/>
        </p:nvSpPr>
        <p:spPr>
          <a:xfrm>
            <a:off x="2834192" y="2404338"/>
            <a:ext cx="7041327" cy="1846659"/>
          </a:xfrm>
          <a:prstGeom prst="rect">
            <a:avLst/>
          </a:prstGeom>
        </p:spPr>
        <p:txBody>
          <a:bodyPr wrap="square">
            <a:spAutoFit/>
          </a:bodyPr>
          <a:lstStyle/>
          <a:p>
            <a:r>
              <a:rPr lang="tr-TR" sz="2400" b="1" dirty="0">
                <a:solidFill>
                  <a:schemeClr val="accent2">
                    <a:lumMod val="75000"/>
                  </a:schemeClr>
                </a:solidFill>
              </a:rPr>
              <a:t>Örnekleme: </a:t>
            </a:r>
            <a:r>
              <a:rPr lang="tr-TR" i="1" dirty="0">
                <a:latin typeface="Arial Black" pitchFamily="34" charset="0"/>
              </a:rPr>
              <a:t>Anket, görüşme gibi gözlem araçlarının toplumun tümüne değil, belirlenmiş bir grup üzerine uygulanması ve sonuçların toplumun geneline uyarlanması yöntemidir. Örnekleme yöntemi uygulanırken seçilen kitlede, toplumun her kesiminden insanlara rastlanmalıdır.</a:t>
            </a:r>
          </a:p>
        </p:txBody>
      </p:sp>
      <p:sp>
        <p:nvSpPr>
          <p:cNvPr id="7" name="6 Tek Köşesi Kesik Dikdörtgen"/>
          <p:cNvSpPr/>
          <p:nvPr/>
        </p:nvSpPr>
        <p:spPr>
          <a:xfrm>
            <a:off x="1991544" y="4797152"/>
            <a:ext cx="7056784" cy="1008112"/>
          </a:xfrm>
          <a:prstGeom prst="snip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Bilimsel bilgi, zaman içerisinde ve yapılan araştırmalar neticesinde değişiklik gösterebilir. </a:t>
            </a:r>
          </a:p>
        </p:txBody>
      </p:sp>
      <p:sp>
        <p:nvSpPr>
          <p:cNvPr id="8" name="7 Yuvarlatılmış Dikdörtgen"/>
          <p:cNvSpPr/>
          <p:nvPr/>
        </p:nvSpPr>
        <p:spPr>
          <a:xfrm>
            <a:off x="1991544" y="4509120"/>
            <a:ext cx="2232248" cy="288032"/>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dirty="0"/>
              <a:t>Unutmayalım</a:t>
            </a:r>
          </a:p>
        </p:txBody>
      </p:sp>
      <p:sp>
        <p:nvSpPr>
          <p:cNvPr id="2" name="Rectangle 1"/>
          <p:cNvSpPr/>
          <p:nvPr/>
        </p:nvSpPr>
        <p:spPr>
          <a:xfrm>
            <a:off x="10477066" y="581187"/>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23</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4546070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991544" y="2914410"/>
            <a:ext cx="7560839" cy="1169551"/>
          </a:xfrm>
          <a:prstGeom prst="rect">
            <a:avLst/>
          </a:prstGeom>
          <a:noFill/>
        </p:spPr>
        <p:txBody>
          <a:bodyPr wrap="square" rtlCol="0">
            <a:spAutoFit/>
          </a:bodyPr>
          <a:lstStyle/>
          <a:p>
            <a:r>
              <a:rPr lang="tr-TR" sz="1400" i="1" dirty="0">
                <a:latin typeface="Arial Black" pitchFamily="34" charset="0"/>
              </a:rPr>
              <a:t>Yöntem ve teknik belirlendikten sonra kullanılacak materyaller belirlenir. Materyallerin belirlenme aşaması da üzerinde özellikle durulması gereken bir aşamadır. Birçok büyük projenin, maliyet hesaplamalarında yapılan yanlışlıklar sebebiyle askıya alındığını, yarıda bırakıldığını unutmamak gerekir.</a:t>
            </a:r>
          </a:p>
        </p:txBody>
      </p:sp>
      <p:sp>
        <p:nvSpPr>
          <p:cNvPr id="5" name="4 Metin kutusu"/>
          <p:cNvSpPr txBox="1"/>
          <p:nvPr/>
        </p:nvSpPr>
        <p:spPr>
          <a:xfrm>
            <a:off x="1991544" y="4252026"/>
            <a:ext cx="7632848" cy="1169551"/>
          </a:xfrm>
          <a:prstGeom prst="rect">
            <a:avLst/>
          </a:prstGeom>
          <a:noFill/>
        </p:spPr>
        <p:txBody>
          <a:bodyPr wrap="square" rtlCol="0">
            <a:spAutoFit/>
          </a:bodyPr>
          <a:lstStyle/>
          <a:p>
            <a:r>
              <a:rPr lang="tr-TR" sz="1400" i="1" dirty="0">
                <a:latin typeface="Arial Black" pitchFamily="34" charset="0"/>
              </a:rPr>
              <a:t>Materyaller de belirlendikten sonra projenin sürecinin planlanması aşamasına gelinir. İyi bir planlama, belirli hedeflere ulaşabilmek için çalışmalarımızı mantıklı ve sistematik bir biçimde organize etmemizi sağlar. Planlama sürecinde aşağıdaki aşamalara teker teker yer verilmeli ve sırasıyla uygulanmalıdır;</a:t>
            </a:r>
          </a:p>
        </p:txBody>
      </p:sp>
      <p:sp>
        <p:nvSpPr>
          <p:cNvPr id="7" name="6 Metin kutusu"/>
          <p:cNvSpPr txBox="1"/>
          <p:nvPr/>
        </p:nvSpPr>
        <p:spPr>
          <a:xfrm>
            <a:off x="1991544" y="5589642"/>
            <a:ext cx="3402855" cy="1169551"/>
          </a:xfrm>
          <a:prstGeom prst="rect">
            <a:avLst/>
          </a:prstGeom>
          <a:noFill/>
        </p:spPr>
        <p:txBody>
          <a:bodyPr wrap="none" rtlCol="0">
            <a:spAutoFit/>
          </a:bodyPr>
          <a:lstStyle/>
          <a:p>
            <a:pPr>
              <a:buFont typeface="Arial" pitchFamily="34" charset="0"/>
              <a:buChar char="•"/>
            </a:pPr>
            <a:r>
              <a:rPr lang="tr-TR" sz="1400" i="1" dirty="0">
                <a:latin typeface="Arial Black" pitchFamily="34" charset="0"/>
              </a:rPr>
              <a:t>1. Denenceleri oluşturma</a:t>
            </a:r>
          </a:p>
          <a:p>
            <a:pPr>
              <a:buFont typeface="Arial" pitchFamily="34" charset="0"/>
              <a:buChar char="•"/>
            </a:pPr>
            <a:endParaRPr lang="tr-TR" sz="1400" i="1" dirty="0">
              <a:latin typeface="Arial Black" pitchFamily="34" charset="0"/>
            </a:endParaRPr>
          </a:p>
          <a:p>
            <a:pPr>
              <a:buFont typeface="Arial" pitchFamily="34" charset="0"/>
              <a:buChar char="•"/>
            </a:pPr>
            <a:r>
              <a:rPr lang="tr-TR" sz="1400" i="1" dirty="0">
                <a:latin typeface="Arial Black" pitchFamily="34" charset="0"/>
              </a:rPr>
              <a:t>2. Tahminlerde bulunma </a:t>
            </a:r>
          </a:p>
          <a:p>
            <a:pPr>
              <a:buFont typeface="Arial" pitchFamily="34" charset="0"/>
              <a:buChar char="•"/>
            </a:pPr>
            <a:endParaRPr lang="tr-TR" sz="1400" i="1" dirty="0">
              <a:latin typeface="Arial Black" pitchFamily="34" charset="0"/>
            </a:endParaRPr>
          </a:p>
          <a:p>
            <a:pPr>
              <a:buFont typeface="Arial" pitchFamily="34" charset="0"/>
              <a:buChar char="•"/>
            </a:pPr>
            <a:r>
              <a:rPr lang="tr-TR" sz="1400" i="1" dirty="0">
                <a:latin typeface="Arial Black" pitchFamily="34" charset="0"/>
              </a:rPr>
              <a:t>3. Materyal ve yöntem belirleme</a:t>
            </a:r>
          </a:p>
        </p:txBody>
      </p:sp>
      <p:sp>
        <p:nvSpPr>
          <p:cNvPr id="2" name="Rectangle 1"/>
          <p:cNvSpPr/>
          <p:nvPr/>
        </p:nvSpPr>
        <p:spPr>
          <a:xfrm>
            <a:off x="10468357" y="555060"/>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24</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3620563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528299" y="3620466"/>
            <a:ext cx="4160563" cy="2862322"/>
          </a:xfrm>
          <a:prstGeom prst="rect">
            <a:avLst/>
          </a:prstGeom>
          <a:noFill/>
        </p:spPr>
        <p:txBody>
          <a:bodyPr wrap="none" rtlCol="0">
            <a:spAutoFit/>
          </a:bodyPr>
          <a:lstStyle/>
          <a:p>
            <a:pPr>
              <a:buFont typeface="Arial" pitchFamily="34" charset="0"/>
              <a:buChar char="•"/>
            </a:pPr>
            <a:r>
              <a:rPr lang="tr-TR" sz="2000" i="1" dirty="0">
                <a:latin typeface="Arial Black" pitchFamily="34" charset="0"/>
              </a:rPr>
              <a:t>4. Denenceyi sınama </a:t>
            </a:r>
          </a:p>
          <a:p>
            <a:pPr>
              <a:buFont typeface="Arial" pitchFamily="34" charset="0"/>
              <a:buChar char="•"/>
            </a:pPr>
            <a:endParaRPr lang="tr-TR" sz="2000" i="1" dirty="0">
              <a:latin typeface="Arial Black" pitchFamily="34" charset="0"/>
            </a:endParaRPr>
          </a:p>
          <a:p>
            <a:pPr>
              <a:buFont typeface="Arial" pitchFamily="34" charset="0"/>
              <a:buChar char="•"/>
            </a:pPr>
            <a:r>
              <a:rPr lang="tr-TR" sz="2000" i="1" dirty="0">
                <a:latin typeface="Arial Black" pitchFamily="34" charset="0"/>
              </a:rPr>
              <a:t>5. Sonuçları değerlendirme </a:t>
            </a:r>
          </a:p>
          <a:p>
            <a:pPr>
              <a:buFont typeface="Arial" pitchFamily="34" charset="0"/>
              <a:buChar char="•"/>
            </a:pPr>
            <a:endParaRPr lang="tr-TR" sz="2000" i="1" dirty="0">
              <a:latin typeface="Arial Black" pitchFamily="34" charset="0"/>
            </a:endParaRPr>
          </a:p>
          <a:p>
            <a:pPr>
              <a:buFont typeface="Arial" pitchFamily="34" charset="0"/>
              <a:buChar char="•"/>
            </a:pPr>
            <a:r>
              <a:rPr lang="tr-TR" sz="2000" i="1" dirty="0">
                <a:latin typeface="Arial Black" pitchFamily="34" charset="0"/>
              </a:rPr>
              <a:t>6. Bilgileri düzenleme </a:t>
            </a:r>
          </a:p>
          <a:p>
            <a:pPr>
              <a:buFont typeface="Arial" pitchFamily="34" charset="0"/>
              <a:buChar char="•"/>
            </a:pPr>
            <a:endParaRPr lang="tr-TR" sz="2000" i="1" dirty="0">
              <a:latin typeface="Arial Black" pitchFamily="34" charset="0"/>
            </a:endParaRPr>
          </a:p>
          <a:p>
            <a:pPr>
              <a:buFont typeface="Arial" pitchFamily="34" charset="0"/>
              <a:buChar char="•"/>
            </a:pPr>
            <a:r>
              <a:rPr lang="tr-TR" sz="2000" i="1" dirty="0">
                <a:latin typeface="Arial Black" pitchFamily="34" charset="0"/>
              </a:rPr>
              <a:t>7. Projeyi yazma </a:t>
            </a:r>
          </a:p>
          <a:p>
            <a:pPr>
              <a:buFont typeface="Arial" pitchFamily="34" charset="0"/>
              <a:buChar char="•"/>
            </a:pPr>
            <a:endParaRPr lang="tr-TR" sz="2000" i="1" dirty="0">
              <a:latin typeface="Arial Black" pitchFamily="34" charset="0"/>
            </a:endParaRPr>
          </a:p>
          <a:p>
            <a:pPr>
              <a:buFont typeface="Arial" pitchFamily="34" charset="0"/>
              <a:buChar char="•"/>
            </a:pPr>
            <a:r>
              <a:rPr lang="tr-TR" sz="2000" i="1" dirty="0">
                <a:latin typeface="Arial Black" pitchFamily="34" charset="0"/>
              </a:rPr>
              <a:t>8. Projeyi sunma</a:t>
            </a:r>
          </a:p>
        </p:txBody>
      </p:sp>
      <p:sp>
        <p:nvSpPr>
          <p:cNvPr id="6" name="5 Yuvarlatılmış Dikdörtgen"/>
          <p:cNvSpPr/>
          <p:nvPr/>
        </p:nvSpPr>
        <p:spPr>
          <a:xfrm>
            <a:off x="4688862" y="4409728"/>
            <a:ext cx="7416824" cy="24482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i="1" dirty="0">
                <a:solidFill>
                  <a:schemeClr val="tx2">
                    <a:lumMod val="20000"/>
                    <a:lumOff val="80000"/>
                  </a:schemeClr>
                </a:solidFill>
              </a:rPr>
              <a:t>Dünyada her şey için, medeniyet için, hayat için, başarı için, </a:t>
            </a:r>
          </a:p>
          <a:p>
            <a:pPr algn="ctr"/>
            <a:r>
              <a:rPr lang="tr-TR" i="1" dirty="0">
                <a:solidFill>
                  <a:schemeClr val="tx2">
                    <a:lumMod val="20000"/>
                    <a:lumOff val="80000"/>
                  </a:schemeClr>
                </a:solidFill>
              </a:rPr>
              <a:t>en gerçek yol ilimdir, fendir; ilim ve fennin dışında yol gösterici aramak gaflettir, cehalettir, doğru yoldan sapmaktır. Yalnız, ilim</a:t>
            </a:r>
          </a:p>
          <a:p>
            <a:pPr algn="ctr"/>
            <a:r>
              <a:rPr lang="tr-TR" i="1" dirty="0">
                <a:solidFill>
                  <a:schemeClr val="tx2">
                    <a:lumMod val="20000"/>
                    <a:lumOff val="80000"/>
                  </a:schemeClr>
                </a:solidFill>
              </a:rPr>
              <a:t>ve fennin yaşadığımız her dakikadaki safhalarının sonuçlarını idrak etmek ve gelişmesini zamanında takip etmek şarttır. </a:t>
            </a:r>
          </a:p>
          <a:p>
            <a:pPr algn="ctr"/>
            <a:r>
              <a:rPr lang="tr-TR" i="1" dirty="0">
                <a:solidFill>
                  <a:schemeClr val="tx2">
                    <a:lumMod val="20000"/>
                    <a:lumOff val="80000"/>
                  </a:schemeClr>
                </a:solidFill>
              </a:rPr>
              <a:t>                                                            M. Kemal ATATÜRK </a:t>
            </a:r>
          </a:p>
          <a:p>
            <a:pPr algn="ctr"/>
            <a:r>
              <a:rPr lang="tr-TR" i="1" dirty="0">
                <a:solidFill>
                  <a:schemeClr val="tx2">
                    <a:lumMod val="20000"/>
                    <a:lumOff val="80000"/>
                  </a:schemeClr>
                </a:solidFill>
              </a:rPr>
              <a:t>www.atam.gov.tr/dergi/</a:t>
            </a:r>
            <a:r>
              <a:rPr lang="tr-TR" i="1" dirty="0" err="1">
                <a:solidFill>
                  <a:schemeClr val="tx2">
                    <a:lumMod val="20000"/>
                    <a:lumOff val="80000"/>
                  </a:schemeClr>
                </a:solidFill>
              </a:rPr>
              <a:t>sayi</a:t>
            </a:r>
            <a:r>
              <a:rPr lang="tr-TR" i="1" dirty="0">
                <a:solidFill>
                  <a:schemeClr val="tx2">
                    <a:lumMod val="20000"/>
                    <a:lumOff val="80000"/>
                  </a:schemeClr>
                </a:solidFill>
              </a:rPr>
              <a:t>-8/</a:t>
            </a:r>
            <a:r>
              <a:rPr lang="tr-TR" i="1" dirty="0" err="1">
                <a:solidFill>
                  <a:schemeClr val="tx2">
                    <a:lumMod val="20000"/>
                    <a:lumOff val="80000"/>
                  </a:schemeClr>
                </a:solidFill>
              </a:rPr>
              <a:t>ataturkcu</a:t>
            </a:r>
            <a:r>
              <a:rPr lang="tr-TR" i="1" dirty="0">
                <a:solidFill>
                  <a:schemeClr val="tx2">
                    <a:lumMod val="20000"/>
                    <a:lumOff val="80000"/>
                  </a:schemeClr>
                </a:solidFill>
              </a:rPr>
              <a:t>/</a:t>
            </a:r>
            <a:r>
              <a:rPr lang="tr-TR" i="1" dirty="0" err="1">
                <a:solidFill>
                  <a:schemeClr val="tx2">
                    <a:lumMod val="20000"/>
                    <a:lumOff val="80000"/>
                  </a:schemeClr>
                </a:solidFill>
              </a:rPr>
              <a:t>cagdaslasmada</a:t>
            </a:r>
            <a:r>
              <a:rPr lang="tr-TR" i="1" dirty="0">
                <a:solidFill>
                  <a:schemeClr val="tx2">
                    <a:lumMod val="20000"/>
                    <a:lumOff val="80000"/>
                  </a:schemeClr>
                </a:solidFill>
              </a:rPr>
              <a:t>-bilim-ve-teknoloji 03/06/2015</a:t>
            </a:r>
          </a:p>
        </p:txBody>
      </p:sp>
      <p:sp>
        <p:nvSpPr>
          <p:cNvPr id="7" name="6 Beşgen"/>
          <p:cNvSpPr/>
          <p:nvPr/>
        </p:nvSpPr>
        <p:spPr>
          <a:xfrm>
            <a:off x="5014067" y="3905672"/>
            <a:ext cx="2160240" cy="504056"/>
          </a:xfrm>
          <a:prstGeom prst="homePlat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t>Yorumlayınız</a:t>
            </a:r>
          </a:p>
        </p:txBody>
      </p:sp>
      <p:sp>
        <p:nvSpPr>
          <p:cNvPr id="2" name="Rectangle 1"/>
          <p:cNvSpPr/>
          <p:nvPr/>
        </p:nvSpPr>
        <p:spPr>
          <a:xfrm>
            <a:off x="10450940" y="607312"/>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25</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18047496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154954" y="2099733"/>
            <a:ext cx="9147285" cy="2677648"/>
          </a:xfrm>
        </p:spPr>
        <p:txBody>
          <a:bodyPr/>
          <a:lstStyle/>
          <a:p>
            <a:r>
              <a:rPr lang="tr-TR"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DENENCELERİN SINANMASI</a:t>
            </a:r>
            <a:endParaRPr lang="tr-TR"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
        <p:nvSpPr>
          <p:cNvPr id="4" name="Rectangle 3"/>
          <p:cNvSpPr/>
          <p:nvPr/>
        </p:nvSpPr>
        <p:spPr>
          <a:xfrm>
            <a:off x="10459649" y="537644"/>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26</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429214939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79270" y="2447110"/>
            <a:ext cx="10842170" cy="4075610"/>
          </a:xfrm>
        </p:spPr>
        <p:txBody>
          <a:bodyPr>
            <a:normAutofit fontScale="32500" lnSpcReduction="20000"/>
          </a:bodyPr>
          <a:lstStyle/>
          <a:p>
            <a:endParaRPr lang="tr-TR" sz="1600" dirty="0"/>
          </a:p>
          <a:p>
            <a:r>
              <a:rPr lang="tr-TR" sz="7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Denence, </a:t>
            </a:r>
            <a:r>
              <a:rPr lang="tr-TR" sz="4900" dirty="0"/>
              <a:t>yeni gözlenen bir olgu veya olayın ya da karşılaşılan bir problemin, daha önceki bilgi ve deneyimlere dayalı olarak önerilmiş, ancak doğruluğu henüz sınanmamış bir ifadesidir. Bir başka deyişle denenceler, denenmeye ve doğru ya da yanlışlığı kanıtlanmaya muhtaç genelleme veya önermelerdir. Doğrudan yada dolaylı gözlem yoluyla elde edilen veriler çözümlenerek sınanır ve verilerin çözümlenmesi sonucunda denence kabul edilir.</a:t>
            </a:r>
          </a:p>
          <a:p>
            <a:pPr>
              <a:buNone/>
            </a:pPr>
            <a:endParaRPr lang="tr-TR" sz="3500" dirty="0"/>
          </a:p>
          <a:p>
            <a:pPr>
              <a:buNone/>
            </a:pPr>
            <a:endParaRPr lang="tr-TR" sz="1600" dirty="0"/>
          </a:p>
          <a:p>
            <a:r>
              <a:rPr lang="tr-TR" sz="45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Denenceler sınanırken; </a:t>
            </a:r>
          </a:p>
          <a:p>
            <a:r>
              <a:rPr lang="tr-TR" sz="4000" dirty="0"/>
              <a:t>Deneme yoluyla öğrenmek </a:t>
            </a:r>
          </a:p>
          <a:p>
            <a:r>
              <a:rPr lang="tr-TR" sz="4000" dirty="0"/>
              <a:t>Gözlemler sırasında dikkatli olunmalı </a:t>
            </a:r>
          </a:p>
          <a:p>
            <a:r>
              <a:rPr lang="tr-TR" sz="4000" dirty="0"/>
              <a:t>Yapılan deneyde güvenilirlik ilkesine dikkat edilmeli </a:t>
            </a:r>
          </a:p>
          <a:p>
            <a:r>
              <a:rPr lang="tr-TR" sz="4000" dirty="0"/>
              <a:t>Yapılan deney veya gözlemde geçerlilik ilkesinde önem gösterilmeli</a:t>
            </a:r>
          </a:p>
          <a:p>
            <a:r>
              <a:rPr lang="tr-TR" sz="4000" dirty="0"/>
              <a:t>Sonuçlar değerlendirirken grafik veya tablo oluşturulmalıdır.</a:t>
            </a:r>
          </a:p>
          <a:p>
            <a:r>
              <a:rPr lang="tr-TR" sz="4000" dirty="0"/>
              <a:t>En önemlisi ise rapor hazırlanmalıdır.</a:t>
            </a:r>
          </a:p>
        </p:txBody>
      </p:sp>
      <p:sp>
        <p:nvSpPr>
          <p:cNvPr id="2" name="Rectangle 1"/>
          <p:cNvSpPr/>
          <p:nvPr/>
        </p:nvSpPr>
        <p:spPr>
          <a:xfrm>
            <a:off x="10468357" y="555061"/>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27</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5198292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927463" y="2525485"/>
            <a:ext cx="10149840" cy="3831771"/>
          </a:xfrm>
        </p:spPr>
        <p:txBody>
          <a:bodyPr>
            <a:normAutofit fontScale="55000" lnSpcReduction="20000"/>
          </a:bodyPr>
          <a:lstStyle/>
          <a:p>
            <a:endParaRPr lang="tr-TR" sz="1600" dirty="0"/>
          </a:p>
          <a:p>
            <a:pPr marL="0" indent="0" algn="just">
              <a:buNone/>
            </a:pPr>
            <a:r>
              <a:rPr lang="tr-TR" sz="2600" dirty="0"/>
              <a:t>Unutmayalım ki </a:t>
            </a:r>
            <a:r>
              <a:rPr lang="tr-TR" sz="2600" dirty="0" err="1"/>
              <a:t>denencelerin</a:t>
            </a:r>
            <a:r>
              <a:rPr lang="tr-TR" sz="2600" dirty="0"/>
              <a:t> sınanması aşaması,problemin çözülüp çözülmeyeceğinin kontrol edildiği aşamadır.Bu aşamada bazı ilkeler göz önünde bulundurmak ve bu ilkelere dikkat edilmelidir.Bu ilkeler;</a:t>
            </a:r>
          </a:p>
          <a:p>
            <a:pPr algn="just">
              <a:buNone/>
            </a:pPr>
            <a:endParaRPr lang="tr-TR" sz="1600" dirty="0"/>
          </a:p>
          <a:p>
            <a:pPr algn="just">
              <a:buNone/>
            </a:pPr>
            <a:r>
              <a:rPr lang="tr-TR" sz="34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a:t>
            </a:r>
            <a:r>
              <a:rPr lang="tr-TR" sz="3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Güvenilirlik ilkesi: </a:t>
            </a:r>
            <a:r>
              <a:rPr lang="tr-TR" sz="2500" dirty="0"/>
              <a:t>Bir denencenin farklı zamanlarda, aynı koşullar altında sınanması durumunda her seferinde aynı sonuçları vermesidir. Bu ilke ışığında </a:t>
            </a:r>
            <a:r>
              <a:rPr lang="tr-TR" sz="2500" dirty="0" err="1"/>
              <a:t>denencelerinizin</a:t>
            </a:r>
            <a:r>
              <a:rPr lang="tr-TR" sz="2500" dirty="0"/>
              <a:t> sınama sonuçlarının güvenilir olmasına dikkat etmeliyiz.</a:t>
            </a:r>
          </a:p>
          <a:p>
            <a:pPr marL="0" indent="0" algn="just">
              <a:buNone/>
            </a:pPr>
            <a:r>
              <a:rPr lang="tr-TR" sz="2500" dirty="0"/>
              <a:t>Örneğin, bir terazinin güvenilir ölçümler yapıp yapmadığını belirlemek için 3 </a:t>
            </a:r>
            <a:r>
              <a:rPr lang="tr-TR" sz="2500" dirty="0" err="1"/>
              <a:t>kg’lık</a:t>
            </a:r>
            <a:r>
              <a:rPr lang="tr-TR" sz="2500" dirty="0"/>
              <a:t> kütleler tekrarlı olarak bu terazide tartılabilir. Her seferinde aynı sonuçları veriyorsa terazinin güvenilir olduğu söylenebilir.</a:t>
            </a:r>
          </a:p>
          <a:p>
            <a:pPr algn="just">
              <a:buNone/>
            </a:pPr>
            <a:endParaRPr lang="tr-TR" sz="1600" dirty="0"/>
          </a:p>
          <a:p>
            <a:pPr algn="just">
              <a:buNone/>
            </a:pPr>
            <a:r>
              <a:rPr lang="tr-TR" sz="1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a:t>
            </a:r>
            <a:r>
              <a:rPr lang="tr-TR" sz="34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a:t>
            </a:r>
            <a:r>
              <a:rPr lang="tr-TR" sz="3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Geçerlilik ilkesi: </a:t>
            </a:r>
            <a:r>
              <a:rPr lang="tr-TR" sz="2200" dirty="0"/>
              <a:t>Bir ölçme aracının ölçmeyi amaçladığı özelliği, başka özelliklerden ayırt ederek ölçebilme derecesidir. Bu ilkeye dayalı olarak </a:t>
            </a:r>
            <a:r>
              <a:rPr lang="tr-TR" sz="2200" dirty="0" err="1"/>
              <a:t>denencelerimizi</a:t>
            </a:r>
            <a:r>
              <a:rPr lang="tr-TR" sz="2200" dirty="0"/>
              <a:t> sınarken kullanılan ölçme araçlarının yalnızca istediğimiz özelliği ölçtüğünden emin olmalıyız.</a:t>
            </a:r>
          </a:p>
          <a:p>
            <a:pPr marL="0" indent="0" algn="just">
              <a:buNone/>
            </a:pPr>
            <a:r>
              <a:rPr lang="tr-TR" sz="2200" dirty="0"/>
              <a:t>Örneğin, bir çubuğun kütlesi hakkında çubuğu cetvelle ölçerek karar vermeye çalışmak geçerli sonuçlar vermeyecektir. </a:t>
            </a:r>
            <a:r>
              <a:rPr lang="tr-TR" sz="2200" dirty="0" smtClean="0"/>
              <a:t>Çünkü çubuğun </a:t>
            </a:r>
            <a:r>
              <a:rPr lang="tr-TR" sz="2200" dirty="0"/>
              <a:t>yapıldığı madde kütlesini etkileyecektir.</a:t>
            </a:r>
          </a:p>
          <a:p>
            <a:pPr algn="just">
              <a:buNone/>
            </a:pPr>
            <a:r>
              <a:rPr lang="tr-TR" sz="2200" dirty="0"/>
              <a:t>   • Yapılan denemelerde olumsuz sonuçların da elde edilebileceği unutulmamalıdır. </a:t>
            </a:r>
          </a:p>
          <a:p>
            <a:pPr algn="just">
              <a:buNone/>
            </a:pPr>
            <a:r>
              <a:rPr lang="tr-TR" sz="2200" dirty="0"/>
              <a:t>   • Denemeler yapılırken sabır faktörü hiçbir zaman akıldan çıkarılmamalıdır</a:t>
            </a:r>
            <a:r>
              <a:rPr lang="tr-TR" sz="1600" dirty="0"/>
              <a:t>. </a:t>
            </a:r>
          </a:p>
        </p:txBody>
      </p:sp>
      <p:sp>
        <p:nvSpPr>
          <p:cNvPr id="2" name="Rectangle 1"/>
          <p:cNvSpPr/>
          <p:nvPr/>
        </p:nvSpPr>
        <p:spPr>
          <a:xfrm>
            <a:off x="10434178" y="581186"/>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28</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1717648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rot="-120000">
            <a:off x="1524000" y="1122363"/>
            <a:ext cx="9144000" cy="2387600"/>
          </a:xfrm>
        </p:spPr>
        <p:txBody>
          <a:bodyPr/>
          <a:lstStyle/>
          <a:p>
            <a:r>
              <a:rPr lang="tr-TR" b="1" dirty="0">
                <a:ln w="6600">
                  <a:solidFill>
                    <a:schemeClr val="accent2"/>
                  </a:solidFill>
                  <a:prstDash val="solid"/>
                </a:ln>
                <a:solidFill>
                  <a:srgbClr val="FFFFFF"/>
                </a:solidFill>
                <a:effectLst>
                  <a:outerShdw dist="38100" dir="2700000" algn="tl" rotWithShape="0">
                    <a:schemeClr val="accent2"/>
                  </a:outerShdw>
                </a:effectLst>
                <a:cs typeface="Calibri Light"/>
              </a:rPr>
              <a:t>DENENCE SONUÇLARININ</a:t>
            </a:r>
            <a:r>
              <a:rPr lang="en-US" b="1" dirty="0">
                <a:ln w="6600">
                  <a:solidFill>
                    <a:schemeClr val="accent2"/>
                  </a:solidFill>
                  <a:prstDash val="solid"/>
                </a:ln>
                <a:solidFill>
                  <a:srgbClr val="FFFFFF"/>
                </a:solidFill>
                <a:effectLst>
                  <a:outerShdw dist="38100" dir="2700000" algn="tl" rotWithShape="0">
                    <a:schemeClr val="accent2"/>
                  </a:outerShdw>
                </a:effectLst>
                <a:latin typeface="+mj-ea"/>
                <a:cs typeface="+mj-ea"/>
              </a:rPr>
              <a:t/>
            </a:r>
            <a:br>
              <a:rPr lang="en-US" b="1" dirty="0">
                <a:ln w="6600">
                  <a:solidFill>
                    <a:schemeClr val="accent2"/>
                  </a:solidFill>
                  <a:prstDash val="solid"/>
                </a:ln>
                <a:solidFill>
                  <a:srgbClr val="FFFFFF"/>
                </a:solidFill>
                <a:effectLst>
                  <a:outerShdw dist="38100" dir="2700000" algn="tl" rotWithShape="0">
                    <a:schemeClr val="accent2"/>
                  </a:outerShdw>
                </a:effectLst>
                <a:latin typeface="+mj-ea"/>
                <a:cs typeface="+mj-ea"/>
              </a:rPr>
            </a:br>
            <a:r>
              <a:rPr lang="tr-TR" b="1" dirty="0">
                <a:ln w="6600">
                  <a:solidFill>
                    <a:schemeClr val="accent2"/>
                  </a:solidFill>
                  <a:prstDash val="solid"/>
                </a:ln>
                <a:solidFill>
                  <a:srgbClr val="FFFFFF"/>
                </a:solidFill>
                <a:effectLst>
                  <a:outerShdw dist="38100" dir="2700000" algn="tl" rotWithShape="0">
                    <a:schemeClr val="accent2"/>
                  </a:outerShdw>
                </a:effectLst>
                <a:cs typeface="Calibri Light"/>
              </a:rPr>
              <a:t>DEĞERLENDİRİLMESİ</a:t>
            </a:r>
          </a:p>
        </p:txBody>
      </p:sp>
      <p:sp>
        <p:nvSpPr>
          <p:cNvPr id="3" name="Rectangle 2"/>
          <p:cNvSpPr/>
          <p:nvPr/>
        </p:nvSpPr>
        <p:spPr>
          <a:xfrm>
            <a:off x="10459649" y="581186"/>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29</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13791335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PROBLEM NEDİR ?</a:t>
            </a:r>
            <a:endParaRPr lang="tr-T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Content Placeholder 2"/>
          <p:cNvSpPr>
            <a:spLocks noGrp="1"/>
          </p:cNvSpPr>
          <p:nvPr>
            <p:ph idx="1"/>
          </p:nvPr>
        </p:nvSpPr>
        <p:spPr/>
        <p:txBody>
          <a:bodyPr>
            <a:normAutofit/>
          </a:bodyPr>
          <a:lstStyle/>
          <a:p>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Çözüm bekleyen sorunlardır</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a:t>
            </a:r>
          </a:p>
          <a:p>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Huzursuzluk </a:t>
            </a: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sebep olan durumdur</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a:t>
            </a:r>
          </a:p>
          <a:p>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Yeni </a:t>
            </a: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bir değişime gösterilen tepkidir</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a:t>
            </a:r>
          </a:p>
          <a:p>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 İstenilenin </a:t>
            </a: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gerçekleşmemesi durumudur</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a:t>
            </a:r>
          </a:p>
          <a:p>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Üstünde </a:t>
            </a: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düşünülmesi gereken durumdur</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a:t>
            </a:r>
          </a:p>
          <a:p>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Verimliliğin </a:t>
            </a: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düşmesine neden olan etkenlerdir</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a:t>
            </a:r>
          </a:p>
          <a:p>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İnsanların </a:t>
            </a: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zaman içerisinde karsılaştığı </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olumsuzluklardır.</a:t>
            </a:r>
          </a:p>
          <a:p>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Belirlenmiş </a:t>
            </a: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şartların oluşumunu engelleyen herhangi bir </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şeydir</a:t>
            </a: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sp>
        <p:nvSpPr>
          <p:cNvPr id="5" name="TextBox 4"/>
          <p:cNvSpPr txBox="1"/>
          <p:nvPr/>
        </p:nvSpPr>
        <p:spPr>
          <a:xfrm>
            <a:off x="10572205" y="531223"/>
            <a:ext cx="592183" cy="584775"/>
          </a:xfrm>
          <a:prstGeom prst="rect">
            <a:avLst/>
          </a:prstGeom>
          <a:noFill/>
        </p:spPr>
        <p:txBody>
          <a:bodyPr wrap="square" rtlCol="0">
            <a:spAutoFit/>
          </a:bodyPr>
          <a:lstStyle/>
          <a:p>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3</a:t>
            </a:r>
            <a:endParaRPr lang="tr-TR"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8314257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15E872B-086A-49A6-88B2-6A9053DB85E8}"/>
              </a:ext>
            </a:extLst>
          </p:cNvPr>
          <p:cNvSpPr>
            <a:spLocks noGrp="1"/>
          </p:cNvSpPr>
          <p:nvPr>
            <p:ph idx="1"/>
          </p:nvPr>
        </p:nvSpPr>
        <p:spPr>
          <a:xfrm>
            <a:off x="599530" y="2804159"/>
            <a:ext cx="10515600" cy="3405051"/>
          </a:xfrm>
        </p:spPr>
        <p:txBody>
          <a:bodyPr vert="horz" lIns="91440" tIns="45720" rIns="91440" bIns="45720" rtlCol="0" anchor="t">
            <a:normAutofit fontScale="70000" lnSpcReduction="20000"/>
          </a:bodyPr>
          <a:lstStyle/>
          <a:p>
            <a:r>
              <a:rPr lang="tr-TR" sz="3200" b="1" dirty="0">
                <a:cs typeface="Calibri"/>
              </a:rPr>
              <a:t>Konuya geçmeden önce  </a:t>
            </a:r>
            <a:r>
              <a:rPr lang="tr-TR" sz="3200" b="1" dirty="0" err="1">
                <a:cs typeface="Calibri"/>
              </a:rPr>
              <a:t>metod</a:t>
            </a:r>
            <a:r>
              <a:rPr lang="tr-TR" sz="3200" b="1" dirty="0">
                <a:cs typeface="Calibri"/>
              </a:rPr>
              <a:t> ve araştırma teknikleri kavramları üzerinde kısaca </a:t>
            </a:r>
            <a:r>
              <a:rPr lang="tr-TR" sz="3200" b="1" dirty="0" err="1">
                <a:cs typeface="Calibri"/>
              </a:rPr>
              <a:t>duralım.Bilimsel</a:t>
            </a:r>
            <a:r>
              <a:rPr lang="tr-TR" sz="3200" b="1" dirty="0">
                <a:cs typeface="Calibri"/>
              </a:rPr>
              <a:t> metot ve araştırma tekniği kavramları birbirine karıştırılmaktadır. Bu iki kavramının kısa açıklamasını yapalım.</a:t>
            </a:r>
          </a:p>
          <a:p>
            <a:r>
              <a:rPr lang="tr-TR" sz="32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cs typeface="Calibri"/>
              </a:rPr>
              <a:t>Metod,</a:t>
            </a:r>
            <a:r>
              <a:rPr lang="tr-TR" sz="3200" dirty="0" smtClean="0">
                <a:cs typeface="Calibri"/>
              </a:rPr>
              <a:t>herhangi </a:t>
            </a:r>
            <a:r>
              <a:rPr lang="tr-TR" sz="3200" dirty="0">
                <a:cs typeface="Calibri"/>
              </a:rPr>
              <a:t>bir amaca ulaşmak için takip edilen yol anlamına gelir.</a:t>
            </a:r>
          </a:p>
          <a:p>
            <a:r>
              <a:rPr lang="tr-TR" sz="3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cs typeface="Calibri"/>
              </a:rPr>
              <a:t>Bilimsel </a:t>
            </a:r>
            <a:r>
              <a:rPr lang="tr-TR" sz="32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cs typeface="Calibri"/>
              </a:rPr>
              <a:t>metod</a:t>
            </a:r>
            <a:r>
              <a:rPr lang="tr-TR" sz="3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cs typeface="Calibri"/>
              </a:rPr>
              <a:t>, </a:t>
            </a:r>
            <a:r>
              <a:rPr lang="tr-TR" sz="3200" dirty="0">
                <a:cs typeface="Calibri"/>
              </a:rPr>
              <a:t>araştırmada aşama </a:t>
            </a:r>
            <a:r>
              <a:rPr lang="tr-TR" sz="3200" dirty="0" err="1">
                <a:cs typeface="Calibri"/>
              </a:rPr>
              <a:t>aşama</a:t>
            </a:r>
            <a:r>
              <a:rPr lang="tr-TR" sz="3200" dirty="0">
                <a:cs typeface="Calibri"/>
              </a:rPr>
              <a:t> kullanılması düşünülen teknikleri sistematik tarzda düzenlemektir.</a:t>
            </a:r>
          </a:p>
          <a:p>
            <a:r>
              <a:rPr lang="tr-TR" sz="3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cs typeface="Calibri"/>
              </a:rPr>
              <a:t>Araştırma tekniği, </a:t>
            </a:r>
            <a:r>
              <a:rPr lang="tr-TR" sz="3200" dirty="0">
                <a:cs typeface="Calibri"/>
              </a:rPr>
              <a:t>verileri toplamak ve bir düzene sokmak için kullanılan özel yolları ifade eder.</a:t>
            </a:r>
          </a:p>
        </p:txBody>
      </p:sp>
      <p:sp>
        <p:nvSpPr>
          <p:cNvPr id="4" name="Rectangle 3"/>
          <p:cNvSpPr/>
          <p:nvPr/>
        </p:nvSpPr>
        <p:spPr>
          <a:xfrm>
            <a:off x="10472004" y="572526"/>
            <a:ext cx="643126" cy="584775"/>
          </a:xfrm>
          <a:prstGeom prst="rect">
            <a:avLst/>
          </a:prstGeom>
        </p:spPr>
        <p:txBody>
          <a:bodyPr wrap="none">
            <a:spAutoFit/>
          </a:bodyPr>
          <a:lstStyle/>
          <a:p>
            <a:pPr algn="ctr"/>
            <a:r>
              <a:rPr lang="tr-TR"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30</a:t>
            </a:r>
            <a:endParaRPr 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17247813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6CF5BED0-D3FD-4E12-ADA0-0A9DAE2D5B29}"/>
              </a:ext>
            </a:extLst>
          </p:cNvPr>
          <p:cNvSpPr>
            <a:spLocks noGrp="1"/>
          </p:cNvSpPr>
          <p:nvPr>
            <p:ph idx="1"/>
          </p:nvPr>
        </p:nvSpPr>
        <p:spPr>
          <a:xfrm>
            <a:off x="988967" y="2865120"/>
            <a:ext cx="10062210" cy="263379"/>
          </a:xfrm>
        </p:spPr>
        <p:txBody>
          <a:bodyPr vert="horz" lIns="91440" tIns="45720" rIns="91440" bIns="45720" rtlCol="0" anchor="t">
            <a:noAutofit/>
          </a:bodyPr>
          <a:lstStyle/>
          <a:p>
            <a:r>
              <a:rPr lang="tr-TR" sz="2400" dirty="0">
                <a:cs typeface="Calibri"/>
              </a:rPr>
              <a:t>Bilimsel davranışlı bir kimse; açık görüşlü, hoşgörülü, sabırlı, amaca ulaşmada inatçı, kendini eleştirebilen, tarafsız, bilgi toplayabilmek için her türlü kaynaktan yararlanabilen, metodik şüpheci, her iddia için bilgi isteyen, gerçek ile görüşü veya söylentiyi birbirinden ayırabilen, mantıklı, sürekli öğrenme ve anlama isteğinde bulunan, yeterli bilgi elde edinceye kadar kararını erteleyen, vardığı sonuçlarla kendi görüşleri arasında bir çatışma olduğunda verileri tercih eden ve her kararda bir yanılgı payı olabileceğini kabul eden bir kimsedir</a:t>
            </a:r>
            <a:r>
              <a:rPr lang="tr-TR" sz="3500" dirty="0">
                <a:cs typeface="Calibri"/>
              </a:rPr>
              <a:t>.</a:t>
            </a:r>
          </a:p>
        </p:txBody>
      </p:sp>
      <p:sp>
        <p:nvSpPr>
          <p:cNvPr id="2" name="Rectangle 1"/>
          <p:cNvSpPr/>
          <p:nvPr/>
        </p:nvSpPr>
        <p:spPr>
          <a:xfrm>
            <a:off x="10477066" y="555061"/>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31</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3106166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3617" y="1034627"/>
            <a:ext cx="10218440" cy="1168641"/>
          </a:xfrm>
        </p:spPr>
        <p:txBody>
          <a:bodyPr/>
          <a:lstStyle/>
          <a:p>
            <a:r>
              <a:rPr lang="tr-T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Calibri"/>
              </a:rPr>
              <a:t>Bilim nedir? </a:t>
            </a:r>
            <a:r>
              <a:rPr lang="tr-TR" dirty="0">
                <a:cs typeface="Calibri"/>
              </a:rPr>
              <a:t/>
            </a:r>
            <a:br>
              <a:rPr lang="tr-TR" dirty="0">
                <a:cs typeface="Calibri"/>
              </a:rPr>
            </a:br>
            <a:endParaRPr lang="tr-TR" dirty="0"/>
          </a:p>
        </p:txBody>
      </p:sp>
      <p:sp>
        <p:nvSpPr>
          <p:cNvPr id="3" name="İçerik Yer Tutucusu 2">
            <a:extLst>
              <a:ext uri="{FF2B5EF4-FFF2-40B4-BE49-F238E27FC236}">
                <a16:creationId xmlns:a16="http://schemas.microsoft.com/office/drawing/2014/main" id="{9F27C749-FA7A-4949-ADB6-DEB66AD18358}"/>
              </a:ext>
            </a:extLst>
          </p:cNvPr>
          <p:cNvSpPr>
            <a:spLocks noGrp="1"/>
          </p:cNvSpPr>
          <p:nvPr>
            <p:ph idx="4294967295"/>
          </p:nvPr>
        </p:nvSpPr>
        <p:spPr>
          <a:xfrm>
            <a:off x="585927" y="2405850"/>
            <a:ext cx="11606074" cy="4017176"/>
          </a:xfrm>
        </p:spPr>
        <p:txBody>
          <a:bodyPr vert="horz" lIns="91440" tIns="45720" rIns="91440" bIns="45720" rtlCol="0" anchor="t">
            <a:normAutofit fontScale="70000" lnSpcReduction="20000"/>
          </a:bodyPr>
          <a:lstStyle/>
          <a:p>
            <a:pPr>
              <a:buNone/>
            </a:pPr>
            <a:r>
              <a:rPr lang="tr-TR" sz="3500" dirty="0" smtClean="0">
                <a:cs typeface="Calibri"/>
              </a:rPr>
              <a:t>Bilim</a:t>
            </a:r>
            <a:r>
              <a:rPr lang="tr-TR" sz="3500" dirty="0">
                <a:cs typeface="Calibri"/>
              </a:rPr>
              <a:t>: Doğru düşünme, sistemli bilgi edinme sürecidir. O halde doğru nedir? Doğru, düşünen kişi veya süje ile düşünülen şey veya obje arasındaki uyum veya birebir ilişkidir. Eğer bu uyum yoksa buna yanlış </a:t>
            </a:r>
            <a:r>
              <a:rPr lang="tr-TR" sz="3500" dirty="0" err="1">
                <a:cs typeface="Calibri"/>
              </a:rPr>
              <a:t>diyoruz.Bilimin</a:t>
            </a:r>
            <a:r>
              <a:rPr lang="tr-TR" sz="3500" dirty="0">
                <a:cs typeface="Calibri"/>
              </a:rPr>
              <a:t> özellikleri: Bilimsel bilginin kendine özgü bir takım özellikler vardır. Bunları şöyle sıralayabiliriz.</a:t>
            </a:r>
          </a:p>
          <a:p>
            <a:pPr>
              <a:buNone/>
            </a:pPr>
            <a:r>
              <a:rPr lang="tr-TR" sz="3500" dirty="0">
                <a:cs typeface="Calibri"/>
              </a:rPr>
              <a:t>1.Tarafsızlık ilkesi</a:t>
            </a:r>
            <a:endParaRPr lang="tr-TR" dirty="0">
              <a:cs typeface="Calibri"/>
            </a:endParaRPr>
          </a:p>
          <a:p>
            <a:pPr>
              <a:buNone/>
            </a:pPr>
            <a:r>
              <a:rPr lang="tr-TR" sz="3500" dirty="0">
                <a:cs typeface="Calibri"/>
              </a:rPr>
              <a:t>2. Doğru ölçü</a:t>
            </a:r>
            <a:endParaRPr lang="tr-TR" dirty="0">
              <a:cs typeface="Calibri"/>
            </a:endParaRPr>
          </a:p>
          <a:p>
            <a:pPr>
              <a:buNone/>
            </a:pPr>
            <a:r>
              <a:rPr lang="tr-TR" sz="3500" dirty="0">
                <a:cs typeface="Calibri"/>
              </a:rPr>
              <a:t>3. Kanıtlama niteliği</a:t>
            </a:r>
            <a:endParaRPr lang="tr-TR" dirty="0">
              <a:cs typeface="Calibri"/>
            </a:endParaRPr>
          </a:p>
          <a:p>
            <a:pPr>
              <a:buNone/>
            </a:pPr>
            <a:r>
              <a:rPr lang="tr-TR" sz="3500" dirty="0">
                <a:cs typeface="Calibri"/>
              </a:rPr>
              <a:t>4. Genelleme özelliği</a:t>
            </a:r>
            <a:endParaRPr lang="tr-TR" dirty="0">
              <a:cs typeface="Calibri"/>
            </a:endParaRPr>
          </a:p>
          <a:p>
            <a:pPr>
              <a:buNone/>
            </a:pPr>
            <a:r>
              <a:rPr lang="tr-TR" sz="3500" dirty="0">
                <a:cs typeface="Calibri"/>
              </a:rPr>
              <a:t>5. Bilim olması gerekeni değil, olanı inceler.</a:t>
            </a:r>
            <a:endParaRPr lang="tr-TR" dirty="0">
              <a:cs typeface="Calibri"/>
            </a:endParaRPr>
          </a:p>
        </p:txBody>
      </p:sp>
      <p:sp>
        <p:nvSpPr>
          <p:cNvPr id="4" name="Rectangle 3"/>
          <p:cNvSpPr/>
          <p:nvPr/>
        </p:nvSpPr>
        <p:spPr>
          <a:xfrm>
            <a:off x="10435213" y="539657"/>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32</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429247067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CD51C76C-ACB7-42D1-BDAB-F057F6A32DBB}"/>
              </a:ext>
            </a:extLst>
          </p:cNvPr>
          <p:cNvSpPr>
            <a:spLocks noGrp="1"/>
          </p:cNvSpPr>
          <p:nvPr>
            <p:ph idx="1"/>
          </p:nvPr>
        </p:nvSpPr>
        <p:spPr>
          <a:xfrm>
            <a:off x="244112" y="2591616"/>
            <a:ext cx="10515600" cy="4351338"/>
          </a:xfrm>
        </p:spPr>
        <p:txBody>
          <a:bodyPr vert="horz" lIns="91440" tIns="45720" rIns="91440" bIns="45720" rtlCol="0" anchor="t">
            <a:normAutofit lnSpcReduction="10000"/>
          </a:bodyPr>
          <a:lstStyle/>
          <a:p>
            <a:r>
              <a:rPr lang="tr-TR" sz="3500" dirty="0">
                <a:ln w="0"/>
                <a:solidFill>
                  <a:schemeClr val="accent1"/>
                </a:solidFill>
                <a:effectLst>
                  <a:outerShdw blurRad="38100" dist="25400" dir="5400000" algn="ctr" rotWithShape="0">
                    <a:srgbClr val="6E747A">
                      <a:alpha val="43000"/>
                    </a:srgbClr>
                  </a:outerShdw>
                </a:effectLst>
                <a:cs typeface="Calibri"/>
              </a:rPr>
              <a:t>1.Tarafsızlık ilkesi: </a:t>
            </a:r>
            <a:r>
              <a:rPr lang="tr-TR" sz="3500" dirty="0">
                <a:cs typeface="Calibri"/>
              </a:rPr>
              <a:t>Bilim adamı ele aldığı konuya inançlarını, değer yargılarını ve siyasal kanaatlerini karıştırmamalıdır. Fen bilimlerinde mümkün olabilen bu objektiflik, sosyal bilimlerde biraz zor bir durumdur. Çünkü toplum ve insanı konu alan sosyal bilimlerde değer yargılarından uzaklaşmak dolayısıyla tarafsızlığı koruyabilmek son derece güçleşir.</a:t>
            </a:r>
          </a:p>
        </p:txBody>
      </p:sp>
      <p:sp>
        <p:nvSpPr>
          <p:cNvPr id="2" name="Rectangle 1"/>
          <p:cNvSpPr/>
          <p:nvPr/>
        </p:nvSpPr>
        <p:spPr>
          <a:xfrm>
            <a:off x="10438149" y="589895"/>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33</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10723032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DDF045CA-FA6B-4D72-B04B-101829AE616C}"/>
              </a:ext>
            </a:extLst>
          </p:cNvPr>
          <p:cNvSpPr>
            <a:spLocks noGrp="1"/>
          </p:cNvSpPr>
          <p:nvPr>
            <p:ph idx="1"/>
          </p:nvPr>
        </p:nvSpPr>
        <p:spPr>
          <a:xfrm>
            <a:off x="252820" y="2606584"/>
            <a:ext cx="11852093" cy="4351338"/>
          </a:xfrm>
        </p:spPr>
        <p:txBody>
          <a:bodyPr vert="horz" lIns="91440" tIns="45720" rIns="91440" bIns="45720" rtlCol="0" anchor="t">
            <a:normAutofit lnSpcReduction="10000"/>
          </a:bodyPr>
          <a:lstStyle/>
          <a:p>
            <a:r>
              <a:rPr lang="tr-TR" sz="3500" dirty="0">
                <a:ln w="0"/>
                <a:solidFill>
                  <a:schemeClr val="accent1"/>
                </a:solidFill>
                <a:effectLst>
                  <a:outerShdw blurRad="38100" dist="25400" dir="5400000" algn="ctr" rotWithShape="0">
                    <a:srgbClr val="6E747A">
                      <a:alpha val="43000"/>
                    </a:srgbClr>
                  </a:outerShdw>
                </a:effectLst>
                <a:cs typeface="Calibri"/>
              </a:rPr>
              <a:t>2. Doğru ölçü: </a:t>
            </a:r>
            <a:r>
              <a:rPr lang="tr-TR" sz="3500" dirty="0">
                <a:cs typeface="Calibri"/>
              </a:rPr>
              <a:t>Bir bilimin gelişme ve olgunlaşma düzeyi çoğu zaman o bilimin matematiği kullanma düzeyiyle yani ölçme teknikleriyle değerlendirilir. En genel anlamda ölçme, nesne ve olaylara, bazı kurallara uygun olarak sayılar vermektir.</a:t>
            </a:r>
          </a:p>
          <a:p>
            <a:r>
              <a:rPr lang="tr-TR" sz="3500" dirty="0">
                <a:ln w="0"/>
                <a:solidFill>
                  <a:schemeClr val="accent1"/>
                </a:solidFill>
                <a:effectLst>
                  <a:outerShdw blurRad="38100" dist="25400" dir="5400000" algn="ctr" rotWithShape="0">
                    <a:srgbClr val="6E747A">
                      <a:alpha val="43000"/>
                    </a:srgbClr>
                  </a:outerShdw>
                </a:effectLst>
                <a:cs typeface="Calibri"/>
              </a:rPr>
              <a:t>3.Kanıtlama niteliği : </a:t>
            </a:r>
            <a:r>
              <a:rPr lang="tr-TR" sz="3500" dirty="0">
                <a:cs typeface="Calibri"/>
              </a:rPr>
              <a:t>Bilimsel verilerin her şart ve her durumda tekrarlanabilmesi ve sonuçlarının gerçekliğinin ortaya konulması gerekir.</a:t>
            </a:r>
          </a:p>
        </p:txBody>
      </p:sp>
      <p:sp>
        <p:nvSpPr>
          <p:cNvPr id="2" name="Rectangle 1"/>
          <p:cNvSpPr/>
          <p:nvPr/>
        </p:nvSpPr>
        <p:spPr>
          <a:xfrm>
            <a:off x="10450940" y="572478"/>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34</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8286991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F85E1C2A-0AF0-4026-89BD-A9722ECEF920}"/>
              </a:ext>
            </a:extLst>
          </p:cNvPr>
          <p:cNvSpPr>
            <a:spLocks noGrp="1"/>
          </p:cNvSpPr>
          <p:nvPr>
            <p:ph idx="1"/>
          </p:nvPr>
        </p:nvSpPr>
        <p:spPr>
          <a:xfrm>
            <a:off x="238397" y="3216729"/>
            <a:ext cx="10515600" cy="4351338"/>
          </a:xfrm>
        </p:spPr>
        <p:txBody>
          <a:bodyPr vert="horz" lIns="91440" tIns="45720" rIns="91440" bIns="45720" rtlCol="0" anchor="t">
            <a:normAutofit/>
          </a:bodyPr>
          <a:lstStyle/>
          <a:p>
            <a:r>
              <a:rPr lang="tr-TR" sz="3500" dirty="0">
                <a:ln w="0"/>
                <a:solidFill>
                  <a:schemeClr val="accent1"/>
                </a:solidFill>
                <a:effectLst>
                  <a:outerShdw blurRad="38100" dist="25400" dir="5400000" algn="ctr" rotWithShape="0">
                    <a:srgbClr val="6E747A">
                      <a:alpha val="43000"/>
                    </a:srgbClr>
                  </a:outerShdw>
                </a:effectLst>
                <a:cs typeface="Calibri"/>
              </a:rPr>
              <a:t>4.Genelleyici özelliği: </a:t>
            </a:r>
            <a:r>
              <a:rPr lang="tr-TR" sz="3500" dirty="0">
                <a:cs typeface="Calibri"/>
              </a:rPr>
              <a:t>Bilimin bir diğer özelliği de olaylar arasında sebep -sonuç ilişkisi kurmak suretiyle genel kavramlara yükselmesidir.</a:t>
            </a:r>
          </a:p>
          <a:p>
            <a:pPr marL="0" indent="0">
              <a:buNone/>
            </a:pPr>
            <a:endParaRPr lang="tr-TR" sz="3500" dirty="0">
              <a:cs typeface="Calibri"/>
            </a:endParaRPr>
          </a:p>
        </p:txBody>
      </p:sp>
      <p:sp>
        <p:nvSpPr>
          <p:cNvPr id="2" name="Rectangle 1"/>
          <p:cNvSpPr/>
          <p:nvPr/>
        </p:nvSpPr>
        <p:spPr>
          <a:xfrm>
            <a:off x="10432434" y="528935"/>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35</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3701679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24CE3AB7-645F-4A48-A9DA-AE09DC9B1C46}"/>
              </a:ext>
            </a:extLst>
          </p:cNvPr>
          <p:cNvSpPr>
            <a:spLocks noGrp="1"/>
          </p:cNvSpPr>
          <p:nvPr>
            <p:ph idx="1"/>
          </p:nvPr>
        </p:nvSpPr>
        <p:spPr>
          <a:xfrm>
            <a:off x="557349" y="2938871"/>
            <a:ext cx="10515600" cy="4351338"/>
          </a:xfrm>
        </p:spPr>
        <p:txBody>
          <a:bodyPr vert="horz" lIns="91440" tIns="45720" rIns="91440" bIns="45720" rtlCol="0" anchor="t">
            <a:noAutofit/>
          </a:bodyPr>
          <a:lstStyle/>
          <a:p>
            <a:r>
              <a:rPr lang="tr-TR" sz="2000" dirty="0">
                <a:ln w="0"/>
                <a:solidFill>
                  <a:schemeClr val="accent1"/>
                </a:solidFill>
                <a:effectLst>
                  <a:outerShdw blurRad="38100" dist="25400" dir="5400000" algn="ctr" rotWithShape="0">
                    <a:srgbClr val="6E747A">
                      <a:alpha val="43000"/>
                    </a:srgbClr>
                  </a:outerShdw>
                </a:effectLst>
                <a:cs typeface="Calibri"/>
              </a:rPr>
              <a:t>5.Bilim, olması gereken olayları değil olanı inceler: </a:t>
            </a:r>
            <a:r>
              <a:rPr lang="tr-TR" sz="2000" dirty="0">
                <a:cs typeface="Calibri"/>
              </a:rPr>
              <a:t>Olması gereken olaylar, isteklerimize, duygularımıza bağlı yorumlardır. Bunlar değer yargılarının konusudur. Örneğin nasıl hareket etmeliyim ki, ahlaki bir davranışta bulunmuş olayım. Oysa bilim, var olanı araştırır, bu yüzden olgusaldır. Bilimin görevi, inandırma olmayıp buna karşılık, belli şartlar altında belli olaylar arasında ilişki kurmak suretiyle sonuçlara varmaktır. Buna determinizm </a:t>
            </a:r>
            <a:r>
              <a:rPr lang="tr-TR" sz="2000" dirty="0" err="1">
                <a:cs typeface="Calibri"/>
              </a:rPr>
              <a:t>diyoruz.Bilimsel</a:t>
            </a:r>
            <a:r>
              <a:rPr lang="tr-TR" sz="2000" dirty="0">
                <a:cs typeface="Calibri"/>
              </a:rPr>
              <a:t> olayların diğer özelliği statik ve dinamik taraflarının bulunmasıdır. Özet olarak bilgi bir yandan birikim özelliğine, öte yandan yenileşme </a:t>
            </a:r>
            <a:r>
              <a:rPr lang="tr-TR" sz="2000" dirty="0" err="1">
                <a:cs typeface="Calibri"/>
              </a:rPr>
              <a:t>özelliğinesahiptir.Günümüzde</a:t>
            </a:r>
            <a:r>
              <a:rPr lang="tr-TR" sz="2000" dirty="0">
                <a:cs typeface="Calibri"/>
              </a:rPr>
              <a:t> bilimin amacı, ideal ve mutlak gerçeklere ulaşmak </a:t>
            </a:r>
            <a:r>
              <a:rPr lang="tr-TR" sz="2000" dirty="0" err="1">
                <a:cs typeface="Calibri"/>
              </a:rPr>
              <a:t>değildir,bilimin</a:t>
            </a:r>
            <a:r>
              <a:rPr lang="tr-TR" sz="2000" dirty="0">
                <a:cs typeface="Calibri"/>
              </a:rPr>
              <a:t> sonuçları görelidir ve geçicidir. Bilim sürekli bir şekilde kendini ve kendi buluşlarını düzelten bir özellik taşır.</a:t>
            </a:r>
          </a:p>
        </p:txBody>
      </p:sp>
      <p:sp>
        <p:nvSpPr>
          <p:cNvPr id="2" name="Rectangle 1"/>
          <p:cNvSpPr/>
          <p:nvPr/>
        </p:nvSpPr>
        <p:spPr>
          <a:xfrm>
            <a:off x="10429824" y="555061"/>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36</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4575323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34C7C83B-2A58-4A30-8141-D036205E412A}"/>
              </a:ext>
            </a:extLst>
          </p:cNvPr>
          <p:cNvSpPr>
            <a:spLocks noGrp="1"/>
          </p:cNvSpPr>
          <p:nvPr>
            <p:ph type="title"/>
          </p:nvPr>
        </p:nvSpPr>
        <p:spPr>
          <a:xfrm>
            <a:off x="4998720" y="2614975"/>
            <a:ext cx="6194516" cy="4022362"/>
          </a:xfrm>
        </p:spPr>
        <p:txBody>
          <a:bodyPr vert="horz" lIns="91440" tIns="45720" rIns="91440" bIns="45720" rtlCol="0" anchor="ctr">
            <a:noAutofit/>
          </a:bodyPr>
          <a:lstStyle/>
          <a:p>
            <a:r>
              <a:rPr lang="en-US" sz="2400" dirty="0">
                <a:ln w="0"/>
                <a:solidFill>
                  <a:schemeClr val="tx1"/>
                </a:solidFill>
                <a:effectLst>
                  <a:outerShdw blurRad="38100" dist="19050" dir="2700000" algn="tl" rotWithShape="0">
                    <a:schemeClr val="dk1">
                      <a:alpha val="40000"/>
                    </a:schemeClr>
                  </a:outerShdw>
                </a:effectLst>
                <a:latin typeface="+mj-ea"/>
                <a:cs typeface="+mj-ea"/>
              </a:rPr>
              <a:t/>
            </a:r>
            <a:br>
              <a:rPr lang="en-US" sz="2400" dirty="0">
                <a:ln w="0"/>
                <a:solidFill>
                  <a:schemeClr val="tx1"/>
                </a:solidFill>
                <a:effectLst>
                  <a:outerShdw blurRad="38100" dist="19050" dir="2700000" algn="tl" rotWithShape="0">
                    <a:schemeClr val="dk1">
                      <a:alpha val="40000"/>
                    </a:schemeClr>
                  </a:outerShdw>
                </a:effectLst>
                <a:latin typeface="+mj-ea"/>
                <a:cs typeface="+mj-ea"/>
              </a:rPr>
            </a:br>
            <a:r>
              <a:rPr lang="tr-TR" sz="2400" dirty="0">
                <a:ln w="0"/>
                <a:solidFill>
                  <a:schemeClr val="tx1"/>
                </a:solidFill>
                <a:effectLst>
                  <a:outerShdw blurRad="38100" dist="19050" dir="2700000" algn="tl" rotWithShape="0">
                    <a:schemeClr val="dk1">
                      <a:alpha val="40000"/>
                    </a:schemeClr>
                  </a:outerShdw>
                </a:effectLst>
                <a:cs typeface="Calibri Light"/>
              </a:rPr>
              <a:t>Denence Sonuçlarını İfade Etme Denence sonuçları, açık ve anlaşılır bir biçimde ifade edilmelidir. Aksi taktirde projenin hedefine ulaşması beklenemez. Denence sonuçlarını değerlendirirken tablo, grafik ve şekil gibi ögelerden yararlanılabilir</a:t>
            </a:r>
          </a:p>
        </p:txBody>
      </p:sp>
      <p:pic>
        <p:nvPicPr>
          <p:cNvPr id="4" name="Resim 4" descr="ekran görüntüsü içeren bir resim&#10;&#10;Çok yüksek güvenilirlikle oluşturulmuş açıklama">
            <a:extLst>
              <a:ext uri="{FF2B5EF4-FFF2-40B4-BE49-F238E27FC236}">
                <a16:creationId xmlns:a16="http://schemas.microsoft.com/office/drawing/2014/main" id="{D42F16C4-6543-4388-9057-DE90E33ED00A}"/>
              </a:ext>
            </a:extLst>
          </p:cNvPr>
          <p:cNvPicPr>
            <a:picLocks noGrp="1" noChangeAspect="1"/>
          </p:cNvPicPr>
          <p:nvPr>
            <p:ph idx="1"/>
          </p:nvPr>
        </p:nvPicPr>
        <p:blipFill>
          <a:blip r:embed="rId2"/>
          <a:stretch>
            <a:fillRect/>
          </a:stretch>
        </p:blipFill>
        <p:spPr>
          <a:xfrm>
            <a:off x="768215" y="2614975"/>
            <a:ext cx="3795077" cy="3847509"/>
          </a:xfrm>
          <a:prstGeom prst="rect">
            <a:avLst/>
          </a:prstGeom>
        </p:spPr>
      </p:pic>
      <p:sp>
        <p:nvSpPr>
          <p:cNvPr id="3" name="Rectangle 2"/>
          <p:cNvSpPr/>
          <p:nvPr/>
        </p:nvSpPr>
        <p:spPr>
          <a:xfrm>
            <a:off x="10450940" y="581186"/>
            <a:ext cx="643125" cy="584775"/>
          </a:xfrm>
          <a:prstGeom prst="rect">
            <a:avLst/>
          </a:prstGeom>
          <a:noFill/>
        </p:spPr>
        <p:txBody>
          <a:bodyPr wrap="none" lIns="91440" tIns="45720" rIns="91440" bIns="45720">
            <a:spAutoFit/>
          </a:bodyPr>
          <a:lstStyle/>
          <a:p>
            <a:pPr algn="ctr"/>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37</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4825436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53C406B-1593-4687-BC3D-034455F2167E}"/>
              </a:ext>
            </a:extLst>
          </p:cNvPr>
          <p:cNvSpPr>
            <a:spLocks noGrp="1"/>
          </p:cNvSpPr>
          <p:nvPr>
            <p:ph type="title"/>
          </p:nvPr>
        </p:nvSpPr>
        <p:spPr>
          <a:xfrm>
            <a:off x="5050971" y="3370217"/>
            <a:ext cx="5184594" cy="2852985"/>
          </a:xfrm>
        </p:spPr>
        <p:txBody>
          <a:bodyPr>
            <a:noAutofit/>
          </a:bodyPr>
          <a:lstStyle/>
          <a:p>
            <a:r>
              <a:rPr lang="tr-TR" sz="2800" dirty="0">
                <a:ln w="0"/>
                <a:solidFill>
                  <a:schemeClr val="tx1"/>
                </a:solidFill>
                <a:effectLst>
                  <a:outerShdw blurRad="38100" dist="19050" dir="2700000" algn="tl" rotWithShape="0">
                    <a:schemeClr val="dk1">
                      <a:alpha val="40000"/>
                    </a:schemeClr>
                  </a:outerShdw>
                </a:effectLst>
                <a:cs typeface="Calibri Light"/>
              </a:rPr>
              <a:t>Tablo: Denence sonuçlarının karşılaştırılması amacıyla bilgilerin sistemli bir biçimde düzenlenmiş şeklidir. Tablolar satır ve sütunlardan oluşur</a:t>
            </a:r>
            <a:endParaRPr lang="tr-TR" sz="2800" dirty="0">
              <a:ln w="0"/>
              <a:solidFill>
                <a:schemeClr val="tx1"/>
              </a:solidFill>
              <a:effectLst>
                <a:outerShdw blurRad="38100" dist="19050" dir="2700000" algn="tl" rotWithShape="0">
                  <a:schemeClr val="dk1">
                    <a:alpha val="40000"/>
                  </a:schemeClr>
                </a:outerShdw>
              </a:effectLst>
            </a:endParaRPr>
          </a:p>
        </p:txBody>
      </p:sp>
      <p:pic>
        <p:nvPicPr>
          <p:cNvPr id="4" name="Resim 4">
            <a:extLst>
              <a:ext uri="{FF2B5EF4-FFF2-40B4-BE49-F238E27FC236}">
                <a16:creationId xmlns:a16="http://schemas.microsoft.com/office/drawing/2014/main" id="{0BF968F9-F99C-45F8-A66B-1E134DBFA181}"/>
              </a:ext>
            </a:extLst>
          </p:cNvPr>
          <p:cNvPicPr>
            <a:picLocks noChangeAspect="1"/>
          </p:cNvPicPr>
          <p:nvPr/>
        </p:nvPicPr>
        <p:blipFill>
          <a:blip r:embed="rId2"/>
          <a:stretch>
            <a:fillRect/>
          </a:stretch>
        </p:blipFill>
        <p:spPr>
          <a:xfrm>
            <a:off x="457064" y="2926079"/>
            <a:ext cx="4006201" cy="3614057"/>
          </a:xfrm>
          <a:prstGeom prst="rect">
            <a:avLst/>
          </a:prstGeom>
        </p:spPr>
      </p:pic>
      <p:sp>
        <p:nvSpPr>
          <p:cNvPr id="3" name="Rectangle 2"/>
          <p:cNvSpPr/>
          <p:nvPr/>
        </p:nvSpPr>
        <p:spPr>
          <a:xfrm>
            <a:off x="10450940" y="494101"/>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38</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0362265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0BCEF020-28FE-47EA-B020-6AA71424FF05}"/>
              </a:ext>
            </a:extLst>
          </p:cNvPr>
          <p:cNvSpPr>
            <a:spLocks noGrp="1"/>
          </p:cNvSpPr>
          <p:nvPr>
            <p:ph idx="1"/>
          </p:nvPr>
        </p:nvSpPr>
        <p:spPr>
          <a:xfrm>
            <a:off x="4881517" y="2786742"/>
            <a:ext cx="6759665" cy="3041877"/>
          </a:xfrm>
        </p:spPr>
        <p:txBody>
          <a:bodyPr vert="horz" lIns="91440" tIns="45720" rIns="91440" bIns="45720" rtlCol="0" anchor="t">
            <a:normAutofit/>
          </a:bodyPr>
          <a:lstStyle/>
          <a:p>
            <a:r>
              <a:rPr lang="tr-TR" sz="2400" dirty="0">
                <a:cs typeface="Calibri"/>
              </a:rPr>
              <a:t>Grafik: Bilimsel çalışmalarda elde edilen bulgular anlaşılabilir ve karşılaştırılabilir olması için birtakım çizgisel ögelerle gösterilirler. Bu ögelere grafik adı verilir. Grafikler çok çeşitli olmakla birlikte sütun grafiği, çizgi grafiği ve pasta grafiği sıklıkla kullanılan </a:t>
            </a:r>
            <a:r>
              <a:rPr lang="tr-TR" sz="2400" dirty="0" smtClean="0">
                <a:cs typeface="Calibri"/>
              </a:rPr>
              <a:t>grafiklerdir.</a:t>
            </a:r>
            <a:endParaRPr lang="tr-TR" sz="2400" dirty="0">
              <a:cs typeface="Calibri"/>
            </a:endParaRPr>
          </a:p>
        </p:txBody>
      </p:sp>
      <p:pic>
        <p:nvPicPr>
          <p:cNvPr id="4" name="Resim 4">
            <a:extLst>
              <a:ext uri="{FF2B5EF4-FFF2-40B4-BE49-F238E27FC236}">
                <a16:creationId xmlns:a16="http://schemas.microsoft.com/office/drawing/2014/main" id="{10C5DDFF-1B96-4EFE-891F-3759D4C8C58F}"/>
              </a:ext>
            </a:extLst>
          </p:cNvPr>
          <p:cNvPicPr>
            <a:picLocks noChangeAspect="1"/>
          </p:cNvPicPr>
          <p:nvPr/>
        </p:nvPicPr>
        <p:blipFill>
          <a:blip r:embed="rId2"/>
          <a:stretch>
            <a:fillRect/>
          </a:stretch>
        </p:blipFill>
        <p:spPr>
          <a:xfrm>
            <a:off x="201523" y="2598511"/>
            <a:ext cx="4392612" cy="4126634"/>
          </a:xfrm>
          <a:prstGeom prst="rect">
            <a:avLst/>
          </a:prstGeom>
        </p:spPr>
      </p:pic>
      <p:sp>
        <p:nvSpPr>
          <p:cNvPr id="2" name="Rectangle 1"/>
          <p:cNvSpPr/>
          <p:nvPr/>
        </p:nvSpPr>
        <p:spPr>
          <a:xfrm>
            <a:off x="10450940" y="528935"/>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39</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6458911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PROBLEME DUYARLILIK</a:t>
            </a:r>
          </a:p>
        </p:txBody>
      </p:sp>
      <p:sp>
        <p:nvSpPr>
          <p:cNvPr id="3" name="Content Placeholder 2"/>
          <p:cNvSpPr>
            <a:spLocks noGrp="1"/>
          </p:cNvSpPr>
          <p:nvPr>
            <p:ph idx="1"/>
          </p:nvPr>
        </p:nvSpPr>
        <p:spPr/>
        <p:txBody>
          <a:bodyPr>
            <a:normAutofit fontScale="92500" lnSpcReduction="20000"/>
          </a:bodyPr>
          <a:lstStyle/>
          <a:p>
            <a:pPr algn="ctr"/>
            <a:r>
              <a:rPr lang="tr-TR" dirty="0"/>
              <a:t> </a:t>
            </a: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B</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ir </a:t>
            </a: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problemin varlığı, problemin fark edilmesiyle başlar.</a:t>
            </a:r>
            <a:b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b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Asıl problem ise problemin yol açtığı rahatsızlıktan onu sebep olanların değil, başkalarının etkilenmesidir.</a:t>
            </a:r>
            <a:b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b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İnsanlar başkalarının sebep olduğu problemlere duyarlı iken kendi sebep olduğu problemlere karşı duyarsızdırlar.</a:t>
            </a:r>
            <a:b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b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Bazı yöneticiler karşılaştıkları problemleri çözmek yerine onu gizlemeye çalışırlar.</a:t>
            </a:r>
            <a:b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b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Bunun temel nedeni;</a:t>
            </a:r>
            <a:b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b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Problemin getireceği yükün altında kalacakları korkusu,</a:t>
            </a:r>
            <a:b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b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Problemi çözemeyecekleri endişesi,</a:t>
            </a:r>
            <a:b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b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Problemin ortaya konması yönetimin kötü yanını ortaya koyacağı düşüncesidir.</a:t>
            </a:r>
            <a:b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b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Oysaki bir kurumda yaşanan problemler çözülmez ise; çalışanların motivasyonu kırılır, problemden yakınmalar sebebiyle iş yapmaya zaman kalmaz.</a:t>
            </a:r>
            <a:b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b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Problemin tespit edildiği her yerde bir gelişme fırsatı vardır. Bu sebeple problemleri gizlemek yerine çözüm için harekete geçmek gereklidir.</a:t>
            </a:r>
          </a:p>
        </p:txBody>
      </p:sp>
      <p:sp>
        <p:nvSpPr>
          <p:cNvPr id="5" name="TextBox 4"/>
          <p:cNvSpPr txBox="1"/>
          <p:nvPr/>
        </p:nvSpPr>
        <p:spPr>
          <a:xfrm>
            <a:off x="10554789" y="499833"/>
            <a:ext cx="487680" cy="584775"/>
          </a:xfrm>
          <a:prstGeom prst="rect">
            <a:avLst/>
          </a:prstGeom>
          <a:noFill/>
        </p:spPr>
        <p:txBody>
          <a:bodyPr wrap="square" rtlCol="0">
            <a:spAutoFit/>
          </a:bodyPr>
          <a:lstStyle/>
          <a:p>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4</a:t>
            </a:r>
            <a:endParaRPr lang="tr-TR"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42168631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4" descr="ekran görüntüsü içeren bir resim&#10;&#10;Yüksek güvenilirlikle oluşturulmuş açıklama">
            <a:extLst>
              <a:ext uri="{FF2B5EF4-FFF2-40B4-BE49-F238E27FC236}">
                <a16:creationId xmlns:a16="http://schemas.microsoft.com/office/drawing/2014/main" id="{FC5E8823-4304-41F6-89D0-3D2D1134A80E}"/>
              </a:ext>
            </a:extLst>
          </p:cNvPr>
          <p:cNvPicPr>
            <a:picLocks noChangeAspect="1"/>
          </p:cNvPicPr>
          <p:nvPr/>
        </p:nvPicPr>
        <p:blipFill>
          <a:blip r:embed="rId2"/>
          <a:stretch>
            <a:fillRect/>
          </a:stretch>
        </p:blipFill>
        <p:spPr>
          <a:xfrm>
            <a:off x="213951" y="2535828"/>
            <a:ext cx="4828313" cy="2497182"/>
          </a:xfrm>
          <a:prstGeom prst="rect">
            <a:avLst/>
          </a:prstGeom>
        </p:spPr>
      </p:pic>
      <p:pic>
        <p:nvPicPr>
          <p:cNvPr id="6" name="Resim 6">
            <a:extLst>
              <a:ext uri="{FF2B5EF4-FFF2-40B4-BE49-F238E27FC236}">
                <a16:creationId xmlns:a16="http://schemas.microsoft.com/office/drawing/2014/main" id="{42A2E219-A0B4-488A-B5CE-72B43C9736E4}"/>
              </a:ext>
            </a:extLst>
          </p:cNvPr>
          <p:cNvPicPr>
            <a:picLocks noChangeAspect="1"/>
          </p:cNvPicPr>
          <p:nvPr/>
        </p:nvPicPr>
        <p:blipFill>
          <a:blip r:embed="rId3"/>
          <a:stretch>
            <a:fillRect/>
          </a:stretch>
        </p:blipFill>
        <p:spPr>
          <a:xfrm>
            <a:off x="6446457" y="2429692"/>
            <a:ext cx="4556885" cy="2709454"/>
          </a:xfrm>
          <a:prstGeom prst="rect">
            <a:avLst/>
          </a:prstGeom>
        </p:spPr>
      </p:pic>
      <p:sp>
        <p:nvSpPr>
          <p:cNvPr id="8" name="Metin kutusu 7">
            <a:extLst>
              <a:ext uri="{FF2B5EF4-FFF2-40B4-BE49-F238E27FC236}">
                <a16:creationId xmlns:a16="http://schemas.microsoft.com/office/drawing/2014/main" id="{86EDACBF-900E-4736-93E6-8382E5008A33}"/>
              </a:ext>
            </a:extLst>
          </p:cNvPr>
          <p:cNvSpPr txBox="1"/>
          <p:nvPr/>
        </p:nvSpPr>
        <p:spPr>
          <a:xfrm>
            <a:off x="966009" y="5343525"/>
            <a:ext cx="2743200" cy="116955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tr-TR" sz="35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cs typeface="Calibri"/>
              </a:rPr>
              <a:t>ÇİZGİ</a:t>
            </a:r>
            <a:r>
              <a:rPr lang="tr-TR" sz="3500" dirty="0">
                <a:solidFill>
                  <a:srgbClr val="FF0000"/>
                </a:solidFill>
                <a:cs typeface="Calibri"/>
              </a:rPr>
              <a:t> </a:t>
            </a:r>
            <a:r>
              <a:rPr lang="tr-TR" sz="35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Calibri"/>
              </a:rPr>
              <a:t>GRAFİĞİ</a:t>
            </a:r>
            <a:endParaRPr lang="tr-TR" sz="3500" dirty="0">
              <a:solidFill>
                <a:srgbClr val="FF0000"/>
              </a:solidFill>
              <a:cs typeface="Calibri"/>
            </a:endParaRPr>
          </a:p>
        </p:txBody>
      </p:sp>
      <p:sp>
        <p:nvSpPr>
          <p:cNvPr id="9" name="Metin kutusu 8">
            <a:extLst>
              <a:ext uri="{FF2B5EF4-FFF2-40B4-BE49-F238E27FC236}">
                <a16:creationId xmlns:a16="http://schemas.microsoft.com/office/drawing/2014/main" id="{8F952E03-03FA-496D-8C49-84664A8E5D91}"/>
              </a:ext>
            </a:extLst>
          </p:cNvPr>
          <p:cNvSpPr txBox="1"/>
          <p:nvPr/>
        </p:nvSpPr>
        <p:spPr>
          <a:xfrm>
            <a:off x="7353300" y="5467350"/>
            <a:ext cx="2743200" cy="116955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tr-TR" sz="35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Calibri"/>
              </a:rPr>
              <a:t>PASTA </a:t>
            </a:r>
            <a:r>
              <a:rPr lang="tr-TR" sz="35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cs typeface="Calibri"/>
              </a:rPr>
              <a:t>GRAFİĞİ</a:t>
            </a:r>
          </a:p>
        </p:txBody>
      </p:sp>
      <p:sp>
        <p:nvSpPr>
          <p:cNvPr id="2" name="Rectangle 1"/>
          <p:cNvSpPr/>
          <p:nvPr/>
        </p:nvSpPr>
        <p:spPr>
          <a:xfrm>
            <a:off x="10442231" y="511517"/>
            <a:ext cx="643125" cy="584775"/>
          </a:xfrm>
          <a:prstGeom prst="rect">
            <a:avLst/>
          </a:prstGeom>
          <a:noFill/>
        </p:spPr>
        <p:txBody>
          <a:bodyPr wrap="none" lIns="91440" tIns="45720" rIns="91440" bIns="45720">
            <a:spAutoFit/>
          </a:bodyPr>
          <a:lstStyle/>
          <a:p>
            <a:pPr algn="ctr"/>
            <a:r>
              <a:rPr lang="tr-TR" sz="32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40</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13533858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SOSYAL SORUMLULUK PROJELERİ</a:t>
            </a:r>
            <a:endParaRPr lang="tr-TR" dirty="0"/>
          </a:p>
        </p:txBody>
      </p:sp>
      <p:sp>
        <p:nvSpPr>
          <p:cNvPr id="3" name="Content Placeholder 2"/>
          <p:cNvSpPr>
            <a:spLocks noGrp="1"/>
          </p:cNvSpPr>
          <p:nvPr>
            <p:ph idx="1"/>
          </p:nvPr>
        </p:nvSpPr>
        <p:spPr>
          <a:xfrm>
            <a:off x="1154954" y="3152018"/>
            <a:ext cx="9870097" cy="3988889"/>
          </a:xfrm>
        </p:spPr>
        <p:txBody>
          <a:bodyPr/>
          <a:lstStyle/>
          <a:p>
            <a:pPr marL="0" indent="0" fontAlgn="base">
              <a:buNone/>
            </a:pPr>
            <a:r>
              <a:rPr lang="tr-TR" dirty="0"/>
              <a:t>	</a:t>
            </a:r>
            <a:r>
              <a:rPr lang="tr-TR" b="1" dirty="0" smtClean="0"/>
              <a:t>“</a:t>
            </a:r>
            <a:r>
              <a:rPr lang="tr-TR" b="1" dirty="0"/>
              <a:t>Eller Silah Değil Kalem Tutmalı, Tutmalı ki Geleceği İnşa Edebilsinler”</a:t>
            </a:r>
            <a:r>
              <a:rPr lang="tr-TR" dirty="0"/>
              <a:t> adlı Şanlıurfa Alçakale kampında bulunan; </a:t>
            </a:r>
            <a:r>
              <a:rPr lang="tr-TR" b="1" dirty="0"/>
              <a:t>Filistin, Suriye, Türkmen</a:t>
            </a:r>
            <a:r>
              <a:rPr lang="tr-TR" dirty="0"/>
              <a:t> ellerinden, topraklarından kovulan, ayrılmak zorunda kalan </a:t>
            </a:r>
            <a:r>
              <a:rPr lang="tr-TR" b="1" dirty="0"/>
              <a:t>“ÇOCUKLARIMIZ İÇİN”</a:t>
            </a:r>
            <a:r>
              <a:rPr lang="tr-TR" dirty="0"/>
              <a:t> planlanan bir destek organizasyonudur. Kampta 3500 tane çocuğumuz mevcuttur. Topladığımız ve aldığımız hediyeleri, 30-31 Ağustos ve 1 Eylül ( Kurban Bayramı İlk Günü ) bizzat kendi ellerimizle teslim edeceğiz.</a:t>
            </a:r>
          </a:p>
          <a:p>
            <a:pPr marL="0" indent="0">
              <a:buNone/>
            </a:pPr>
            <a:endParaRPr lang="tr-TR" dirty="0"/>
          </a:p>
        </p:txBody>
      </p:sp>
      <p:sp>
        <p:nvSpPr>
          <p:cNvPr id="4" name="Rectangle 3"/>
          <p:cNvSpPr/>
          <p:nvPr/>
        </p:nvSpPr>
        <p:spPr>
          <a:xfrm>
            <a:off x="2730112" y="2360143"/>
            <a:ext cx="5891373" cy="523220"/>
          </a:xfrm>
          <a:prstGeom prst="rect">
            <a:avLst/>
          </a:prstGeom>
          <a:noFill/>
        </p:spPr>
        <p:txBody>
          <a:bodyPr wrap="square" lIns="91440" tIns="45720" rIns="91440" bIns="45720">
            <a:spAutoFit/>
          </a:bodyPr>
          <a:lstStyle/>
          <a:p>
            <a:pPr algn="ctr"/>
            <a:r>
              <a:rPr lang="tr-TR" sz="2800" dirty="0" smtClean="0">
                <a:ln w="0">
                  <a:solidFill>
                    <a:srgbClr val="002060"/>
                  </a:solidFill>
                </a:ln>
                <a:solidFill>
                  <a:schemeClr val="accent1"/>
                </a:solidFill>
                <a:effectLst>
                  <a:outerShdw blurRad="75057" dist="38100" dir="5400000" sy="-20000" rotWithShape="0">
                    <a:prstClr val="black">
                      <a:alpha val="25000"/>
                    </a:prstClr>
                  </a:outerShdw>
                </a:effectLst>
              </a:rPr>
              <a:t>Eller Silah Değil,Kalem Tutmalı</a:t>
            </a:r>
            <a:endParaRPr lang="en-US" sz="2800" dirty="0">
              <a:ln w="0">
                <a:solidFill>
                  <a:srgbClr val="002060"/>
                </a:solidFill>
              </a:ln>
              <a:solidFill>
                <a:schemeClr val="accent1"/>
              </a:solidFill>
              <a:effectLst>
                <a:outerShdw blurRad="75057" dist="38100" dir="5400000" sy="-20000" rotWithShape="0">
                  <a:prstClr val="black">
                    <a:alpha val="25000"/>
                  </a:prstClr>
                </a:outerShdw>
              </a:effectLst>
            </a:endParaRPr>
          </a:p>
        </p:txBody>
      </p:sp>
      <p:sp>
        <p:nvSpPr>
          <p:cNvPr id="5" name="Rectangle 4"/>
          <p:cNvSpPr/>
          <p:nvPr/>
        </p:nvSpPr>
        <p:spPr>
          <a:xfrm>
            <a:off x="10362984" y="534668"/>
            <a:ext cx="905907" cy="584775"/>
          </a:xfrm>
          <a:prstGeom prst="rect">
            <a:avLst/>
          </a:prstGeom>
        </p:spPr>
        <p:txBody>
          <a:bodyPr wrap="square">
            <a:spAutoFit/>
          </a:bodyPr>
          <a:lstStyle/>
          <a:p>
            <a:pPr algn="ctr"/>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41</a:t>
            </a:r>
            <a:endParaRPr 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6541082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SOSYAL SORUMLULUK PROJELERİ</a:t>
            </a:r>
            <a:endParaRPr lang="tr-TR" dirty="0"/>
          </a:p>
        </p:txBody>
      </p:sp>
      <p:pic>
        <p:nvPicPr>
          <p:cNvPr id="1026" name="Picture 2" descr="Eller Silah Değil Kalem Tutmalı projes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486" y="2852374"/>
            <a:ext cx="10040983" cy="385322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0485774" y="535968"/>
            <a:ext cx="643126" cy="584775"/>
          </a:xfrm>
          <a:prstGeom prst="rect">
            <a:avLst/>
          </a:prstGeom>
        </p:spPr>
        <p:txBody>
          <a:bodyPr wrap="none">
            <a:spAutoFit/>
          </a:bodyPr>
          <a:lstStyle/>
          <a:p>
            <a:pPr algn="ctr"/>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42</a:t>
            </a:r>
            <a:endParaRPr 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77307177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SOSYAL SORUMLULUK PROJELERİ</a:t>
            </a:r>
            <a:endParaRPr lang="tr-TR" dirty="0"/>
          </a:p>
        </p:txBody>
      </p:sp>
      <p:sp>
        <p:nvSpPr>
          <p:cNvPr id="3" name="Content Placeholder 2"/>
          <p:cNvSpPr>
            <a:spLocks noGrp="1"/>
          </p:cNvSpPr>
          <p:nvPr>
            <p:ph idx="1"/>
          </p:nvPr>
        </p:nvSpPr>
        <p:spPr>
          <a:xfrm>
            <a:off x="740749" y="2544809"/>
            <a:ext cx="9870097" cy="3988889"/>
          </a:xfrm>
        </p:spPr>
        <p:txBody>
          <a:bodyPr>
            <a:normAutofit fontScale="92500" lnSpcReduction="10000"/>
          </a:bodyPr>
          <a:lstStyle/>
          <a:p>
            <a:pPr marL="0" indent="0" fontAlgn="base">
              <a:buNone/>
            </a:pPr>
            <a:endParaRPr lang="tr-TR" dirty="0" smtClean="0"/>
          </a:p>
          <a:p>
            <a:pPr fontAlgn="base"/>
            <a:r>
              <a:rPr lang="tr-TR" dirty="0"/>
              <a:t>Kurşun Kalem</a:t>
            </a:r>
          </a:p>
          <a:p>
            <a:pPr fontAlgn="base"/>
            <a:r>
              <a:rPr lang="tr-TR" dirty="0"/>
              <a:t>Kırmızı Kalem</a:t>
            </a:r>
          </a:p>
          <a:p>
            <a:pPr fontAlgn="base"/>
            <a:r>
              <a:rPr lang="tr-TR" dirty="0"/>
              <a:t>Silgi</a:t>
            </a:r>
          </a:p>
          <a:p>
            <a:pPr fontAlgn="base"/>
            <a:r>
              <a:rPr lang="tr-TR" dirty="0"/>
              <a:t>Kalemtıraş</a:t>
            </a:r>
          </a:p>
          <a:p>
            <a:pPr fontAlgn="base"/>
            <a:r>
              <a:rPr lang="tr-TR" dirty="0"/>
              <a:t>Çizgili Defter</a:t>
            </a:r>
          </a:p>
          <a:p>
            <a:pPr fontAlgn="base"/>
            <a:r>
              <a:rPr lang="tr-TR" dirty="0"/>
              <a:t>Kareli Defter</a:t>
            </a:r>
          </a:p>
          <a:p>
            <a:pPr fontAlgn="base"/>
            <a:r>
              <a:rPr lang="tr-TR" dirty="0"/>
              <a:t>Resim Defteri</a:t>
            </a:r>
          </a:p>
          <a:p>
            <a:pPr fontAlgn="base"/>
            <a:r>
              <a:rPr lang="tr-TR" dirty="0"/>
              <a:t>Kuru Boya</a:t>
            </a:r>
          </a:p>
          <a:p>
            <a:pPr fontAlgn="base"/>
            <a:r>
              <a:rPr lang="tr-TR" dirty="0" smtClean="0"/>
              <a:t>Kıyafet </a:t>
            </a:r>
            <a:r>
              <a:rPr lang="tr-TR" dirty="0"/>
              <a:t>( En az bir parça )</a:t>
            </a:r>
          </a:p>
          <a:p>
            <a:pPr fontAlgn="base"/>
            <a:r>
              <a:rPr lang="tr-TR" dirty="0" smtClean="0"/>
              <a:t> </a:t>
            </a:r>
            <a:r>
              <a:rPr lang="tr-TR" dirty="0"/>
              <a:t>Oyun gereçleri götürülecektir.</a:t>
            </a:r>
          </a:p>
          <a:p>
            <a:pPr marL="0" indent="0">
              <a:buNone/>
            </a:pPr>
            <a:endParaRPr lang="tr-TR" dirty="0"/>
          </a:p>
        </p:txBody>
      </p:sp>
      <p:sp>
        <p:nvSpPr>
          <p:cNvPr id="4" name="Rectangle 3"/>
          <p:cNvSpPr/>
          <p:nvPr/>
        </p:nvSpPr>
        <p:spPr>
          <a:xfrm>
            <a:off x="2730112" y="2360143"/>
            <a:ext cx="5891373"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tr-TR" b="1" dirty="0">
                <a:ln>
                  <a:solidFill>
                    <a:srgbClr val="00B050"/>
                  </a:solidFill>
                </a:ln>
                <a:solidFill>
                  <a:schemeClr val="accent3"/>
                </a:solidFill>
              </a:rPr>
              <a:t>Destek nihayetinde götürülecekler;</a:t>
            </a:r>
            <a:endParaRPr lang="en-US" sz="2800" b="1" dirty="0">
              <a:ln>
                <a:solidFill>
                  <a:srgbClr val="00B050"/>
                </a:solidFill>
              </a:ln>
              <a:solidFill>
                <a:schemeClr val="accent3"/>
              </a:solidFill>
            </a:endParaRPr>
          </a:p>
        </p:txBody>
      </p:sp>
      <p:sp>
        <p:nvSpPr>
          <p:cNvPr id="5" name="Rectangle 4"/>
          <p:cNvSpPr/>
          <p:nvPr/>
        </p:nvSpPr>
        <p:spPr>
          <a:xfrm>
            <a:off x="10442231" y="527260"/>
            <a:ext cx="643126" cy="584775"/>
          </a:xfrm>
          <a:prstGeom prst="rect">
            <a:avLst/>
          </a:prstGeom>
        </p:spPr>
        <p:txBody>
          <a:bodyPr wrap="none">
            <a:spAutoFit/>
          </a:bodyPr>
          <a:lstStyle/>
          <a:p>
            <a:pPr algn="ctr"/>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43</a:t>
            </a:r>
            <a:endParaRPr 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83407257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3559" y="1036320"/>
            <a:ext cx="8761413" cy="931695"/>
          </a:xfrm>
        </p:spPr>
        <p:txBody>
          <a:bodyPr/>
          <a:lstStyle/>
          <a:p>
            <a:r>
              <a:rPr lang="tr-TR" dirty="0" smtClean="0"/>
              <a:t>SOSYAL SORUMLULUK PROJELERİ</a:t>
            </a:r>
            <a:br>
              <a:rPr lang="tr-TR" dirty="0" smtClean="0"/>
            </a:br>
            <a:endParaRPr lang="tr-TR" dirty="0"/>
          </a:p>
        </p:txBody>
      </p:sp>
      <p:sp>
        <p:nvSpPr>
          <p:cNvPr id="3" name="Content Placeholder 2"/>
          <p:cNvSpPr>
            <a:spLocks noGrp="1"/>
          </p:cNvSpPr>
          <p:nvPr>
            <p:ph idx="1"/>
          </p:nvPr>
        </p:nvSpPr>
        <p:spPr>
          <a:xfrm>
            <a:off x="539217" y="2829923"/>
            <a:ext cx="10305526" cy="4254500"/>
          </a:xfrm>
        </p:spPr>
        <p:txBody>
          <a:bodyPr/>
          <a:lstStyle/>
          <a:p>
            <a:pPr fontAlgn="base"/>
            <a:r>
              <a:rPr lang="tr-TR" dirty="0"/>
              <a:t>Bugün yüz binlerce insan Suriye’deki iç savaş sebebiyle başka ülkelere göç etmektedir. Savaşın yarattığı en kötü izler de maalesef çocuklar üzerine yansımaktadır. Çünkü onlar başka milletlerdeki çocuklar gibi sokağa çıkıp birbirleriyle doyası oyunlar oynayıp eğlenme şansına sahip değiller.</a:t>
            </a:r>
          </a:p>
          <a:p>
            <a:pPr fontAlgn="base"/>
            <a:r>
              <a:rPr lang="tr-TR" dirty="0"/>
              <a:t>Hepimiz biliyoruz ki çocuklar bir milletin ya da ulusun en önemli değerleridir. Onları her ne koşulda olursa olsun bir takım haklarından maruz kalmalarına göz yummamalıyız. Bizim Türk halkı olarak onlara ülkemizin sınırlarını açmanın ötesinde Suriyeli mülteci çocukları da kendi evlatlarımız gibi görmeliyiz. Örneğin pazardan ya da marketten kendi çocukları için birkaç tane kraker almış bir Türk hanımı sokakta dilenen Suriyeli mülteci çocuklarla bu krakerleri paylaşabilmeli. Türk toplumu olarak bu bilince sahip olmalıyız</a:t>
            </a:r>
          </a:p>
          <a:p>
            <a:pPr fontAlgn="base"/>
            <a:endParaRPr lang="tr-TR" dirty="0" smtClean="0"/>
          </a:p>
        </p:txBody>
      </p:sp>
      <p:sp>
        <p:nvSpPr>
          <p:cNvPr id="4" name="Rectangle 3"/>
          <p:cNvSpPr/>
          <p:nvPr/>
        </p:nvSpPr>
        <p:spPr>
          <a:xfrm>
            <a:off x="3248298" y="2261941"/>
            <a:ext cx="4887364" cy="1384995"/>
          </a:xfrm>
          <a:prstGeom prst="rect">
            <a:avLst/>
          </a:prstGeom>
          <a:noFill/>
        </p:spPr>
        <p:txBody>
          <a:bodyPr wrap="square" lIns="91440" tIns="45720" rIns="91440" bIns="45720">
            <a:spAutoFit/>
          </a:bodyPr>
          <a:lstStyle/>
          <a:p>
            <a:pPr fontAlgn="base"/>
            <a:r>
              <a:rPr lang="tr-TR" sz="2800" b="1" dirty="0">
                <a:ln w="22225">
                  <a:solidFill>
                    <a:srgbClr val="00B0F0"/>
                  </a:solidFill>
                  <a:prstDash val="solid"/>
                </a:ln>
                <a:solidFill>
                  <a:schemeClr val="accent2">
                    <a:lumMod val="40000"/>
                    <a:lumOff val="60000"/>
                  </a:schemeClr>
                </a:solidFill>
              </a:rPr>
              <a:t>Oyuncak Kardeşliği Projesi</a:t>
            </a:r>
          </a:p>
          <a:p>
            <a:r>
              <a:rPr lang="tr-TR" sz="2800" b="1" dirty="0">
                <a:ln w="22225">
                  <a:solidFill>
                    <a:srgbClr val="00B0F0"/>
                  </a:solidFill>
                  <a:prstDash val="solid"/>
                </a:ln>
                <a:solidFill>
                  <a:schemeClr val="accent2">
                    <a:lumMod val="40000"/>
                    <a:lumOff val="60000"/>
                  </a:schemeClr>
                </a:solidFill>
              </a:rPr>
              <a:t/>
            </a:r>
            <a:br>
              <a:rPr lang="tr-TR" sz="2800" b="1" dirty="0">
                <a:ln w="22225">
                  <a:solidFill>
                    <a:srgbClr val="00B0F0"/>
                  </a:solidFill>
                  <a:prstDash val="solid"/>
                </a:ln>
                <a:solidFill>
                  <a:schemeClr val="accent2">
                    <a:lumMod val="40000"/>
                    <a:lumOff val="60000"/>
                  </a:schemeClr>
                </a:solidFill>
              </a:rPr>
            </a:br>
            <a:endParaRPr lang="en-US" sz="2800" b="1" dirty="0">
              <a:ln w="22225">
                <a:solidFill>
                  <a:srgbClr val="00B0F0"/>
                </a:solidFill>
                <a:prstDash val="solid"/>
              </a:ln>
              <a:solidFill>
                <a:schemeClr val="accent2">
                  <a:lumMod val="40000"/>
                  <a:lumOff val="60000"/>
                </a:schemeClr>
              </a:solidFill>
            </a:endParaRPr>
          </a:p>
        </p:txBody>
      </p:sp>
      <p:sp>
        <p:nvSpPr>
          <p:cNvPr id="5" name="Rectangle 4"/>
          <p:cNvSpPr/>
          <p:nvPr/>
        </p:nvSpPr>
        <p:spPr>
          <a:xfrm>
            <a:off x="10413409" y="527261"/>
            <a:ext cx="643126" cy="584775"/>
          </a:xfrm>
          <a:prstGeom prst="rect">
            <a:avLst/>
          </a:prstGeom>
        </p:spPr>
        <p:txBody>
          <a:bodyPr wrap="none">
            <a:spAutoFit/>
          </a:bodyPr>
          <a:lstStyle/>
          <a:p>
            <a:pPr algn="ctr"/>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44</a:t>
            </a:r>
            <a:endParaRPr 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31310526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SOSYAL SORUMLULUK PROJELERİ</a:t>
            </a:r>
            <a:endParaRPr lang="tr-TR" dirty="0"/>
          </a:p>
        </p:txBody>
      </p:sp>
      <p:pic>
        <p:nvPicPr>
          <p:cNvPr id="2050" name="Picture 2" descr="Oyuncak Kardeşliği Projes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2412" y="2481941"/>
            <a:ext cx="8882742" cy="401465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0468357" y="562094"/>
            <a:ext cx="643126" cy="584775"/>
          </a:xfrm>
          <a:prstGeom prst="rect">
            <a:avLst/>
          </a:prstGeom>
        </p:spPr>
        <p:txBody>
          <a:bodyPr wrap="none">
            <a:spAutoFit/>
          </a:bodyPr>
          <a:lstStyle/>
          <a:p>
            <a:pPr algn="ctr"/>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45</a:t>
            </a:r>
            <a:endParaRPr 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176893730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SOSYAL SORUMLULUK PROJELERİ</a:t>
            </a:r>
            <a:endParaRPr lang="tr-TR" dirty="0"/>
          </a:p>
        </p:txBody>
      </p:sp>
      <p:sp>
        <p:nvSpPr>
          <p:cNvPr id="3" name="Content Placeholder 2"/>
          <p:cNvSpPr>
            <a:spLocks noGrp="1"/>
          </p:cNvSpPr>
          <p:nvPr>
            <p:ph idx="1"/>
          </p:nvPr>
        </p:nvSpPr>
        <p:spPr>
          <a:xfrm>
            <a:off x="226424" y="2377077"/>
            <a:ext cx="11625942" cy="4319814"/>
          </a:xfrm>
        </p:spPr>
        <p:txBody>
          <a:bodyPr>
            <a:normAutofit fontScale="85000" lnSpcReduction="20000"/>
          </a:bodyPr>
          <a:lstStyle/>
          <a:p>
            <a:pPr fontAlgn="base"/>
            <a:r>
              <a:rPr lang="tr-TR" b="1" dirty="0"/>
              <a:t>PROJENİN AMACI </a:t>
            </a:r>
            <a:r>
              <a:rPr lang="tr-TR" dirty="0"/>
              <a:t/>
            </a:r>
            <a:br>
              <a:rPr lang="tr-TR" dirty="0"/>
            </a:br>
            <a:r>
              <a:rPr lang="tr-TR" dirty="0"/>
              <a:t>Bu projenin amacı, Suriyeli mülteci çocukların da en az bizim evlatlarımız kadar değerli olduklarını kendilerine hissettirmek ve toplumda bir duyarlılık oluşturmaktır.</a:t>
            </a:r>
          </a:p>
          <a:p>
            <a:pPr fontAlgn="base"/>
            <a:r>
              <a:rPr lang="tr-TR" b="1" dirty="0"/>
              <a:t>PROJENİN HEDEF KİTLESİ </a:t>
            </a:r>
            <a:r>
              <a:rPr lang="tr-TR" dirty="0"/>
              <a:t/>
            </a:r>
            <a:br>
              <a:rPr lang="tr-TR" dirty="0"/>
            </a:br>
            <a:r>
              <a:rPr lang="tr-TR" dirty="0"/>
              <a:t>02-13 yaş arası çocuk sahibi aileler</a:t>
            </a:r>
          </a:p>
          <a:p>
            <a:pPr fontAlgn="base"/>
            <a:r>
              <a:rPr lang="tr-TR" b="1" dirty="0"/>
              <a:t>PROJE PAYDAŞLARI </a:t>
            </a:r>
            <a:r>
              <a:rPr lang="tr-TR" dirty="0"/>
              <a:t/>
            </a:r>
            <a:br>
              <a:rPr lang="tr-TR" dirty="0"/>
            </a:br>
            <a:r>
              <a:rPr lang="tr-TR" dirty="0"/>
              <a:t>Sivil Toplum Örgütleri,</a:t>
            </a:r>
            <a:br>
              <a:rPr lang="tr-TR" dirty="0"/>
            </a:br>
            <a:r>
              <a:rPr lang="tr-TR" dirty="0"/>
              <a:t>Aile Bakanlığı,</a:t>
            </a:r>
            <a:br>
              <a:rPr lang="tr-TR" dirty="0"/>
            </a:br>
            <a:r>
              <a:rPr lang="tr-TR" dirty="0"/>
              <a:t>Yazılı ve Görsel Basın…</a:t>
            </a:r>
          </a:p>
          <a:p>
            <a:pPr fontAlgn="base"/>
            <a:r>
              <a:rPr lang="tr-TR" b="1" dirty="0"/>
              <a:t>İLETİŞİM ARAÇLARI </a:t>
            </a:r>
            <a:r>
              <a:rPr lang="tr-TR" dirty="0"/>
              <a:t/>
            </a:r>
            <a:br>
              <a:rPr lang="tr-TR" dirty="0"/>
            </a:br>
            <a:r>
              <a:rPr lang="tr-TR" dirty="0"/>
              <a:t>Yazılı ve Görsel basında projenin duyurumu yapılacaktır. Ayrıca sosyal medya araçları ve kadın programları da proje kapsamında farkındalık oluşturmak için kullanılacak iletişim araçlarıdır.</a:t>
            </a:r>
          </a:p>
          <a:p>
            <a:pPr fontAlgn="base"/>
            <a:r>
              <a:rPr lang="tr-TR" b="1" dirty="0"/>
              <a:t>PROJE FAALİYETLERİ </a:t>
            </a:r>
            <a:r>
              <a:rPr lang="tr-TR" dirty="0"/>
              <a:t/>
            </a:r>
            <a:br>
              <a:rPr lang="tr-TR" dirty="0"/>
            </a:br>
            <a:r>
              <a:rPr lang="tr-TR" dirty="0"/>
              <a:t>1. Ailelerden toplanan ve Suriyeli mülteci çocuklara dağıtılacak oyuncaklar için tır kiralanacak.</a:t>
            </a:r>
            <a:br>
              <a:rPr lang="tr-TR" dirty="0"/>
            </a:br>
            <a:r>
              <a:rPr lang="tr-TR" dirty="0"/>
              <a:t>2. Toplanan oyuncaklar bu tırlar sayesinde ihtiyaç sahibi mülteci çocuklara dağıtılacaktır.</a:t>
            </a:r>
            <a:br>
              <a:rPr lang="tr-TR" dirty="0"/>
            </a:br>
            <a:r>
              <a:rPr lang="tr-TR" dirty="0"/>
              <a:t>3. Bu dağıtım aşamasında derneklerle koordineli bir şekilde hareket edilecektir.</a:t>
            </a:r>
          </a:p>
          <a:p>
            <a:pPr fontAlgn="base"/>
            <a:r>
              <a:rPr lang="tr-TR" b="1" dirty="0"/>
              <a:t>DEĞERLENDİRME </a:t>
            </a:r>
            <a:r>
              <a:rPr lang="tr-TR" dirty="0"/>
              <a:t/>
            </a:r>
            <a:br>
              <a:rPr lang="tr-TR" dirty="0"/>
            </a:br>
            <a:r>
              <a:rPr lang="tr-TR" dirty="0"/>
              <a:t>Bu aşamada, en son projenin hedef kitle üzerindeki etkileri ölçülecektir. Proje yazılı ve görsel basında nasıl yer almış? Proje hakkında kaç haber yapılmış? Kaç kişi projeye destek vermiş? Bu soruların cevapları aranacaktır.</a:t>
            </a:r>
          </a:p>
          <a:p>
            <a:pPr marL="0" indent="0">
              <a:buNone/>
            </a:pPr>
            <a:endParaRPr lang="tr-TR" dirty="0"/>
          </a:p>
        </p:txBody>
      </p:sp>
      <p:sp>
        <p:nvSpPr>
          <p:cNvPr id="4" name="Rectangle 3"/>
          <p:cNvSpPr/>
          <p:nvPr/>
        </p:nvSpPr>
        <p:spPr>
          <a:xfrm>
            <a:off x="10459649" y="535968"/>
            <a:ext cx="643126" cy="584775"/>
          </a:xfrm>
          <a:prstGeom prst="rect">
            <a:avLst/>
          </a:prstGeom>
        </p:spPr>
        <p:txBody>
          <a:bodyPr wrap="none">
            <a:spAutoFit/>
          </a:bodyPr>
          <a:lstStyle/>
          <a:p>
            <a:pPr algn="ctr"/>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46</a:t>
            </a:r>
            <a:endParaRPr 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152584698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SOSYAL SORUMLULUK PROJELERİ</a:t>
            </a:r>
            <a:endParaRPr lang="tr-TR" dirty="0"/>
          </a:p>
        </p:txBody>
      </p:sp>
      <p:sp>
        <p:nvSpPr>
          <p:cNvPr id="3" name="Content Placeholder 2"/>
          <p:cNvSpPr>
            <a:spLocks noGrp="1"/>
          </p:cNvSpPr>
          <p:nvPr>
            <p:ph idx="1"/>
          </p:nvPr>
        </p:nvSpPr>
        <p:spPr>
          <a:xfrm>
            <a:off x="260977" y="3235874"/>
            <a:ext cx="10549366" cy="4183828"/>
          </a:xfrm>
        </p:spPr>
        <p:txBody>
          <a:bodyPr/>
          <a:lstStyle/>
          <a:p>
            <a:pPr marL="0" indent="0">
              <a:buNone/>
            </a:pPr>
            <a:r>
              <a:rPr lang="tr-TR" dirty="0"/>
              <a:t>	</a:t>
            </a:r>
            <a:r>
              <a:rPr lang="tr-TR" dirty="0" smtClean="0"/>
              <a:t>Bu </a:t>
            </a:r>
            <a:r>
              <a:rPr lang="tr-TR" dirty="0"/>
              <a:t>hastalığa göğüs germenin en büyük kaynağı da umuttur. Kanser hastalarının yaşadığı tüm fiziksel tedavi süreçlerinde yanlarında olmak kadar, ruhsal yaşantılarında da destek çıkmak, moral ve motivasyonlarını sağlamak tedavi sürecini olumlu etkilemekle beraber yüklerini hafifletmemizi, onların hayata tutunmalarında büyük bir etken olabilmemizi sağlıyor.</a:t>
            </a:r>
          </a:p>
        </p:txBody>
      </p:sp>
      <p:sp>
        <p:nvSpPr>
          <p:cNvPr id="4" name="Rectangle 3"/>
          <p:cNvSpPr/>
          <p:nvPr/>
        </p:nvSpPr>
        <p:spPr>
          <a:xfrm>
            <a:off x="2769326" y="2319346"/>
            <a:ext cx="6148252" cy="707886"/>
          </a:xfrm>
          <a:prstGeom prst="rect">
            <a:avLst/>
          </a:prstGeom>
          <a:noFill/>
        </p:spPr>
        <p:txBody>
          <a:bodyPr wrap="square" lIns="91440" tIns="45720" rIns="91440" bIns="45720">
            <a:spAutoFit/>
          </a:bodyPr>
          <a:lstStyle/>
          <a:p>
            <a:pPr fontAlgn="base"/>
            <a:r>
              <a:rPr lang="tr-TR" sz="4000" b="1" spc="50" dirty="0">
                <a:ln w="9525" cmpd="sng">
                  <a:solidFill>
                    <a:schemeClr val="accent1"/>
                  </a:solidFill>
                  <a:prstDash val="solid"/>
                </a:ln>
                <a:solidFill>
                  <a:srgbClr val="70AD47">
                    <a:tint val="1000"/>
                  </a:srgbClr>
                </a:solidFill>
                <a:effectLst>
                  <a:glow rad="38100">
                    <a:schemeClr val="accent1">
                      <a:alpha val="40000"/>
                    </a:schemeClr>
                  </a:glow>
                </a:effectLst>
              </a:rPr>
              <a:t>Kansere Umut Işığı Ol!</a:t>
            </a:r>
          </a:p>
        </p:txBody>
      </p:sp>
      <p:sp>
        <p:nvSpPr>
          <p:cNvPr id="5" name="Rectangle 4"/>
          <p:cNvSpPr/>
          <p:nvPr/>
        </p:nvSpPr>
        <p:spPr>
          <a:xfrm>
            <a:off x="10488780" y="553385"/>
            <a:ext cx="643126" cy="584775"/>
          </a:xfrm>
          <a:prstGeom prst="rect">
            <a:avLst/>
          </a:prstGeom>
        </p:spPr>
        <p:txBody>
          <a:bodyPr wrap="none">
            <a:spAutoFit/>
          </a:bodyPr>
          <a:lstStyle/>
          <a:p>
            <a:pPr algn="ctr"/>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47</a:t>
            </a:r>
            <a:endParaRPr 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36449338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Kansere Umut Işığı Ol projes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087" y="2307771"/>
            <a:ext cx="12026536" cy="455022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r>
              <a:rPr lang="tr-TR" dirty="0" smtClean="0"/>
              <a:t>SOSYAL SORUMLULUK PROJELERİ</a:t>
            </a:r>
            <a:endParaRPr lang="tr-TR" dirty="0"/>
          </a:p>
        </p:txBody>
      </p:sp>
      <p:sp>
        <p:nvSpPr>
          <p:cNvPr id="6" name="Rectangle 5"/>
          <p:cNvSpPr/>
          <p:nvPr/>
        </p:nvSpPr>
        <p:spPr>
          <a:xfrm>
            <a:off x="10459649" y="527260"/>
            <a:ext cx="643126" cy="584775"/>
          </a:xfrm>
          <a:prstGeom prst="rect">
            <a:avLst/>
          </a:prstGeom>
        </p:spPr>
        <p:txBody>
          <a:bodyPr wrap="none">
            <a:spAutoFit/>
          </a:bodyPr>
          <a:lstStyle/>
          <a:p>
            <a:pPr algn="ctr"/>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48</a:t>
            </a:r>
            <a:endParaRPr 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191519029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SOSYAL SORUMLULUK PROJELERİ</a:t>
            </a:r>
            <a:endParaRPr lang="tr-TR" dirty="0"/>
          </a:p>
        </p:txBody>
      </p:sp>
      <p:sp>
        <p:nvSpPr>
          <p:cNvPr id="3" name="Content Placeholder 2"/>
          <p:cNvSpPr>
            <a:spLocks noGrp="1"/>
          </p:cNvSpPr>
          <p:nvPr>
            <p:ph idx="1"/>
          </p:nvPr>
        </p:nvSpPr>
        <p:spPr>
          <a:xfrm>
            <a:off x="230776" y="3121891"/>
            <a:ext cx="11407401" cy="3934229"/>
          </a:xfrm>
        </p:spPr>
        <p:txBody>
          <a:bodyPr>
            <a:normAutofit lnSpcReduction="10000"/>
          </a:bodyPr>
          <a:lstStyle/>
          <a:p>
            <a:pPr fontAlgn="base"/>
            <a:r>
              <a:rPr lang="tr-TR" dirty="0"/>
              <a:t>Günümüz şartlarında hastanelerde yaşanan en büyük sorunlarından birini de, hastaya refakatçilik yapacak kişilerin eksikliğinde yaşanıyor. Gerek ailelerin günlük ve iş yaşam zorunlulukları olmak üzere zaman ayıramamaları veya yakın çevresi olmayan kişilerin hastanelerde yalnız başına kaldıkları görülebiliyor. Bürokratik işlemler veya hastanın tuvalet ve yemek ihtiyacı gibi konularda mutlaka yardım alması gerekebiliyor.</a:t>
            </a:r>
          </a:p>
          <a:p>
            <a:pPr fontAlgn="base"/>
            <a:r>
              <a:rPr lang="tr-TR" dirty="0"/>
              <a:t>İşte bu amaçla, başta büyük devlet eğitim araştırma hastanelerinde, öncelikle çocuk, yaşlılar olmak üzere, ortapedi, onkoloji, psikiyatri vb. bölümlerde hastaların evrak ve ihtiyaçlarını karşılamak için gönüllü refakatçiler olmalıdır.</a:t>
            </a:r>
          </a:p>
          <a:p>
            <a:pPr fontAlgn="base"/>
            <a:r>
              <a:rPr lang="tr-TR" dirty="0"/>
              <a:t>Bu gönüllüler, hastaların onlara muayene aşamasında kayıt işlemlerinden, ödeme, form vs. türü yapılması zorunlu bürokratik işlemlerden kolayca geçmesini sağlayabilir. Refakatçisi olmayan hastaların bu zorunlu durumlarında günlük ihtiyaçları için de yardımcı olması sağlanabilir.</a:t>
            </a:r>
          </a:p>
          <a:p>
            <a:pPr fontAlgn="base"/>
            <a:r>
              <a:rPr lang="tr-TR" dirty="0"/>
              <a:t>Yanında biri olmadan hasta insanların hastane şartlarında bu tür koşturmaları için yardımcı olacak gönüllüler olması, rahatsızlıkla ile uğraşan kişiler ve aileler için az da olsa bir yardım sağlanabilir.</a:t>
            </a:r>
          </a:p>
          <a:p>
            <a:pPr marL="0" indent="0">
              <a:buNone/>
            </a:pPr>
            <a:endParaRPr lang="tr-TR" dirty="0"/>
          </a:p>
        </p:txBody>
      </p:sp>
      <p:sp>
        <p:nvSpPr>
          <p:cNvPr id="4" name="Rectangle 3"/>
          <p:cNvSpPr/>
          <p:nvPr/>
        </p:nvSpPr>
        <p:spPr>
          <a:xfrm>
            <a:off x="0" y="2198561"/>
            <a:ext cx="11868955" cy="923330"/>
          </a:xfrm>
          <a:prstGeom prst="rect">
            <a:avLst/>
          </a:prstGeom>
          <a:noFill/>
        </p:spPr>
        <p:txBody>
          <a:bodyPr wrap="none" lIns="91440" tIns="45720" rIns="91440" bIns="45720">
            <a:spAutoFit/>
          </a:bodyPr>
          <a:lstStyle/>
          <a:p>
            <a:pPr algn="ctr"/>
            <a:r>
              <a:rPr lang="tr-TR"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Hastanelerde Gönüllü Refakatçiler!</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5" name="Rectangle 4"/>
          <p:cNvSpPr/>
          <p:nvPr/>
        </p:nvSpPr>
        <p:spPr>
          <a:xfrm>
            <a:off x="10477065" y="535968"/>
            <a:ext cx="643126" cy="584775"/>
          </a:xfrm>
          <a:prstGeom prst="rect">
            <a:avLst/>
          </a:prstGeom>
        </p:spPr>
        <p:txBody>
          <a:bodyPr wrap="none">
            <a:spAutoFit/>
          </a:bodyPr>
          <a:lstStyle/>
          <a:p>
            <a:pPr algn="ctr"/>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49</a:t>
            </a:r>
            <a:endParaRPr 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8893817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ÇÖZÜM </a:t>
            </a:r>
            <a:r>
              <a:rPr lang="tr-TR"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NEDİR ?</a:t>
            </a:r>
            <a:endParaRPr lang="tr-T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Content Placeholder 2"/>
          <p:cNvSpPr>
            <a:spLocks noGrp="1"/>
          </p:cNvSpPr>
          <p:nvPr>
            <p:ph idx="1"/>
          </p:nvPr>
        </p:nvSpPr>
        <p:spPr/>
        <p:txBody>
          <a:bodyPr/>
          <a:lstStyle/>
          <a:p>
            <a:pPr algn="ctr"/>
            <a:endParaRPr lang="tr-TR" dirty="0" smtClean="0"/>
          </a:p>
          <a:p>
            <a:pPr algn="ctr"/>
            <a:endParaRPr lang="tr-TR" dirty="0"/>
          </a:p>
          <a:p>
            <a:pPr algn="ctr"/>
            <a:endParaRPr lang="tr-TR" dirty="0" smtClean="0"/>
          </a:p>
          <a:p>
            <a:pPr algn="ct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Çözüm;hedefe ulaşma durumudur.</a:t>
            </a:r>
          </a:p>
          <a:p>
            <a:pPr algn="ct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Problem çözmede bir çok yol vardır ancak önemli olan en uygun olan yolu seçmektir.</a:t>
            </a:r>
            <a:endPar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TextBox 4"/>
          <p:cNvSpPr txBox="1"/>
          <p:nvPr/>
        </p:nvSpPr>
        <p:spPr>
          <a:xfrm>
            <a:off x="10528664" y="559102"/>
            <a:ext cx="548640" cy="584775"/>
          </a:xfrm>
          <a:prstGeom prst="rect">
            <a:avLst/>
          </a:prstGeom>
          <a:noFill/>
        </p:spPr>
        <p:txBody>
          <a:bodyPr wrap="square" rtlCol="0">
            <a:spAutoFit/>
          </a:bodyPr>
          <a:lstStyle/>
          <a:p>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5</a:t>
            </a:r>
            <a:endParaRPr lang="tr-TR"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74470844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SOSYAL SORUMLULUK PROJELERİ</a:t>
            </a:r>
            <a:endParaRPr lang="tr-TR" dirty="0"/>
          </a:p>
        </p:txBody>
      </p:sp>
      <p:pic>
        <p:nvPicPr>
          <p:cNvPr id="4098" name="Picture 2" descr="Hastanelerde Gönüllü Refakatçile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2325189"/>
            <a:ext cx="12191999" cy="453281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0459648" y="562094"/>
            <a:ext cx="643126" cy="584775"/>
          </a:xfrm>
          <a:prstGeom prst="rect">
            <a:avLst/>
          </a:prstGeom>
        </p:spPr>
        <p:txBody>
          <a:bodyPr wrap="none">
            <a:spAutoFit/>
          </a:bodyPr>
          <a:lstStyle/>
          <a:p>
            <a:pPr algn="ctr"/>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50</a:t>
            </a:r>
            <a:endParaRPr 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93901386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SOSYAL SORUMLULUK PROJELERİ</a:t>
            </a:r>
            <a:endParaRPr lang="tr-TR" dirty="0"/>
          </a:p>
        </p:txBody>
      </p:sp>
      <p:sp>
        <p:nvSpPr>
          <p:cNvPr id="3" name="Content Placeholder 2"/>
          <p:cNvSpPr>
            <a:spLocks noGrp="1"/>
          </p:cNvSpPr>
          <p:nvPr>
            <p:ph idx="1"/>
          </p:nvPr>
        </p:nvSpPr>
        <p:spPr>
          <a:xfrm>
            <a:off x="322217" y="2822284"/>
            <a:ext cx="11730446" cy="4035716"/>
          </a:xfrm>
        </p:spPr>
        <p:txBody>
          <a:bodyPr>
            <a:normAutofit lnSpcReduction="10000"/>
          </a:bodyPr>
          <a:lstStyle/>
          <a:p>
            <a:pPr fontAlgn="base"/>
            <a:r>
              <a:rPr lang="tr-TR" dirty="0"/>
              <a:t>Kullanmadığınız defterlerle, kitaplarla hatta eski diyerek atmak istediğiniz eşyalarınızı, giysilerinizi tekrar düzenleyerek, geri dönüşüme almak ve tekrar kullanılabilir duruma getirmek, belki ihtiyacı olanlarla bunları paylaşmak…</a:t>
            </a:r>
          </a:p>
          <a:p>
            <a:pPr fontAlgn="base"/>
            <a:r>
              <a:rPr lang="tr-TR" dirty="0"/>
              <a:t>Hadi eski eşyalarınızı tekrar ele alalım ve bunlara yeniden renk katalım…</a:t>
            </a:r>
          </a:p>
          <a:p>
            <a:pPr fontAlgn="base"/>
            <a:r>
              <a:rPr lang="tr-TR" dirty="0"/>
              <a:t>Saçma bir yazı gibi durabilir fakat renk verdiğinizde satıp onun parasıyla yan gelir bile yapabilirsiniz, nasıl mı? Ben de düne kadar, bunu kendime olmaz diyerek şartlamıştım…</a:t>
            </a:r>
          </a:p>
          <a:p>
            <a:pPr fontAlgn="base"/>
            <a:r>
              <a:rPr lang="tr-TR" dirty="0"/>
              <a:t>Zevk için tasarladığım bir bardağı internet sayfamda paylaştım ve çok olumlu yanıtlar aldım. İnsanların düşünceleri nasıl tam olarak bilmiyorum fakat ben bunları yapan, hatta satıp yan gelir yapan insanların sesi olmak istiyorum. Bir çeşit, geri dönüşüm olarak düşünebilirsiniz.</a:t>
            </a:r>
          </a:p>
          <a:p>
            <a:pPr fontAlgn="base"/>
            <a:r>
              <a:rPr lang="tr-TR" dirty="0"/>
              <a:t>Ellerin dillere döküldüğü bir proje senin projen senin emeğin sende sesini duyur “sıra bende” etiketiyle paylaş hep başkalarını düşünerek paylaştığın yazıları resimleri bu kez kendini düşünerek paylaş. Seninde bir birey, aynı zamanda emektar olduğunu herkese hissettir.</a:t>
            </a:r>
          </a:p>
          <a:p>
            <a:pPr fontAlgn="base"/>
            <a:r>
              <a:rPr lang="tr-TR" dirty="0"/>
              <a:t>Unutma bu gün sıra sende…</a:t>
            </a:r>
          </a:p>
          <a:p>
            <a:endParaRPr lang="tr-TR" dirty="0"/>
          </a:p>
        </p:txBody>
      </p:sp>
      <p:sp>
        <p:nvSpPr>
          <p:cNvPr id="4" name="Rectangle 3"/>
          <p:cNvSpPr/>
          <p:nvPr/>
        </p:nvSpPr>
        <p:spPr>
          <a:xfrm>
            <a:off x="3293622" y="2175952"/>
            <a:ext cx="4902304" cy="646331"/>
          </a:xfrm>
          <a:prstGeom prst="rect">
            <a:avLst/>
          </a:prstGeom>
          <a:noFill/>
        </p:spPr>
        <p:txBody>
          <a:bodyPr wrap="none" lIns="91440" tIns="45720" rIns="91440" bIns="45720">
            <a:spAutoFit/>
          </a:bodyPr>
          <a:lstStyle/>
          <a:p>
            <a:pPr fontAlgn="base"/>
            <a:r>
              <a:rPr lang="tr-TR" sz="3600" b="1" dirty="0">
                <a:ln w="9525">
                  <a:solidFill>
                    <a:schemeClr val="bg1"/>
                  </a:solidFill>
                  <a:prstDash val="solid"/>
                </a:ln>
                <a:effectLst>
                  <a:outerShdw blurRad="12700" dist="38100" dir="2700000" algn="tl" rotWithShape="0">
                    <a:schemeClr val="bg1">
                      <a:lumMod val="50000"/>
                    </a:schemeClr>
                  </a:outerShdw>
                </a:effectLst>
              </a:rPr>
              <a:t>Yeniden Değerlendir!</a:t>
            </a:r>
          </a:p>
        </p:txBody>
      </p:sp>
      <p:sp>
        <p:nvSpPr>
          <p:cNvPr id="5" name="Rectangle 4"/>
          <p:cNvSpPr/>
          <p:nvPr/>
        </p:nvSpPr>
        <p:spPr>
          <a:xfrm>
            <a:off x="10494482" y="518551"/>
            <a:ext cx="643126" cy="584775"/>
          </a:xfrm>
          <a:prstGeom prst="rect">
            <a:avLst/>
          </a:prstGeom>
        </p:spPr>
        <p:txBody>
          <a:bodyPr wrap="none">
            <a:spAutoFit/>
          </a:bodyPr>
          <a:lstStyle/>
          <a:p>
            <a:pPr algn="ctr"/>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51</a:t>
            </a:r>
            <a:endParaRPr 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83921065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SOSYAL SORUMLULUK PROJELERİ</a:t>
            </a:r>
            <a:endParaRPr lang="tr-TR" dirty="0"/>
          </a:p>
        </p:txBody>
      </p:sp>
      <p:pic>
        <p:nvPicPr>
          <p:cNvPr id="5122" name="Picture 2" descr="http://www.sosyalsorumluluk.org/wp-content/uploads/2017/10/yeniden-degerlendir.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2290354"/>
            <a:ext cx="12192000" cy="456764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0450939" y="527260"/>
            <a:ext cx="643126" cy="584775"/>
          </a:xfrm>
          <a:prstGeom prst="rect">
            <a:avLst/>
          </a:prstGeom>
        </p:spPr>
        <p:txBody>
          <a:bodyPr wrap="none">
            <a:spAutoFit/>
          </a:bodyPr>
          <a:lstStyle/>
          <a:p>
            <a:pPr algn="ctr"/>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52</a:t>
            </a:r>
            <a:endParaRPr 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18335556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KAYNAKÇA</a:t>
            </a:r>
            <a:endPar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3" name="Content Placeholder 2"/>
          <p:cNvSpPr>
            <a:spLocks noGrp="1"/>
          </p:cNvSpPr>
          <p:nvPr>
            <p:ph idx="1"/>
          </p:nvPr>
        </p:nvSpPr>
        <p:spPr/>
        <p:txBody>
          <a:bodyPr/>
          <a:lstStyle/>
          <a:p>
            <a:r>
              <a:rPr lang="tr-TR" dirty="0"/>
              <a:t>https://www.eforosgb.com/puko-dongusu/</a:t>
            </a:r>
          </a:p>
          <a:p>
            <a:r>
              <a:rPr lang="tr-TR" dirty="0"/>
              <a:t>https://ogryontem.wordpress.com/beyin-firtinasi/</a:t>
            </a:r>
          </a:p>
          <a:p>
            <a:r>
              <a:rPr lang="tr-TR" dirty="0"/>
              <a:t>https://www.dersimiz.com/eyazim/6-Alti-Dusunce-Sapkasi-Yontemi-126.html</a:t>
            </a:r>
          </a:p>
          <a:p>
            <a:r>
              <a:rPr lang="tr-TR" dirty="0"/>
              <a:t>http://www.bilgiustam.com/pareto-analizi-abc-analizi-nedir-nasil-uygulanir/</a:t>
            </a:r>
          </a:p>
          <a:p>
            <a:r>
              <a:rPr lang="tr-TR" dirty="0">
                <a:hlinkClick r:id="rId2"/>
              </a:rPr>
              <a:t>http://www.bilgiustam.com/balik-kilcigi-ishikawa-diyagrami-nedir</a:t>
            </a:r>
            <a:r>
              <a:rPr lang="tr-TR" dirty="0" smtClean="0">
                <a:hlinkClick r:id="rId2"/>
              </a:rPr>
              <a:t>/</a:t>
            </a:r>
            <a:endParaRPr lang="tr-TR" dirty="0" smtClean="0"/>
          </a:p>
          <a:p>
            <a:r>
              <a:rPr lang="tr-TR" dirty="0"/>
              <a:t>http://www.sosyalsorumluluk.org/</a:t>
            </a:r>
            <a:endParaRPr lang="tr-TR" dirty="0" smtClean="0"/>
          </a:p>
          <a:p>
            <a:endParaRPr lang="tr-TR" dirty="0"/>
          </a:p>
        </p:txBody>
      </p:sp>
      <p:sp>
        <p:nvSpPr>
          <p:cNvPr id="5" name="Rectangle 4"/>
          <p:cNvSpPr/>
          <p:nvPr/>
        </p:nvSpPr>
        <p:spPr>
          <a:xfrm>
            <a:off x="10477066" y="520227"/>
            <a:ext cx="643125" cy="584775"/>
          </a:xfrm>
          <a:prstGeom prst="rect">
            <a:avLst/>
          </a:prstGeom>
          <a:noFill/>
        </p:spPr>
        <p:txBody>
          <a:bodyPr wrap="none" lIns="91440" tIns="45720" rIns="91440" bIns="45720">
            <a:spAutoFit/>
          </a:bodyPr>
          <a:lstStyle/>
          <a:p>
            <a:pPr algn="ctr"/>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53</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109163528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perspectiveAbove"/>
              <a:lightRig rig="threePt" dir="t"/>
            </a:scene3d>
          </a:bodyPr>
          <a:lstStyle/>
          <a:p>
            <a:r>
              <a:rPr lang="tr-TR" b="1" dirty="0" smtClean="0">
                <a:ln w="9525">
                  <a:solidFill>
                    <a:schemeClr val="bg1"/>
                  </a:solidFill>
                  <a:prstDash val="solid"/>
                </a:ln>
                <a:solidFill>
                  <a:schemeClr val="bg1"/>
                </a:solidFill>
                <a:effectLst>
                  <a:outerShdw blurRad="60007" dist="200025" dir="15000000" sy="30000" kx="-1800000" algn="bl" rotWithShape="0">
                    <a:prstClr val="black">
                      <a:alpha val="32000"/>
                    </a:prstClr>
                  </a:outerShdw>
                </a:effectLst>
              </a:rPr>
              <a:t>DİNLEDİĞİNİZ İÇİN TEŞEKKÜR EDERİM</a:t>
            </a:r>
            <a:endParaRPr lang="tr-TR" b="1" dirty="0">
              <a:ln w="9525">
                <a:solidFill>
                  <a:schemeClr val="bg1"/>
                </a:solidFill>
                <a:prstDash val="solid"/>
              </a:ln>
              <a:solidFill>
                <a:schemeClr val="bg1"/>
              </a:solidFill>
              <a:effectLst>
                <a:outerShdw blurRad="60007" dist="200025" dir="15000000" sy="30000" kx="-1800000" algn="bl" rotWithShape="0">
                  <a:prstClr val="black">
                    <a:alpha val="32000"/>
                  </a:prstClr>
                </a:outerShdw>
              </a:effectLst>
            </a:endParaRPr>
          </a:p>
        </p:txBody>
      </p:sp>
      <p:pic>
        <p:nvPicPr>
          <p:cNvPr id="1032" name="Picture 8" descr="OKEY İŞARETİ ile ilgili görsel sonucu"/>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737769" y="2594791"/>
            <a:ext cx="4270375" cy="34163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0468358" y="555061"/>
            <a:ext cx="643125" cy="584775"/>
          </a:xfrm>
          <a:prstGeom prst="rect">
            <a:avLst/>
          </a:prstGeom>
          <a:noFill/>
        </p:spPr>
        <p:txBody>
          <a:bodyPr wrap="none" lIns="91440" tIns="45720" rIns="91440" bIns="45720">
            <a:spAutoFit/>
          </a:bodyPr>
          <a:lstStyle/>
          <a:p>
            <a:pPr algn="ctr"/>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54</a:t>
            </a:r>
            <a:endParaRPr lang="en-US" sz="3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0601658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PROBLEM ÇÖZME </a:t>
            </a:r>
            <a:r>
              <a:rPr lang="tr-TR"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TEKNİKLERİ ?</a:t>
            </a:r>
            <a:endParaRPr lang="tr-T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Content Placeholder 2"/>
          <p:cNvSpPr>
            <a:spLocks noGrp="1"/>
          </p:cNvSpPr>
          <p:nvPr>
            <p:ph idx="1"/>
          </p:nvPr>
        </p:nvSpPr>
        <p:spPr>
          <a:xfrm>
            <a:off x="1154954" y="2908300"/>
            <a:ext cx="8825659" cy="3416300"/>
          </a:xfrm>
        </p:spPr>
        <p:txBody>
          <a:bodyPr/>
          <a:lstStyle/>
          <a:p>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PUKO </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DÖNGÜSÜ</a:t>
            </a:r>
          </a:p>
          <a:p>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BEYİN </a:t>
            </a: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FIRTINASI </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TEKNİĞİ</a:t>
            </a:r>
          </a:p>
          <a:p>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6 </a:t>
            </a: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ŞAPKA </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MODELİ</a:t>
            </a:r>
          </a:p>
          <a:p>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PARETO ANALİZİ</a:t>
            </a:r>
          </a:p>
          <a:p>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SEBEP-SONUÇ(BALIK </a:t>
            </a: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KILÇIĞI) DİYAGRAMI</a:t>
            </a:r>
          </a:p>
        </p:txBody>
      </p:sp>
      <p:sp>
        <p:nvSpPr>
          <p:cNvPr id="4" name="TextBox 3"/>
          <p:cNvSpPr txBox="1"/>
          <p:nvPr/>
        </p:nvSpPr>
        <p:spPr>
          <a:xfrm>
            <a:off x="10563497" y="522515"/>
            <a:ext cx="548640" cy="584775"/>
          </a:xfrm>
          <a:prstGeom prst="rect">
            <a:avLst/>
          </a:prstGeom>
          <a:noFill/>
        </p:spPr>
        <p:txBody>
          <a:bodyPr wrap="square" rtlCol="0">
            <a:spAutoFit/>
          </a:bodyPr>
          <a:lstStyle/>
          <a:p>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6</a:t>
            </a:r>
            <a:endParaRPr lang="tr-TR"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0118760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PUKO DÖNGÜSÜ</a:t>
            </a:r>
          </a:p>
        </p:txBody>
      </p:sp>
      <p:sp>
        <p:nvSpPr>
          <p:cNvPr id="3" name="Content Placeholder 2"/>
          <p:cNvSpPr>
            <a:spLocks noGrp="1"/>
          </p:cNvSpPr>
          <p:nvPr>
            <p:ph idx="1"/>
          </p:nvPr>
        </p:nvSpPr>
        <p:spPr>
          <a:xfrm>
            <a:off x="1154954" y="2429329"/>
            <a:ext cx="8825659" cy="4254500"/>
          </a:xfrm>
        </p:spPr>
        <p:txBody>
          <a:bodyPr>
            <a:normAutofit/>
          </a:bodyPr>
          <a:lstStyle/>
          <a:p>
            <a:pPr marL="0" indent="0" algn="ctr">
              <a:buNone/>
            </a:pPr>
            <a:r>
              <a:rPr lang="tr-TR" sz="2000" b="1" dirty="0" smtClean="0"/>
              <a:t>Planlama</a:t>
            </a:r>
            <a:endParaRPr lang="tr-TR" sz="2000" dirty="0"/>
          </a:p>
          <a:p>
            <a:r>
              <a:rPr lang="tr-TR" sz="1200" dirty="0"/>
              <a:t>PUKO döngüsünün ilk ve en kritik adımı planlama aşamasıdır. Bu aşamada planlanan işin kimler tarafından, neden, nasıl, nerde, ne zaman, ne kadar sürede yapılacağı kararlaştırılır.</a:t>
            </a:r>
          </a:p>
          <a:p>
            <a:pPr marL="0" indent="0" algn="ctr">
              <a:buNone/>
            </a:pPr>
            <a:r>
              <a:rPr lang="tr-TR" sz="2000" b="1" dirty="0"/>
              <a:t>Uygula</a:t>
            </a:r>
            <a:endParaRPr lang="tr-TR" sz="2000" dirty="0"/>
          </a:p>
          <a:p>
            <a:r>
              <a:rPr lang="tr-TR" sz="1200" dirty="0"/>
              <a:t>PUKO döngüsünün ikinci aşamasıdır. İlk aşamada planlanan faaliyetlerin belirlenen kişi yöntem ve zamanlarda gerçekleştirildiği aşamadır</a:t>
            </a:r>
            <a:r>
              <a:rPr lang="tr-TR" sz="1200" dirty="0" smtClean="0"/>
              <a:t>.</a:t>
            </a:r>
          </a:p>
          <a:p>
            <a:pPr marL="0" indent="0" algn="ctr">
              <a:buNone/>
            </a:pPr>
            <a:r>
              <a:rPr lang="tr-TR" sz="2000" b="1" dirty="0"/>
              <a:t>Kontrol Et</a:t>
            </a:r>
            <a:endParaRPr lang="tr-TR" sz="2000" dirty="0"/>
          </a:p>
          <a:p>
            <a:r>
              <a:rPr lang="tr-TR" dirty="0"/>
              <a:t>·</a:t>
            </a:r>
            <a:r>
              <a:rPr lang="tr-TR" sz="1200" dirty="0"/>
              <a:t>PUKO döngüsünün üçüncü aşamasıdır. Planlanan hedeflere ne kadar ulaşıldığı belirlenir. Eğer hedeflere ulaşıldıysa yapılan uygulama faaliyetleri kontrol edilir ve standartlaştırılır.</a:t>
            </a:r>
          </a:p>
          <a:p>
            <a:pPr marL="0" indent="0" algn="ctr">
              <a:buNone/>
            </a:pPr>
            <a:r>
              <a:rPr lang="tr-TR" b="1" dirty="0"/>
              <a:t>Önlem Al</a:t>
            </a:r>
            <a:endParaRPr lang="tr-TR" dirty="0"/>
          </a:p>
          <a:p>
            <a:r>
              <a:rPr lang="tr-TR" sz="1200" dirty="0"/>
              <a:t>PUKO döngüsünün dördüncü ve en son aşamasıdır. Kendi içinde PUKO döngüsü içerir. Planlanan faaliyetler ile yapılan uygulamalar arasında ortaya çıkan farklılıkların, sapmaların nedenleri araştırılır ve bunların ortadan kaldırılmasına yönelik faaliyetler başlatılır.</a:t>
            </a:r>
          </a:p>
          <a:p>
            <a:endParaRPr lang="tr-TR" dirty="0"/>
          </a:p>
          <a:p>
            <a:pPr marL="457200" lvl="1" indent="0">
              <a:buNone/>
            </a:pPr>
            <a:endParaRPr lang="tr-TR" dirty="0"/>
          </a:p>
        </p:txBody>
      </p:sp>
      <p:sp>
        <p:nvSpPr>
          <p:cNvPr id="4" name="TextBox 3"/>
          <p:cNvSpPr txBox="1"/>
          <p:nvPr/>
        </p:nvSpPr>
        <p:spPr>
          <a:xfrm>
            <a:off x="10589623" y="557349"/>
            <a:ext cx="574766" cy="584775"/>
          </a:xfrm>
          <a:prstGeom prst="rect">
            <a:avLst/>
          </a:prstGeom>
          <a:noFill/>
        </p:spPr>
        <p:txBody>
          <a:bodyPr wrap="square" rtlCol="0">
            <a:spAutoFit/>
          </a:bodyPr>
          <a:lstStyle/>
          <a:p>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7</a:t>
            </a:r>
            <a:endParaRPr lang="tr-TR"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3721059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BEYİN FIRTINASI </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TEKNİĞİ ?</a:t>
            </a:r>
            <a:endPar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3" name="Content Placeholder 2"/>
          <p:cNvSpPr>
            <a:spLocks noGrp="1"/>
          </p:cNvSpPr>
          <p:nvPr>
            <p:ph idx="1"/>
          </p:nvPr>
        </p:nvSpPr>
        <p:spPr/>
        <p:txBody>
          <a:bodyPr/>
          <a:lstStyle/>
          <a:p>
            <a:pPr algn="ctr"/>
            <a:endPar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endParaRPr>
          </a:p>
          <a:p>
            <a:pPr algn="ctr"/>
            <a:endPar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a:p>
            <a:pPr algn="ct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Bireylerin </a:t>
            </a:r>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eleştirilme endişesi olmadan fikirlerini rahatlıkla ifade ettikleri grup tartışma tekniğidir. Beyin fırtınası, değişik fikirlerin ortaya konulmasını destekler, böylece kısa sürede çok sayıda farklı fikirler üretilir. Bu tekniğin uygulanmasında fikirlerin niteliğinden çok, sayıca çokluğu önemlidir.</a:t>
            </a:r>
          </a:p>
        </p:txBody>
      </p:sp>
      <p:sp>
        <p:nvSpPr>
          <p:cNvPr id="4" name="TextBox 3"/>
          <p:cNvSpPr txBox="1"/>
          <p:nvPr/>
        </p:nvSpPr>
        <p:spPr>
          <a:xfrm>
            <a:off x="10546081" y="499833"/>
            <a:ext cx="574765" cy="584775"/>
          </a:xfrm>
          <a:prstGeom prst="rect">
            <a:avLst/>
          </a:prstGeom>
          <a:noFill/>
        </p:spPr>
        <p:txBody>
          <a:bodyPr wrap="square" rtlCol="0">
            <a:spAutoFit/>
          </a:bodyPr>
          <a:lstStyle/>
          <a:p>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8</a:t>
            </a:r>
            <a:endParaRPr lang="tr-TR"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0008938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rPr>
              <a:t>6 ŞAPKA </a:t>
            </a:r>
            <a:r>
              <a:rPr lang="tr-TR"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MODELİ </a:t>
            </a:r>
            <a:endParaRPr lang="tr-TR" b="1"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3" name="Content Placeholder 2"/>
          <p:cNvSpPr>
            <a:spLocks noGrp="1"/>
          </p:cNvSpPr>
          <p:nvPr>
            <p:ph idx="1"/>
          </p:nvPr>
        </p:nvSpPr>
        <p:spPr>
          <a:xfrm>
            <a:off x="1154954" y="2272937"/>
            <a:ext cx="8825659" cy="4585063"/>
          </a:xfrm>
        </p:spPr>
        <p:txBody>
          <a:bodyPr>
            <a:normAutofit lnSpcReduction="10000"/>
          </a:bodyPr>
          <a:lstStyle/>
          <a:p>
            <a:pPr marL="0" indent="0" algn="ctr" fontAlgn="base">
              <a:buNone/>
            </a:pPr>
            <a:r>
              <a:rPr lang="tr-TR" sz="1400" b="1" dirty="0" smtClean="0"/>
              <a:t>1 </a:t>
            </a:r>
            <a:r>
              <a:rPr lang="tr-TR" sz="1400" b="1" dirty="0"/>
              <a:t>ŞAPKA : BEYAZ ŞAPKA</a:t>
            </a:r>
            <a:endParaRPr lang="tr-TR" sz="1400" dirty="0"/>
          </a:p>
          <a:p>
            <a:pPr fontAlgn="base"/>
            <a:r>
              <a:rPr lang="tr-TR" sz="1200" dirty="0"/>
              <a:t>Tarafsız şapkadır ve net bilgileri içerir.</a:t>
            </a:r>
          </a:p>
          <a:p>
            <a:pPr marL="0" indent="0" algn="ctr" fontAlgn="base">
              <a:buNone/>
            </a:pPr>
            <a:r>
              <a:rPr lang="tr-TR" sz="1400" b="1" dirty="0"/>
              <a:t>2. ŞAPKA : KIRMIZI ŞAPKA</a:t>
            </a:r>
            <a:endParaRPr lang="tr-TR" sz="1400" dirty="0"/>
          </a:p>
          <a:p>
            <a:pPr fontAlgn="base"/>
            <a:r>
              <a:rPr lang="tr-TR" sz="1200" dirty="0"/>
              <a:t>Duygusal, kişisel şapkadır. Kişisel duygular bu şapkada hesaba katılır.</a:t>
            </a:r>
            <a:r>
              <a:rPr lang="tr-TR" dirty="0"/>
              <a:t> </a:t>
            </a:r>
          </a:p>
          <a:p>
            <a:pPr marL="0" indent="0" algn="ctr" fontAlgn="base">
              <a:buNone/>
            </a:pPr>
            <a:r>
              <a:rPr lang="tr-TR" sz="1400" b="1" dirty="0"/>
              <a:t>3. ŞAPKA : SİYAH ŞAPKA</a:t>
            </a:r>
            <a:endParaRPr lang="tr-TR" sz="1400" dirty="0"/>
          </a:p>
          <a:p>
            <a:pPr fontAlgn="base"/>
            <a:r>
              <a:rPr lang="tr-TR" sz="1200" dirty="0"/>
              <a:t>Kötümser, tedbir şapkasıdır. Tehlikelerle alakalı olan şapkadır. Kötümser tüneli görür, iyimser ise tünelin ucundaki ışığı.</a:t>
            </a:r>
          </a:p>
          <a:p>
            <a:pPr marL="0" indent="0" algn="ctr" fontAlgn="base">
              <a:buNone/>
            </a:pPr>
            <a:r>
              <a:rPr lang="tr-TR" sz="1400" b="1" dirty="0"/>
              <a:t>4. ŞAPKA : SARI ŞAPKA</a:t>
            </a:r>
            <a:endParaRPr lang="tr-TR" sz="1400" dirty="0"/>
          </a:p>
          <a:p>
            <a:pPr fontAlgn="base"/>
            <a:r>
              <a:rPr lang="tr-TR" sz="1200" dirty="0"/>
              <a:t>İyimser, yararlar şapkasıdır. Projenin avantajlarının ortaya konduğu şapkadır</a:t>
            </a:r>
            <a:r>
              <a:rPr lang="tr-TR" sz="1200" dirty="0" smtClean="0"/>
              <a:t>.</a:t>
            </a:r>
          </a:p>
          <a:p>
            <a:pPr algn="ctr" fontAlgn="base"/>
            <a:r>
              <a:rPr lang="tr-TR" b="1" dirty="0"/>
              <a:t/>
            </a:r>
            <a:br>
              <a:rPr lang="tr-TR" b="1" dirty="0"/>
            </a:br>
            <a:r>
              <a:rPr lang="tr-TR" sz="1400" b="1" dirty="0"/>
              <a:t>5. ŞAPKA : YEŞİL ŞAPKA</a:t>
            </a:r>
            <a:endParaRPr lang="tr-TR" sz="1400" dirty="0"/>
          </a:p>
          <a:p>
            <a:pPr fontAlgn="base"/>
            <a:r>
              <a:rPr lang="tr-TR" sz="1200" dirty="0"/>
              <a:t>Yenilikçilik, yaratıcılık , üretken fikirler şapkasıdır. Konu ile ilgili alternatifler nelerdir? Sorusunun cevapları aranır</a:t>
            </a:r>
            <a:r>
              <a:rPr lang="tr-TR" sz="1200" dirty="0" smtClean="0"/>
              <a:t>.</a:t>
            </a:r>
            <a:endParaRPr lang="tr-TR" sz="1500" dirty="0"/>
          </a:p>
          <a:p>
            <a:pPr marL="0" indent="0" algn="ctr" fontAlgn="base">
              <a:buNone/>
            </a:pPr>
            <a:r>
              <a:rPr lang="tr-TR" sz="1500" b="1" dirty="0"/>
              <a:t>6. ŞAPKA : MAVİ ŞAPKA</a:t>
            </a:r>
            <a:endParaRPr lang="tr-TR" sz="1500" dirty="0"/>
          </a:p>
          <a:p>
            <a:pPr fontAlgn="base"/>
            <a:r>
              <a:rPr lang="tr-TR" sz="1300" dirty="0"/>
              <a:t>Serinkanlı durum analizi, kontrol şapkasıdır. Sonunu görmeden işe başlamamak istiyorsak bu aşama çok önemlidir. Sonuçların ortaya konduğu şapkadır.</a:t>
            </a:r>
          </a:p>
          <a:p>
            <a:endParaRPr lang="tr-TR" sz="1200" dirty="0"/>
          </a:p>
        </p:txBody>
      </p:sp>
      <p:sp>
        <p:nvSpPr>
          <p:cNvPr id="4" name="TextBox 3"/>
          <p:cNvSpPr txBox="1"/>
          <p:nvPr/>
        </p:nvSpPr>
        <p:spPr>
          <a:xfrm>
            <a:off x="10572205" y="508542"/>
            <a:ext cx="600892" cy="584775"/>
          </a:xfrm>
          <a:prstGeom prst="rect">
            <a:avLst/>
          </a:prstGeom>
          <a:noFill/>
        </p:spPr>
        <p:txBody>
          <a:bodyPr wrap="square" rtlCol="0">
            <a:spAutoFit/>
          </a:bodyPr>
          <a:lstStyle/>
          <a:p>
            <a:r>
              <a:rPr lang="tr-TR"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9</a:t>
            </a:r>
            <a:endParaRPr lang="tr-TR"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35030335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216</TotalTime>
  <Words>2525</Words>
  <Application>Microsoft Office PowerPoint</Application>
  <PresentationFormat>Widescreen</PresentationFormat>
  <Paragraphs>296</Paragraphs>
  <Slides>54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54</vt:i4>
      </vt:variant>
    </vt:vector>
  </HeadingPairs>
  <TitlesOfParts>
    <vt:vector size="62" baseType="lpstr">
      <vt:lpstr>Algerian</vt:lpstr>
      <vt:lpstr>Arial</vt:lpstr>
      <vt:lpstr>Arial Black</vt:lpstr>
      <vt:lpstr>Calibri</vt:lpstr>
      <vt:lpstr>Calibri Light</vt:lpstr>
      <vt:lpstr>Century Gothic</vt:lpstr>
      <vt:lpstr>Wingdings 3</vt:lpstr>
      <vt:lpstr>Ion Boardroom</vt:lpstr>
      <vt:lpstr>PowerPoint Presentation</vt:lpstr>
      <vt:lpstr>İÇİNDEKİLER</vt:lpstr>
      <vt:lpstr>PROBLEM NEDİR ?</vt:lpstr>
      <vt:lpstr>PROBLEME DUYARLILIK</vt:lpstr>
      <vt:lpstr>ÇÖZÜM NEDİR ?</vt:lpstr>
      <vt:lpstr>PROBLEM ÇÖZME TEKNİKLERİ ?</vt:lpstr>
      <vt:lpstr>PUKO DÖNGÜSÜ</vt:lpstr>
      <vt:lpstr>BEYİN FIRTINASI TEKNİĞİ ?</vt:lpstr>
      <vt:lpstr>6 ŞAPKA MODELİ </vt:lpstr>
      <vt:lpstr>PARETO ANALİZİ ?</vt:lpstr>
      <vt:lpstr>SEBEP-SONUÇ(BALIK KILÇIĞI) DİYAGRAMI</vt:lpstr>
      <vt:lpstr>DENENCE-TAHMİN</vt:lpstr>
      <vt:lpstr>DENENCE-TAHMİN</vt:lpstr>
      <vt:lpstr>DENENCE-TAHMİN</vt:lpstr>
      <vt:lpstr>UNUTMAYALIM-NOT ALALIM</vt:lpstr>
      <vt:lpstr>BUNLARI BİLİYOR MUSUNUZ?</vt:lpstr>
      <vt:lpstr>UNUTMAYALIM</vt:lpstr>
      <vt:lpstr>İLGİNÇ İCATLAR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DENENCELERİN SINANMASI</vt:lpstr>
      <vt:lpstr>PowerPoint Presentation</vt:lpstr>
      <vt:lpstr>PowerPoint Presentation</vt:lpstr>
      <vt:lpstr>DENENCE SONUÇLARININ DEĞERLENDİRİLMESİ</vt:lpstr>
      <vt:lpstr>PowerPoint Presentation</vt:lpstr>
      <vt:lpstr>PowerPoint Presentation</vt:lpstr>
      <vt:lpstr>Bilim nedir?  </vt:lpstr>
      <vt:lpstr>PowerPoint Presentation</vt:lpstr>
      <vt:lpstr>PowerPoint Presentation</vt:lpstr>
      <vt:lpstr>PowerPoint Presentation</vt:lpstr>
      <vt:lpstr>PowerPoint Presentation</vt:lpstr>
      <vt:lpstr> Denence Sonuçlarını İfade Etme Denence sonuçları, açık ve anlaşılır bir biçimde ifade edilmelidir. Aksi taktirde projenin hedefine ulaşması beklenemez. Denence sonuçlarını değerlendirirken tablo, grafik ve şekil gibi ögelerden yararlanılabilir</vt:lpstr>
      <vt:lpstr>Tablo: Denence sonuçlarının karşılaştırılması amacıyla bilgilerin sistemli bir biçimde düzenlenmiş şeklidir. Tablolar satır ve sütunlardan oluşur</vt:lpstr>
      <vt:lpstr>PowerPoint Presentation</vt:lpstr>
      <vt:lpstr>PowerPoint Presentation</vt:lpstr>
      <vt:lpstr>SOSYAL SORUMLULUK PROJELERİ</vt:lpstr>
      <vt:lpstr>SOSYAL SORUMLULUK PROJELERİ</vt:lpstr>
      <vt:lpstr>SOSYAL SORUMLULUK PROJELERİ</vt:lpstr>
      <vt:lpstr>SOSYAL SORUMLULUK PROJELERİ </vt:lpstr>
      <vt:lpstr>SOSYAL SORUMLULUK PROJELERİ</vt:lpstr>
      <vt:lpstr>SOSYAL SORUMLULUK PROJELERİ</vt:lpstr>
      <vt:lpstr>SOSYAL SORUMLULUK PROJELERİ</vt:lpstr>
      <vt:lpstr>SOSYAL SORUMLULUK PROJELERİ</vt:lpstr>
      <vt:lpstr>SOSYAL SORUMLULUK PROJELERİ</vt:lpstr>
      <vt:lpstr>SOSYAL SORUMLULUK PROJELERİ</vt:lpstr>
      <vt:lpstr>SOSYAL SORUMLULUK PROJELERİ</vt:lpstr>
      <vt:lpstr>SOSYAL SORUMLULUK PROJELERİ</vt:lpstr>
      <vt:lpstr>KAYNAKÇA</vt:lpstr>
      <vt:lpstr>DİNLEDİĞİNİZ İÇİN TEŞEKKÜR EDERİM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22</cp:revision>
  <dcterms:created xsi:type="dcterms:W3CDTF">2018-02-18T11:01:51Z</dcterms:created>
  <dcterms:modified xsi:type="dcterms:W3CDTF">2018-02-25T17:11:02Z</dcterms:modified>
</cp:coreProperties>
</file>