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078A0D-3D20-4F11-9790-41A554193815}" type="datetimeFigureOut">
              <a:rPr lang="tr-TR" smtClean="0"/>
              <a:t>19.3.2018</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6C5CC-A243-4DB9-B326-D1ACB6D3206D}" type="slidenum">
              <a:rPr lang="tr-TR" smtClean="0"/>
              <a:t>‹#›</a:t>
            </a:fld>
            <a:endParaRPr lang="tr-TR"/>
          </a:p>
        </p:txBody>
      </p:sp>
    </p:spTree>
    <p:extLst>
      <p:ext uri="{BB962C8B-B14F-4D97-AF65-F5344CB8AC3E}">
        <p14:creationId xmlns:p14="http://schemas.microsoft.com/office/powerpoint/2010/main" val="4938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a:t>Asıl başlık stilini düzenlemek için tıklayın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18E12E76-26A4-4E2F-A1CC-16E86536E8A0}" type="datetime1">
              <a:rPr lang="en-US" smtClean="0"/>
              <a:t>3/19/2018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61191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DA5C406D-AFBA-43AE-8B8B-AC677E12872B}" type="datetime1">
              <a:rPr lang="en-US" smtClean="0"/>
              <a:t>3/19/2018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216679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a:t>Asıl başlık stilini düzenlemek için tıklayın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4" name="Date Placeholder 3"/>
          <p:cNvSpPr>
            <a:spLocks noGrp="1"/>
          </p:cNvSpPr>
          <p:nvPr>
            <p:ph type="dt" sz="half" idx="10"/>
          </p:nvPr>
        </p:nvSpPr>
        <p:spPr/>
        <p:txBody>
          <a:bodyPr/>
          <a:lstStyle/>
          <a:p>
            <a:fld id="{B58D9B64-29A3-4009-A833-70DD5DF96551}" type="datetime1">
              <a:rPr lang="en-US" smtClean="0"/>
              <a:t>3/19/2018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53785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a:t>Asıl başlık stilini düzenlemek için tıklayın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tr-TR"/>
              <a:t>Asıl metin stillerini düzenle</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4" name="Date Placeholder 3"/>
          <p:cNvSpPr>
            <a:spLocks noGrp="1"/>
          </p:cNvSpPr>
          <p:nvPr>
            <p:ph type="dt" sz="half" idx="10"/>
          </p:nvPr>
        </p:nvSpPr>
        <p:spPr/>
        <p:txBody>
          <a:bodyPr/>
          <a:lstStyle/>
          <a:p>
            <a:fld id="{7CBAC243-D2DC-4B36-90CA-48430D4E5E01}" type="datetime1">
              <a:rPr lang="en-US" smtClean="0"/>
              <a:t>3/19/2018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679931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B16792-88BC-40F5-A32B-1C33C79AFE8E}" type="datetime1">
              <a:rPr lang="en-US" smtClean="0"/>
              <a:t>3/19/2018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431074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1323B37-C851-4A3B-948D-8EBE51A5A1FF}" type="datetime1">
              <a:rPr lang="en-US" smtClean="0"/>
              <a:t>3/19/2018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8665003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2FD9D88-C9F5-4F01-B6C5-FC0A33348BCE}" type="datetime1">
              <a:rPr lang="en-US" smtClean="0"/>
              <a:t>3/19/2018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518854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EDE34AF-8830-4151-95D7-0E23D6CDE3F2}" type="datetime1">
              <a:rPr lang="en-US" smtClean="0"/>
              <a:t>3/19/2018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968782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868B793A-B97B-4B64-9C45-1A5A213D9446}" type="datetime1">
              <a:rPr lang="en-US" smtClean="0"/>
              <a:t>3/19/2018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279404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3"/>
          <p:cNvSpPr>
            <a:spLocks noGrp="1"/>
          </p:cNvSpPr>
          <p:nvPr>
            <p:ph type="dt" sz="half" idx="10"/>
          </p:nvPr>
        </p:nvSpPr>
        <p:spPr/>
        <p:txBody>
          <a:bodyPr/>
          <a:lstStyle/>
          <a:p>
            <a:fld id="{7E1244A1-2A5B-46D5-AE26-C2C140DB9435}" type="datetime1">
              <a:rPr lang="en-US" smtClean="0"/>
              <a:t>3/19/2018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174961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9A4F01F5-CFAE-4E6A-9358-F2A3F94EBDDE}" type="datetime1">
              <a:rPr lang="en-US" smtClean="0"/>
              <a:t>3/19/2018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07693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F69087A7-FF75-416A-9CD9-C49D7C973439}" type="datetime1">
              <a:rPr lang="en-US" smtClean="0"/>
              <a:t>3/19/2018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71436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693E57DE-2FFB-42F5-9CAD-E35F3291BDF2}" type="datetime1">
              <a:rPr lang="en-US" smtClean="0"/>
              <a:t>3/19/2018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009114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7" name="Date Placeholder 2"/>
          <p:cNvSpPr>
            <a:spLocks noGrp="1"/>
          </p:cNvSpPr>
          <p:nvPr>
            <p:ph type="dt" sz="half" idx="10"/>
          </p:nvPr>
        </p:nvSpPr>
        <p:spPr/>
        <p:txBody>
          <a:bodyPr/>
          <a:lstStyle/>
          <a:p>
            <a:fld id="{D1D9EA6B-91BF-4A6D-8C6C-7AC0345C5A45}" type="datetime1">
              <a:rPr lang="en-US" smtClean="0"/>
              <a:t>3/19/2018</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17401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AF20156-1A84-4AEB-84A3-4FE2B83976A1}" type="datetime1">
              <a:rPr lang="en-US" smtClean="0"/>
              <a:t>3/19/2018</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076537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tr-TR"/>
              <a:t>Asıl başlık stilini düzenlemek için tıklayın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7" name="Date Placeholder 4"/>
          <p:cNvSpPr>
            <a:spLocks noGrp="1"/>
          </p:cNvSpPr>
          <p:nvPr>
            <p:ph type="dt" sz="half" idx="10"/>
          </p:nvPr>
        </p:nvSpPr>
        <p:spPr/>
        <p:txBody>
          <a:bodyPr/>
          <a:lstStyle/>
          <a:p>
            <a:fld id="{A2E2F221-F831-4AAB-A098-2509B0B49AA8}" type="datetime1">
              <a:rPr lang="en-US" smtClean="0"/>
              <a:t>3/19/2018</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913133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3FB1F0D6-0BE6-43B8-95CA-E4081ADB5FDE}" type="datetime1">
              <a:rPr lang="en-US" smtClean="0"/>
              <a:t>3/19/2018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333907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8FEE6E72-73BC-418E-84C7-F7BB11138F24}" type="datetime1">
              <a:rPr lang="en-US" smtClean="0"/>
              <a:t>3/19/2018</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277858814"/>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http://gelisenbeyin.net/bilimsel-proje-hazirlama-asamalari.html" TargetMode="Externa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916C050-A5D2-4562-96D0-BF68776EA4B1}"/>
              </a:ext>
            </a:extLst>
          </p:cNvPr>
          <p:cNvSpPr>
            <a:spLocks noGrp="1"/>
          </p:cNvSpPr>
          <p:nvPr>
            <p:ph type="ctrTitle"/>
          </p:nvPr>
        </p:nvSpPr>
        <p:spPr>
          <a:xfrm>
            <a:off x="1154955" y="1447801"/>
            <a:ext cx="8825658" cy="1061483"/>
          </a:xfrm>
        </p:spPr>
        <p:txBody>
          <a:bodyPr/>
          <a:lstStyle/>
          <a:p>
            <a:pPr algn="ctr"/>
            <a:r>
              <a:rPr lang="tr-TR" sz="6000" b="1" dirty="0">
                <a:solidFill>
                  <a:schemeClr val="bg1"/>
                </a:solidFill>
              </a:rPr>
              <a:t>Projenin Yazılması </a:t>
            </a:r>
          </a:p>
        </p:txBody>
      </p:sp>
      <p:sp>
        <p:nvSpPr>
          <p:cNvPr id="3" name="Alt Başlık 2">
            <a:extLst>
              <a:ext uri="{FF2B5EF4-FFF2-40B4-BE49-F238E27FC236}">
                <a16:creationId xmlns:a16="http://schemas.microsoft.com/office/drawing/2014/main" id="{5AF1F62F-FE7B-4ECB-8A3A-2157518FA985}"/>
              </a:ext>
            </a:extLst>
          </p:cNvPr>
          <p:cNvSpPr>
            <a:spLocks noGrp="1"/>
          </p:cNvSpPr>
          <p:nvPr>
            <p:ph type="subTitle" idx="1"/>
          </p:nvPr>
        </p:nvSpPr>
        <p:spPr>
          <a:xfrm>
            <a:off x="1154955" y="2998290"/>
            <a:ext cx="8825658" cy="861420"/>
          </a:xfrm>
        </p:spPr>
        <p:txBody>
          <a:bodyPr>
            <a:noAutofit/>
          </a:bodyPr>
          <a:lstStyle/>
          <a:p>
            <a:pPr algn="ctr"/>
            <a:r>
              <a:rPr lang="tr-TR" sz="6000" b="1" dirty="0">
                <a:solidFill>
                  <a:schemeClr val="bg1"/>
                </a:solidFill>
              </a:rPr>
              <a:t>Ünite 3</a:t>
            </a:r>
          </a:p>
        </p:txBody>
      </p:sp>
      <p:sp>
        <p:nvSpPr>
          <p:cNvPr id="6" name="Slayt Numarası Yer Tutucusu 5">
            <a:extLst>
              <a:ext uri="{FF2B5EF4-FFF2-40B4-BE49-F238E27FC236}">
                <a16:creationId xmlns:a16="http://schemas.microsoft.com/office/drawing/2014/main" id="{09A40EF5-CA4F-46F0-A99F-35E6B72F5E5B}"/>
              </a:ext>
            </a:extLst>
          </p:cNvPr>
          <p:cNvSpPr>
            <a:spLocks noGrp="1"/>
          </p:cNvSpPr>
          <p:nvPr>
            <p:ph type="sldNum" sz="quarter" idx="12"/>
          </p:nvPr>
        </p:nvSpPr>
        <p:spPr/>
        <p:txBody>
          <a:bodyPr/>
          <a:lstStyle/>
          <a:p>
            <a:fld id="{D57F1E4F-1CFF-5643-939E-02111984F565}" type="slidenum">
              <a:rPr lang="en-US" smtClean="0"/>
              <a:t>1</a:t>
            </a:fld>
            <a:endParaRPr lang="en-US" dirty="0"/>
          </a:p>
        </p:txBody>
      </p:sp>
    </p:spTree>
    <p:extLst>
      <p:ext uri="{BB962C8B-B14F-4D97-AF65-F5344CB8AC3E}">
        <p14:creationId xmlns:p14="http://schemas.microsoft.com/office/powerpoint/2010/main" val="35043549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D6DF6AA-FC14-42BF-ACA1-618F731473C4}"/>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01714256-8A34-4B90-9EDE-B82F38C858C9}"/>
              </a:ext>
            </a:extLst>
          </p:cNvPr>
          <p:cNvSpPr>
            <a:spLocks noGrp="1"/>
          </p:cNvSpPr>
          <p:nvPr>
            <p:ph idx="1"/>
          </p:nvPr>
        </p:nvSpPr>
        <p:spPr/>
        <p:txBody>
          <a:bodyPr>
            <a:normAutofit fontScale="92500" lnSpcReduction="10000"/>
          </a:bodyPr>
          <a:lstStyle/>
          <a:p>
            <a:pPr marL="0" indent="0">
              <a:buNone/>
            </a:pPr>
            <a:r>
              <a:rPr lang="tr-TR" b="1" dirty="0">
                <a:solidFill>
                  <a:srgbClr val="FF0000"/>
                </a:solidFill>
                <a:latin typeface="Comic Sans MS" panose="030F0702030302020204" pitchFamily="66" charset="0"/>
              </a:rPr>
              <a:t>7. Sunuş</a:t>
            </a:r>
          </a:p>
          <a:p>
            <a:pPr marL="0" indent="0">
              <a:buNone/>
            </a:pPr>
            <a:endParaRPr lang="tr-TR" dirty="0">
              <a:latin typeface="Comic Sans MS" panose="030F0702030302020204" pitchFamily="66" charset="0"/>
            </a:endParaRPr>
          </a:p>
          <a:p>
            <a:pPr marL="0" indent="0">
              <a:buNone/>
            </a:pPr>
            <a:r>
              <a:rPr lang="tr-TR" dirty="0">
                <a:latin typeface="Comic Sans MS" panose="030F0702030302020204" pitchFamily="66" charset="0"/>
              </a:rPr>
              <a:t>  Bilimsel bir </a:t>
            </a:r>
            <a:r>
              <a:rPr lang="tr-TR" dirty="0">
                <a:latin typeface="Comic Sans MS" panose="030F0702030302020204" pitchFamily="66" charset="0"/>
                <a:hlinkClick r:id="rId2"/>
              </a:rPr>
              <a:t>projenin </a:t>
            </a:r>
            <a:r>
              <a:rPr lang="tr-TR" dirty="0">
                <a:latin typeface="Comic Sans MS" panose="030F0702030302020204" pitchFamily="66" charset="0"/>
              </a:rPr>
              <a:t>mutlaka sunuşu yapılır. Siz de projenizi arkadaşlarınıza, öğretmenlerinize, ailenize, jüriye ve tanımadığınız pek çok insana sunacaksınız. Bu yüzden heyecanlanmamak elde değil. Projeyi sunuş pratikleri yapın. Bir arkadaşınıza, ailenize, öğretmeninize sunun, bunu bir kez yaptıktan sonra daha rahat edeceksiniz. Ayrıca unutmayın konunuzu en iyi siz biliyorsunuz. Çok uğraştınız, emek harcadınız, şimdi sizin bildiğiniz bilgileri diğer insanlarla paylaşma zamanı geldi. Her şey çok güzel olacak.</a:t>
            </a:r>
          </a:p>
        </p:txBody>
      </p:sp>
      <p:sp>
        <p:nvSpPr>
          <p:cNvPr id="4" name="Metin Yer Tutucusu 3">
            <a:extLst>
              <a:ext uri="{FF2B5EF4-FFF2-40B4-BE49-F238E27FC236}">
                <a16:creationId xmlns:a16="http://schemas.microsoft.com/office/drawing/2014/main" id="{1A142D5F-64F9-4B88-9DC4-E9616C622592}"/>
              </a:ext>
            </a:extLst>
          </p:cNvPr>
          <p:cNvSpPr>
            <a:spLocks noGrp="1"/>
          </p:cNvSpPr>
          <p:nvPr>
            <p:ph type="body" sz="half" idx="2"/>
          </p:nvPr>
        </p:nvSpPr>
        <p:spPr/>
        <p:txBody>
          <a:bodyPr/>
          <a:lstStyle/>
          <a:p>
            <a:endParaRPr lang="tr-TR"/>
          </a:p>
        </p:txBody>
      </p:sp>
      <p:sp>
        <p:nvSpPr>
          <p:cNvPr id="5" name="Slayt Numarası Yer Tutucusu 4">
            <a:extLst>
              <a:ext uri="{FF2B5EF4-FFF2-40B4-BE49-F238E27FC236}">
                <a16:creationId xmlns:a16="http://schemas.microsoft.com/office/drawing/2014/main" id="{26BD5C66-C853-43C1-B88E-2857E1306102}"/>
              </a:ext>
            </a:extLst>
          </p:cNvPr>
          <p:cNvSpPr>
            <a:spLocks noGrp="1"/>
          </p:cNvSpPr>
          <p:nvPr>
            <p:ph type="sldNum" sz="quarter" idx="12"/>
          </p:nvPr>
        </p:nvSpPr>
        <p:spPr/>
        <p:txBody>
          <a:bodyPr/>
          <a:lstStyle/>
          <a:p>
            <a:fld id="{D57F1E4F-1CFF-5643-939E-02111984F565}" type="slidenum">
              <a:rPr lang="en-US" smtClean="0"/>
              <a:t>10</a:t>
            </a:fld>
            <a:endParaRPr lang="en-US" dirty="0"/>
          </a:p>
        </p:txBody>
      </p:sp>
      <p:pic>
        <p:nvPicPr>
          <p:cNvPr id="7" name="Resim 6">
            <a:extLst>
              <a:ext uri="{FF2B5EF4-FFF2-40B4-BE49-F238E27FC236}">
                <a16:creationId xmlns:a16="http://schemas.microsoft.com/office/drawing/2014/main" id="{FC34F1F4-835B-4DBF-BCD3-01B6DC1C9424}"/>
              </a:ext>
            </a:extLst>
          </p:cNvPr>
          <p:cNvPicPr>
            <a:picLocks noChangeAspect="1"/>
          </p:cNvPicPr>
          <p:nvPr/>
        </p:nvPicPr>
        <p:blipFill>
          <a:blip r:embed="rId3"/>
          <a:stretch>
            <a:fillRect/>
          </a:stretch>
        </p:blipFill>
        <p:spPr>
          <a:xfrm>
            <a:off x="1154953" y="2312353"/>
            <a:ext cx="3401062" cy="3300096"/>
          </a:xfrm>
          <a:prstGeom prst="rect">
            <a:avLst/>
          </a:prstGeom>
        </p:spPr>
      </p:pic>
    </p:spTree>
    <p:extLst>
      <p:ext uri="{BB962C8B-B14F-4D97-AF65-F5344CB8AC3E}">
        <p14:creationId xmlns:p14="http://schemas.microsoft.com/office/powerpoint/2010/main" val="1104704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van 5">
            <a:extLst>
              <a:ext uri="{FF2B5EF4-FFF2-40B4-BE49-F238E27FC236}">
                <a16:creationId xmlns:a16="http://schemas.microsoft.com/office/drawing/2014/main" id="{006793A5-357E-4091-BCC9-D0FD0277C308}"/>
              </a:ext>
            </a:extLst>
          </p:cNvPr>
          <p:cNvSpPr>
            <a:spLocks noGrp="1"/>
          </p:cNvSpPr>
          <p:nvPr>
            <p:ph type="title"/>
          </p:nvPr>
        </p:nvSpPr>
        <p:spPr>
          <a:xfrm>
            <a:off x="1154953" y="833121"/>
            <a:ext cx="3401064" cy="1447800"/>
          </a:xfrm>
        </p:spPr>
        <p:txBody>
          <a:bodyPr/>
          <a:lstStyle/>
          <a:p>
            <a:pPr algn="ctr"/>
            <a:r>
              <a:rPr lang="tr-TR" b="1" dirty="0">
                <a:solidFill>
                  <a:schemeClr val="bg1"/>
                </a:solidFill>
              </a:rPr>
              <a:t>Verilerin Düzenlenmesi</a:t>
            </a:r>
          </a:p>
        </p:txBody>
      </p:sp>
      <p:sp>
        <p:nvSpPr>
          <p:cNvPr id="7" name="İçerik Yer Tutucusu 6">
            <a:extLst>
              <a:ext uri="{FF2B5EF4-FFF2-40B4-BE49-F238E27FC236}">
                <a16:creationId xmlns:a16="http://schemas.microsoft.com/office/drawing/2014/main" id="{85CAEF45-A9F2-4DDE-801F-FE7F5F6976C6}"/>
              </a:ext>
            </a:extLst>
          </p:cNvPr>
          <p:cNvSpPr>
            <a:spLocks noGrp="1"/>
          </p:cNvSpPr>
          <p:nvPr>
            <p:ph idx="1"/>
          </p:nvPr>
        </p:nvSpPr>
        <p:spPr/>
        <p:txBody>
          <a:bodyPr/>
          <a:lstStyle/>
          <a:p>
            <a:pPr marL="0" indent="0">
              <a:buNone/>
            </a:pPr>
            <a:r>
              <a:rPr lang="tr-TR" b="1" dirty="0">
                <a:solidFill>
                  <a:srgbClr val="FF0000"/>
                </a:solidFill>
                <a:latin typeface="Comic Sans MS" panose="030F0702030302020204" pitchFamily="66" charset="0"/>
              </a:rPr>
              <a:t>1.Veri Toplama Yöntemleri</a:t>
            </a:r>
            <a:br>
              <a:rPr lang="tr-TR" b="1" dirty="0">
                <a:solidFill>
                  <a:srgbClr val="FF0000"/>
                </a:solidFill>
                <a:latin typeface="Comic Sans MS" panose="030F0702030302020204" pitchFamily="66" charset="0"/>
              </a:rPr>
            </a:br>
            <a:endParaRPr lang="tr-TR" b="1" dirty="0">
              <a:solidFill>
                <a:srgbClr val="FF0000"/>
              </a:solidFill>
              <a:latin typeface="Comic Sans MS" panose="030F0702030302020204" pitchFamily="66" charset="0"/>
            </a:endParaRPr>
          </a:p>
          <a:p>
            <a:pPr marL="0" indent="0">
              <a:buNone/>
            </a:pPr>
            <a:r>
              <a:rPr lang="tr-TR" b="1" dirty="0">
                <a:solidFill>
                  <a:srgbClr val="FF0000"/>
                </a:solidFill>
                <a:latin typeface="Comic Sans MS" panose="030F0702030302020204" pitchFamily="66" charset="0"/>
              </a:rPr>
              <a:t>  </a:t>
            </a:r>
            <a:r>
              <a:rPr lang="tr-TR" dirty="0">
                <a:latin typeface="Comic Sans MS" panose="030F0702030302020204" pitchFamily="66" charset="0"/>
              </a:rPr>
              <a:t>Uygulanacak araştırma yöntemine karar verdikten sonra, seçilen araştırma yöntemi içerisinde kullanılacak yönteme de karar verilmelidir. Anket, gözlem, deney, ölçüm, kaynak derleme gibi sonuca ulaşmada en etkili ve en kolay yöntem belirlenmelidir.</a:t>
            </a:r>
            <a:endParaRPr lang="tr-TR" b="1" dirty="0">
              <a:solidFill>
                <a:srgbClr val="FF0000"/>
              </a:solidFill>
              <a:latin typeface="Comic Sans MS" panose="030F0702030302020204" pitchFamily="66" charset="0"/>
            </a:endParaRPr>
          </a:p>
        </p:txBody>
      </p:sp>
      <p:sp>
        <p:nvSpPr>
          <p:cNvPr id="8" name="Metin Yer Tutucusu 7">
            <a:extLst>
              <a:ext uri="{FF2B5EF4-FFF2-40B4-BE49-F238E27FC236}">
                <a16:creationId xmlns:a16="http://schemas.microsoft.com/office/drawing/2014/main" id="{9612CB71-A4CB-4BA8-9091-D2748213BB0F}"/>
              </a:ext>
            </a:extLst>
          </p:cNvPr>
          <p:cNvSpPr>
            <a:spLocks noGrp="1"/>
          </p:cNvSpPr>
          <p:nvPr>
            <p:ph type="body" sz="half" idx="2"/>
          </p:nvPr>
        </p:nvSpPr>
        <p:spPr/>
        <p:txBody>
          <a:bodyPr/>
          <a:lstStyle/>
          <a:p>
            <a:endParaRPr lang="tr-TR" dirty="0"/>
          </a:p>
        </p:txBody>
      </p:sp>
      <p:sp>
        <p:nvSpPr>
          <p:cNvPr id="5" name="Slayt Numarası Yer Tutucusu 4">
            <a:extLst>
              <a:ext uri="{FF2B5EF4-FFF2-40B4-BE49-F238E27FC236}">
                <a16:creationId xmlns:a16="http://schemas.microsoft.com/office/drawing/2014/main" id="{C65838FC-1F4A-46B9-8474-7B0DF76AC4B1}"/>
              </a:ext>
            </a:extLst>
          </p:cNvPr>
          <p:cNvSpPr>
            <a:spLocks noGrp="1"/>
          </p:cNvSpPr>
          <p:nvPr>
            <p:ph type="sldNum" sz="quarter" idx="12"/>
          </p:nvPr>
        </p:nvSpPr>
        <p:spPr/>
        <p:txBody>
          <a:bodyPr/>
          <a:lstStyle/>
          <a:p>
            <a:fld id="{D57F1E4F-1CFF-5643-939E-02111984F565}" type="slidenum">
              <a:rPr lang="en-US" smtClean="0"/>
              <a:t>11</a:t>
            </a:fld>
            <a:endParaRPr lang="en-US" dirty="0"/>
          </a:p>
        </p:txBody>
      </p:sp>
      <p:pic>
        <p:nvPicPr>
          <p:cNvPr id="10" name="Resim 9">
            <a:extLst>
              <a:ext uri="{FF2B5EF4-FFF2-40B4-BE49-F238E27FC236}">
                <a16:creationId xmlns:a16="http://schemas.microsoft.com/office/drawing/2014/main" id="{D7138464-D7BF-4EC8-99D2-1421A9C88390}"/>
              </a:ext>
            </a:extLst>
          </p:cNvPr>
          <p:cNvPicPr>
            <a:picLocks noChangeAspect="1"/>
          </p:cNvPicPr>
          <p:nvPr/>
        </p:nvPicPr>
        <p:blipFill>
          <a:blip r:embed="rId2"/>
          <a:stretch>
            <a:fillRect/>
          </a:stretch>
        </p:blipFill>
        <p:spPr>
          <a:xfrm>
            <a:off x="1154952" y="2663767"/>
            <a:ext cx="3401063" cy="2890520"/>
          </a:xfrm>
          <a:prstGeom prst="rect">
            <a:avLst/>
          </a:prstGeom>
        </p:spPr>
      </p:pic>
    </p:spTree>
    <p:extLst>
      <p:ext uri="{BB962C8B-B14F-4D97-AF65-F5344CB8AC3E}">
        <p14:creationId xmlns:p14="http://schemas.microsoft.com/office/powerpoint/2010/main" val="19496737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Unvan 7">
            <a:extLst>
              <a:ext uri="{FF2B5EF4-FFF2-40B4-BE49-F238E27FC236}">
                <a16:creationId xmlns:a16="http://schemas.microsoft.com/office/drawing/2014/main" id="{00BA1956-2288-41DF-9690-E9A086E5D4A2}"/>
              </a:ext>
            </a:extLst>
          </p:cNvPr>
          <p:cNvSpPr>
            <a:spLocks noGrp="1"/>
          </p:cNvSpPr>
          <p:nvPr>
            <p:ph type="title"/>
          </p:nvPr>
        </p:nvSpPr>
        <p:spPr/>
        <p:txBody>
          <a:bodyPr/>
          <a:lstStyle/>
          <a:p>
            <a:endParaRPr lang="tr-TR"/>
          </a:p>
        </p:txBody>
      </p:sp>
      <p:sp>
        <p:nvSpPr>
          <p:cNvPr id="9" name="İçerik Yer Tutucusu 8">
            <a:extLst>
              <a:ext uri="{FF2B5EF4-FFF2-40B4-BE49-F238E27FC236}">
                <a16:creationId xmlns:a16="http://schemas.microsoft.com/office/drawing/2014/main" id="{5F319657-1B4E-48F3-B8FE-988EF8F4B7F8}"/>
              </a:ext>
            </a:extLst>
          </p:cNvPr>
          <p:cNvSpPr>
            <a:spLocks noGrp="1"/>
          </p:cNvSpPr>
          <p:nvPr>
            <p:ph idx="1"/>
          </p:nvPr>
        </p:nvSpPr>
        <p:spPr/>
        <p:txBody>
          <a:bodyPr/>
          <a:lstStyle/>
          <a:p>
            <a:pPr marL="0" indent="0">
              <a:buNone/>
            </a:pPr>
            <a:r>
              <a:rPr lang="tr-TR" dirty="0">
                <a:latin typeface="Comic Sans MS" panose="030F0702030302020204" pitchFamily="66" charset="0"/>
              </a:rPr>
              <a:t>   Eğer deneysel yönteme karar verilmiş ise, değişkenler belirlenip, tasarlanan deney kontrollü olarak yapılmalıdır. Deney yapılırken tüm gözlemler ve düşünceler not edilmelidir. Bu, çalışma bittikten sonra bilgilerin toparlanmasını kolaylaştıracak, ayrıca eğer bir hata olmuş ise, hatanın nerede olduğunu gösterecektir. Hata yapmaktan korkulmamalıdır. Günümüzdeki buluşlar ve keşifler uzun uğraşların sonunda, yılmadan tekrar tekrar deneme sonucunda gerçekleşmiştir. </a:t>
            </a:r>
            <a:r>
              <a:rPr lang="tr-TR" dirty="0">
                <a:solidFill>
                  <a:srgbClr val="FF0000"/>
                </a:solidFill>
                <a:latin typeface="Comic Sans MS" panose="030F0702030302020204" pitchFamily="66" charset="0"/>
              </a:rPr>
              <a:t>Bilim sabır ve özveri gerektirir. </a:t>
            </a:r>
            <a:r>
              <a:rPr lang="tr-TR" dirty="0">
                <a:latin typeface="Comic Sans MS" panose="030F0702030302020204" pitchFamily="66" charset="0"/>
              </a:rPr>
              <a:t>Bilimsel yöntem doğru uygulanırsa mutlaka bir sonuç alınır.</a:t>
            </a:r>
          </a:p>
        </p:txBody>
      </p:sp>
      <p:sp>
        <p:nvSpPr>
          <p:cNvPr id="5" name="Slayt Numarası Yer Tutucusu 4">
            <a:extLst>
              <a:ext uri="{FF2B5EF4-FFF2-40B4-BE49-F238E27FC236}">
                <a16:creationId xmlns:a16="http://schemas.microsoft.com/office/drawing/2014/main" id="{24B07D54-5B46-4E32-88C5-FFF7392D8BFF}"/>
              </a:ext>
            </a:extLst>
          </p:cNvPr>
          <p:cNvSpPr>
            <a:spLocks noGrp="1"/>
          </p:cNvSpPr>
          <p:nvPr>
            <p:ph type="sldNum" sz="quarter" idx="12"/>
          </p:nvPr>
        </p:nvSpPr>
        <p:spPr/>
        <p:txBody>
          <a:bodyPr/>
          <a:lstStyle/>
          <a:p>
            <a:fld id="{D57F1E4F-1CFF-5643-939E-02111984F565}" type="slidenum">
              <a:rPr lang="en-US" smtClean="0"/>
              <a:t>12</a:t>
            </a:fld>
            <a:endParaRPr lang="en-US" dirty="0"/>
          </a:p>
        </p:txBody>
      </p:sp>
    </p:spTree>
    <p:extLst>
      <p:ext uri="{BB962C8B-B14F-4D97-AF65-F5344CB8AC3E}">
        <p14:creationId xmlns:p14="http://schemas.microsoft.com/office/powerpoint/2010/main" val="2395539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464E571-5884-42CF-A236-66EA846081A1}"/>
              </a:ext>
            </a:extLst>
          </p:cNvPr>
          <p:cNvSpPr>
            <a:spLocks noGrp="1"/>
          </p:cNvSpPr>
          <p:nvPr>
            <p:ph type="title"/>
          </p:nvPr>
        </p:nvSpPr>
        <p:spPr/>
        <p:txBody>
          <a:bodyPr/>
          <a:lstStyle/>
          <a:p>
            <a:pPr algn="ctr"/>
            <a:r>
              <a:rPr lang="tr-TR" b="1" dirty="0">
                <a:solidFill>
                  <a:schemeClr val="bg1"/>
                </a:solidFill>
              </a:rPr>
              <a:t>Verilerin Düzenlenmesi </a:t>
            </a:r>
          </a:p>
        </p:txBody>
      </p:sp>
      <p:sp>
        <p:nvSpPr>
          <p:cNvPr id="3" name="İçerik Yer Tutucusu 2">
            <a:extLst>
              <a:ext uri="{FF2B5EF4-FFF2-40B4-BE49-F238E27FC236}">
                <a16:creationId xmlns:a16="http://schemas.microsoft.com/office/drawing/2014/main" id="{9D2F392B-F29E-4E91-AB48-C90D56CE62B4}"/>
              </a:ext>
            </a:extLst>
          </p:cNvPr>
          <p:cNvSpPr>
            <a:spLocks noGrp="1"/>
          </p:cNvSpPr>
          <p:nvPr>
            <p:ph idx="1"/>
          </p:nvPr>
        </p:nvSpPr>
        <p:spPr/>
        <p:txBody>
          <a:bodyPr/>
          <a:lstStyle/>
          <a:p>
            <a:pPr marL="0" indent="0">
              <a:buNone/>
            </a:pPr>
            <a:r>
              <a:rPr lang="tr-TR" dirty="0"/>
              <a:t>Elde edilen veriler tasnif edilerek gruplandırılmalıdır. </a:t>
            </a:r>
          </a:p>
          <a:p>
            <a:pPr marL="0" indent="0">
              <a:buNone/>
            </a:pPr>
            <a:r>
              <a:rPr lang="tr-TR" dirty="0"/>
              <a:t>Sonuç ne? </a:t>
            </a:r>
          </a:p>
          <a:p>
            <a:pPr marL="0" indent="0">
              <a:buNone/>
            </a:pPr>
            <a:r>
              <a:rPr lang="tr-TR" dirty="0"/>
              <a:t>Veriler ne gösteriyor? </a:t>
            </a:r>
          </a:p>
          <a:p>
            <a:pPr marL="0" indent="0">
              <a:buNone/>
            </a:pPr>
            <a:r>
              <a:rPr lang="tr-TR" dirty="0"/>
              <a:t>Sonuçlar; grafik, tablo, çizim yoluyla gösterilebilir.</a:t>
            </a:r>
          </a:p>
        </p:txBody>
      </p:sp>
      <p:sp>
        <p:nvSpPr>
          <p:cNvPr id="4" name="Slayt Numarası Yer Tutucusu 3">
            <a:extLst>
              <a:ext uri="{FF2B5EF4-FFF2-40B4-BE49-F238E27FC236}">
                <a16:creationId xmlns:a16="http://schemas.microsoft.com/office/drawing/2014/main" id="{BE748000-F665-4B40-9485-E4A20274CB3D}"/>
              </a:ext>
            </a:extLst>
          </p:cNvPr>
          <p:cNvSpPr>
            <a:spLocks noGrp="1"/>
          </p:cNvSpPr>
          <p:nvPr>
            <p:ph type="sldNum" sz="quarter" idx="12"/>
          </p:nvPr>
        </p:nvSpPr>
        <p:spPr/>
        <p:txBody>
          <a:bodyPr/>
          <a:lstStyle/>
          <a:p>
            <a:fld id="{D57F1E4F-1CFF-5643-939E-02111984F565}" type="slidenum">
              <a:rPr lang="en-US" smtClean="0"/>
              <a:t>13</a:t>
            </a:fld>
            <a:endParaRPr lang="en-US" dirty="0"/>
          </a:p>
        </p:txBody>
      </p:sp>
    </p:spTree>
    <p:extLst>
      <p:ext uri="{BB962C8B-B14F-4D97-AF65-F5344CB8AC3E}">
        <p14:creationId xmlns:p14="http://schemas.microsoft.com/office/powerpoint/2010/main" val="1547974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9F9BE12-75E5-4A5C-90C3-FB8C17AF9830}"/>
              </a:ext>
            </a:extLst>
          </p:cNvPr>
          <p:cNvSpPr>
            <a:spLocks noGrp="1"/>
          </p:cNvSpPr>
          <p:nvPr>
            <p:ph type="title"/>
          </p:nvPr>
        </p:nvSpPr>
        <p:spPr/>
        <p:txBody>
          <a:bodyPr/>
          <a:lstStyle/>
          <a:p>
            <a:pPr algn="ctr"/>
            <a:r>
              <a:rPr lang="tr-TR" b="1" dirty="0">
                <a:solidFill>
                  <a:schemeClr val="bg1"/>
                </a:solidFill>
              </a:rPr>
              <a:t>Yapılanların Gösterilmesi </a:t>
            </a:r>
          </a:p>
        </p:txBody>
      </p:sp>
      <p:sp>
        <p:nvSpPr>
          <p:cNvPr id="3" name="İçerik Yer Tutucusu 2">
            <a:extLst>
              <a:ext uri="{FF2B5EF4-FFF2-40B4-BE49-F238E27FC236}">
                <a16:creationId xmlns:a16="http://schemas.microsoft.com/office/drawing/2014/main" id="{B0B63725-29C2-4F23-9749-F22B40369776}"/>
              </a:ext>
            </a:extLst>
          </p:cNvPr>
          <p:cNvSpPr>
            <a:spLocks noGrp="1"/>
          </p:cNvSpPr>
          <p:nvPr>
            <p:ph idx="1"/>
          </p:nvPr>
        </p:nvSpPr>
        <p:spPr/>
        <p:txBody>
          <a:bodyPr/>
          <a:lstStyle/>
          <a:p>
            <a:pPr marL="0" indent="0">
              <a:buNone/>
            </a:pPr>
            <a:r>
              <a:rPr lang="tr-TR" dirty="0">
                <a:latin typeface="Comic Sans MS" panose="030F0702030302020204" pitchFamily="66" charset="0"/>
              </a:rPr>
              <a:t>    Çalışma basit ve düzenli olmalı ama bir şeyin aynısı olmamalıdır. Yapılan iş insanların anlayabileceği şekilde düzenlenmelidir. Ayrıca bu iş, eğlenceli hale de getirilebilir. Burada yaratıcılık ön plana çıkmaktadır. Kullanılan bilimsel yöntemi açık bir şekilde gösterilmelidir.</a:t>
            </a:r>
          </a:p>
        </p:txBody>
      </p:sp>
      <p:sp>
        <p:nvSpPr>
          <p:cNvPr id="4" name="Slayt Numarası Yer Tutucusu 3">
            <a:extLst>
              <a:ext uri="{FF2B5EF4-FFF2-40B4-BE49-F238E27FC236}">
                <a16:creationId xmlns:a16="http://schemas.microsoft.com/office/drawing/2014/main" id="{6B307548-4D63-458C-8364-64C65E2894F8}"/>
              </a:ext>
            </a:extLst>
          </p:cNvPr>
          <p:cNvSpPr>
            <a:spLocks noGrp="1"/>
          </p:cNvSpPr>
          <p:nvPr>
            <p:ph type="sldNum" sz="quarter" idx="12"/>
          </p:nvPr>
        </p:nvSpPr>
        <p:spPr/>
        <p:txBody>
          <a:bodyPr/>
          <a:lstStyle/>
          <a:p>
            <a:fld id="{D57F1E4F-1CFF-5643-939E-02111984F565}" type="slidenum">
              <a:rPr lang="en-US" smtClean="0"/>
              <a:t>14</a:t>
            </a:fld>
            <a:endParaRPr lang="en-US" dirty="0"/>
          </a:p>
        </p:txBody>
      </p:sp>
    </p:spTree>
    <p:extLst>
      <p:ext uri="{BB962C8B-B14F-4D97-AF65-F5344CB8AC3E}">
        <p14:creationId xmlns:p14="http://schemas.microsoft.com/office/powerpoint/2010/main" val="4442034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715341F-E6D9-443D-A71E-E836B56CB9B1}"/>
              </a:ext>
            </a:extLst>
          </p:cNvPr>
          <p:cNvSpPr>
            <a:spLocks noGrp="1"/>
          </p:cNvSpPr>
          <p:nvPr>
            <p:ph type="title"/>
          </p:nvPr>
        </p:nvSpPr>
        <p:spPr/>
        <p:txBody>
          <a:bodyPr/>
          <a:lstStyle/>
          <a:p>
            <a:pPr algn="ctr"/>
            <a:r>
              <a:rPr lang="tr-TR" b="1" dirty="0">
                <a:solidFill>
                  <a:schemeClr val="bg1"/>
                </a:solidFill>
              </a:rPr>
              <a:t>Raporun Yazılması </a:t>
            </a:r>
          </a:p>
        </p:txBody>
      </p:sp>
      <p:sp>
        <p:nvSpPr>
          <p:cNvPr id="3" name="İçerik Yer Tutucusu 2">
            <a:extLst>
              <a:ext uri="{FF2B5EF4-FFF2-40B4-BE49-F238E27FC236}">
                <a16:creationId xmlns:a16="http://schemas.microsoft.com/office/drawing/2014/main" id="{F430B12B-324A-4420-9E6A-73CE2779C86D}"/>
              </a:ext>
            </a:extLst>
          </p:cNvPr>
          <p:cNvSpPr>
            <a:spLocks noGrp="1"/>
          </p:cNvSpPr>
          <p:nvPr>
            <p:ph idx="1"/>
          </p:nvPr>
        </p:nvSpPr>
        <p:spPr/>
        <p:txBody>
          <a:bodyPr/>
          <a:lstStyle/>
          <a:p>
            <a:pPr marL="0" indent="0">
              <a:buNone/>
            </a:pPr>
            <a:r>
              <a:rPr lang="tr-TR" dirty="0">
                <a:latin typeface="Comic Sans MS" panose="030F0702030302020204" pitchFamily="66" charset="0"/>
              </a:rPr>
              <a:t>   Proje süreci, ne yapmak istendiği ve nasıl yapıldığı anlatılmalıdır. Bilimsel bir projenin raporu da belirli kurallara ve belirli sıraya göre yazılır. Bu kurallara ve sıraya uyulmalıdır.</a:t>
            </a:r>
          </a:p>
        </p:txBody>
      </p:sp>
      <p:sp>
        <p:nvSpPr>
          <p:cNvPr id="4" name="Slayt Numarası Yer Tutucusu 3">
            <a:extLst>
              <a:ext uri="{FF2B5EF4-FFF2-40B4-BE49-F238E27FC236}">
                <a16:creationId xmlns:a16="http://schemas.microsoft.com/office/drawing/2014/main" id="{0A38318C-307E-4DBD-AD48-3B05071A92A5}"/>
              </a:ext>
            </a:extLst>
          </p:cNvPr>
          <p:cNvSpPr>
            <a:spLocks noGrp="1"/>
          </p:cNvSpPr>
          <p:nvPr>
            <p:ph type="sldNum" sz="quarter" idx="12"/>
          </p:nvPr>
        </p:nvSpPr>
        <p:spPr/>
        <p:txBody>
          <a:bodyPr/>
          <a:lstStyle/>
          <a:p>
            <a:fld id="{D57F1E4F-1CFF-5643-939E-02111984F565}" type="slidenum">
              <a:rPr lang="en-US" smtClean="0"/>
              <a:t>15</a:t>
            </a:fld>
            <a:endParaRPr lang="en-US" dirty="0"/>
          </a:p>
        </p:txBody>
      </p:sp>
    </p:spTree>
    <p:extLst>
      <p:ext uri="{BB962C8B-B14F-4D97-AF65-F5344CB8AC3E}">
        <p14:creationId xmlns:p14="http://schemas.microsoft.com/office/powerpoint/2010/main" val="1925385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93061AF-6EAD-4006-B857-C1FFAA751A8B}"/>
              </a:ext>
            </a:extLst>
          </p:cNvPr>
          <p:cNvSpPr>
            <a:spLocks noGrp="1"/>
          </p:cNvSpPr>
          <p:nvPr>
            <p:ph type="title"/>
          </p:nvPr>
        </p:nvSpPr>
        <p:spPr/>
        <p:txBody>
          <a:bodyPr/>
          <a:lstStyle/>
          <a:p>
            <a:pPr algn="ctr"/>
            <a:r>
              <a:rPr lang="tr-TR" b="1" dirty="0">
                <a:solidFill>
                  <a:schemeClr val="bg1"/>
                </a:solidFill>
              </a:rPr>
              <a:t>Proje raporu aşağıdaki sırada yazılır:</a:t>
            </a:r>
          </a:p>
        </p:txBody>
      </p:sp>
      <p:sp>
        <p:nvSpPr>
          <p:cNvPr id="3" name="İçerik Yer Tutucusu 2">
            <a:extLst>
              <a:ext uri="{FF2B5EF4-FFF2-40B4-BE49-F238E27FC236}">
                <a16:creationId xmlns:a16="http://schemas.microsoft.com/office/drawing/2014/main" id="{0BCC56E6-AC2F-48FB-A084-5D3BFD8C2025}"/>
              </a:ext>
            </a:extLst>
          </p:cNvPr>
          <p:cNvSpPr>
            <a:spLocks noGrp="1"/>
          </p:cNvSpPr>
          <p:nvPr>
            <p:ph idx="1"/>
          </p:nvPr>
        </p:nvSpPr>
        <p:spPr/>
        <p:txBody>
          <a:bodyPr/>
          <a:lstStyle/>
          <a:p>
            <a:pPr marL="0" indent="0">
              <a:buNone/>
            </a:pPr>
            <a:r>
              <a:rPr lang="tr-TR" dirty="0">
                <a:latin typeface="Comic Sans MS" panose="030F0702030302020204" pitchFamily="66" charset="0"/>
              </a:rPr>
              <a:t>   Proje Adı Tek bir cümle ile (mümkünse 12 kelimeyi geçmeyen) proje çalışması hakkında genel bir fikir verecek şekilde oluşturulmalıdır. İçindekiler Projenin ana başlık ve alt başlıklarının birbirine nasıl bağlı olduğunun gösterildiği ve sayfa numaralarının yer aldığı listedir. </a:t>
            </a:r>
          </a:p>
          <a:p>
            <a:pPr marL="0" indent="0">
              <a:buNone/>
            </a:pPr>
            <a:r>
              <a:rPr lang="tr-TR" dirty="0">
                <a:latin typeface="Comic Sans MS" panose="030F0702030302020204" pitchFamily="66" charset="0"/>
              </a:rPr>
              <a:t>   </a:t>
            </a:r>
            <a:r>
              <a:rPr lang="tr-TR" dirty="0">
                <a:solidFill>
                  <a:srgbClr val="FF0000"/>
                </a:solidFill>
                <a:latin typeface="Comic Sans MS" panose="030F0702030302020204" pitchFamily="66" charset="0"/>
              </a:rPr>
              <a:t>1.Giriş </a:t>
            </a:r>
            <a:r>
              <a:rPr lang="tr-TR" dirty="0">
                <a:latin typeface="Comic Sans MS" panose="030F0702030302020204" pitchFamily="66" charset="0"/>
              </a:rPr>
              <a:t>: Araştırmanın probleminin, amacının, hipotezinin yer aldığı ve konuyla ilgili daha önceden yapılmış araştırmaların sonuçlarından bahsedildiği bölümdür.</a:t>
            </a:r>
          </a:p>
        </p:txBody>
      </p:sp>
      <p:sp>
        <p:nvSpPr>
          <p:cNvPr id="4" name="Slayt Numarası Yer Tutucusu 3">
            <a:extLst>
              <a:ext uri="{FF2B5EF4-FFF2-40B4-BE49-F238E27FC236}">
                <a16:creationId xmlns:a16="http://schemas.microsoft.com/office/drawing/2014/main" id="{D92F75DC-43E6-4DE6-B302-558EF4B20188}"/>
              </a:ext>
            </a:extLst>
          </p:cNvPr>
          <p:cNvSpPr>
            <a:spLocks noGrp="1"/>
          </p:cNvSpPr>
          <p:nvPr>
            <p:ph type="sldNum" sz="quarter" idx="12"/>
          </p:nvPr>
        </p:nvSpPr>
        <p:spPr/>
        <p:txBody>
          <a:bodyPr/>
          <a:lstStyle/>
          <a:p>
            <a:fld id="{D57F1E4F-1CFF-5643-939E-02111984F565}" type="slidenum">
              <a:rPr lang="en-US" smtClean="0"/>
              <a:t>16</a:t>
            </a:fld>
            <a:endParaRPr lang="en-US" dirty="0"/>
          </a:p>
        </p:txBody>
      </p:sp>
    </p:spTree>
    <p:extLst>
      <p:ext uri="{BB962C8B-B14F-4D97-AF65-F5344CB8AC3E}">
        <p14:creationId xmlns:p14="http://schemas.microsoft.com/office/powerpoint/2010/main" val="2140299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6D8B4E0-7F0A-4F88-B399-AC201D55BEA5}"/>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a16="http://schemas.microsoft.com/office/drawing/2014/main" id="{7B61CD26-5F8B-4550-8FFA-DFC0BCD8D143}"/>
              </a:ext>
            </a:extLst>
          </p:cNvPr>
          <p:cNvSpPr>
            <a:spLocks noGrp="1"/>
          </p:cNvSpPr>
          <p:nvPr>
            <p:ph idx="1"/>
          </p:nvPr>
        </p:nvSpPr>
        <p:spPr/>
        <p:txBody>
          <a:bodyPr/>
          <a:lstStyle/>
          <a:p>
            <a:pPr marL="0" indent="0">
              <a:buNone/>
            </a:pPr>
            <a:r>
              <a:rPr lang="tr-TR" dirty="0">
                <a:solidFill>
                  <a:srgbClr val="FF0000"/>
                </a:solidFill>
                <a:latin typeface="Comic Sans MS" panose="030F0702030302020204" pitchFamily="66" charset="0"/>
              </a:rPr>
              <a:t>2. Yöntem</a:t>
            </a:r>
          </a:p>
          <a:p>
            <a:pPr marL="0" indent="0">
              <a:buNone/>
            </a:pPr>
            <a:r>
              <a:rPr lang="tr-TR" dirty="0">
                <a:latin typeface="Comic Sans MS" panose="030F0702030302020204" pitchFamily="66" charset="0"/>
              </a:rPr>
              <a:t>   Araştırmanın yönteminin, veri toplama araçlarının, deney ve gözlem düzeneklerinin ve verilerin analiz yönteminin verildiği bölümdür.</a:t>
            </a:r>
          </a:p>
          <a:p>
            <a:pPr marL="0" indent="0">
              <a:buNone/>
            </a:pPr>
            <a:r>
              <a:rPr lang="tr-TR" dirty="0">
                <a:solidFill>
                  <a:srgbClr val="FF0000"/>
                </a:solidFill>
                <a:latin typeface="Comic Sans MS" panose="030F0702030302020204" pitchFamily="66" charset="0"/>
              </a:rPr>
              <a:t>3. Bulgular</a:t>
            </a:r>
          </a:p>
          <a:p>
            <a:pPr marL="0" indent="0">
              <a:buNone/>
            </a:pPr>
            <a:r>
              <a:rPr lang="tr-TR" dirty="0">
                <a:solidFill>
                  <a:srgbClr val="FF0000"/>
                </a:solidFill>
                <a:latin typeface="Comic Sans MS" panose="030F0702030302020204" pitchFamily="66" charset="0"/>
              </a:rPr>
              <a:t> </a:t>
            </a:r>
            <a:r>
              <a:rPr lang="tr-TR" dirty="0">
                <a:latin typeface="Comic Sans MS" panose="030F0702030302020204" pitchFamily="66" charset="0"/>
              </a:rPr>
              <a:t>Bu bölümde aşağıdaki kısımlara yer verilir. </a:t>
            </a:r>
          </a:p>
          <a:p>
            <a:pPr marL="0" indent="0">
              <a:buNone/>
            </a:pPr>
            <a:r>
              <a:rPr lang="tr-TR" dirty="0">
                <a:latin typeface="Comic Sans MS" panose="030F0702030302020204" pitchFamily="66" charset="0"/>
              </a:rPr>
              <a:t> Araştırmada toplanılan verilere ait bulgular açıkça belirtilir. </a:t>
            </a:r>
          </a:p>
          <a:p>
            <a:pPr marL="0" indent="0">
              <a:buNone/>
            </a:pPr>
            <a:r>
              <a:rPr lang="tr-TR" dirty="0">
                <a:latin typeface="Comic Sans MS" panose="030F0702030302020204" pitchFamily="66" charset="0"/>
              </a:rPr>
              <a:t> Bulguların amaçlarla uygunluğuna dikkat edilir. </a:t>
            </a:r>
          </a:p>
          <a:p>
            <a:pPr marL="0" indent="0">
              <a:buNone/>
            </a:pPr>
            <a:r>
              <a:rPr lang="tr-TR" dirty="0">
                <a:latin typeface="Comic Sans MS" panose="030F0702030302020204" pitchFamily="66" charset="0"/>
              </a:rPr>
              <a:t> Tablo, şekil, resim, çizelge vb. yollarla bulgular olabildiğince nesnel ve yorum yapmadan sunulur.</a:t>
            </a:r>
            <a:endParaRPr lang="tr-TR" dirty="0">
              <a:solidFill>
                <a:srgbClr val="FF0000"/>
              </a:solidFill>
              <a:latin typeface="Comic Sans MS" panose="030F0702030302020204" pitchFamily="66" charset="0"/>
            </a:endParaRPr>
          </a:p>
        </p:txBody>
      </p:sp>
      <p:sp>
        <p:nvSpPr>
          <p:cNvPr id="4" name="Slayt Numarası Yer Tutucusu 3">
            <a:extLst>
              <a:ext uri="{FF2B5EF4-FFF2-40B4-BE49-F238E27FC236}">
                <a16:creationId xmlns:a16="http://schemas.microsoft.com/office/drawing/2014/main" id="{E0C8EBDB-55DB-4990-A21F-6D3BB4DEEFC0}"/>
              </a:ext>
            </a:extLst>
          </p:cNvPr>
          <p:cNvSpPr>
            <a:spLocks noGrp="1"/>
          </p:cNvSpPr>
          <p:nvPr>
            <p:ph type="sldNum" sz="quarter" idx="12"/>
          </p:nvPr>
        </p:nvSpPr>
        <p:spPr/>
        <p:txBody>
          <a:bodyPr/>
          <a:lstStyle/>
          <a:p>
            <a:fld id="{D57F1E4F-1CFF-5643-939E-02111984F565}" type="slidenum">
              <a:rPr lang="en-US" smtClean="0"/>
              <a:t>17</a:t>
            </a:fld>
            <a:endParaRPr lang="en-US" dirty="0"/>
          </a:p>
        </p:txBody>
      </p:sp>
    </p:spTree>
    <p:extLst>
      <p:ext uri="{BB962C8B-B14F-4D97-AF65-F5344CB8AC3E}">
        <p14:creationId xmlns:p14="http://schemas.microsoft.com/office/powerpoint/2010/main" val="20311743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2451EB8-7104-4B2D-8A9B-C33B1CFA5A63}"/>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6C426110-8C06-4BF5-BBAE-8EDBCB69BA27}"/>
              </a:ext>
            </a:extLst>
          </p:cNvPr>
          <p:cNvSpPr>
            <a:spLocks noGrp="1"/>
          </p:cNvSpPr>
          <p:nvPr>
            <p:ph idx="1"/>
          </p:nvPr>
        </p:nvSpPr>
        <p:spPr/>
        <p:txBody>
          <a:bodyPr/>
          <a:lstStyle/>
          <a:p>
            <a:pPr marL="0" indent="0">
              <a:buNone/>
            </a:pPr>
            <a:r>
              <a:rPr lang="tr-TR" dirty="0">
                <a:latin typeface="Comic Sans MS" panose="030F0702030302020204" pitchFamily="66" charset="0"/>
              </a:rPr>
              <a:t> Tablo, şekil, resim, çizelge vb. ifadeleri mutlaka numaralandırıp her biri isimlendirilir (bkz. kendi branşınızdaki örnekler).</a:t>
            </a:r>
          </a:p>
          <a:p>
            <a:pPr marL="0" indent="0">
              <a:buNone/>
            </a:pPr>
            <a:r>
              <a:rPr lang="tr-TR" dirty="0">
                <a:latin typeface="Comic Sans MS" panose="030F0702030302020204" pitchFamily="66" charset="0"/>
              </a:rPr>
              <a:t> Tablo, şekil, resim, çizelge gibi görsellere başlık verilmeli ve metin içerisinde mutlaka atıfta bulunulmalıdır. Bu ifadelere metin içerisinde atıf yaparken “aşağıdaki, yandaki, yukarıdaki vb.” ifadeler kullanılmaz. Bunun yerine “Tablo 2’de görüldüğü üzere……” gibi daha açık ifadeler kullanılır</a:t>
            </a:r>
          </a:p>
        </p:txBody>
      </p:sp>
      <p:sp>
        <p:nvSpPr>
          <p:cNvPr id="4" name="Slayt Numarası Yer Tutucusu 3">
            <a:extLst>
              <a:ext uri="{FF2B5EF4-FFF2-40B4-BE49-F238E27FC236}">
                <a16:creationId xmlns:a16="http://schemas.microsoft.com/office/drawing/2014/main" id="{3B878AED-1A8B-46B4-82D2-B81590063C24}"/>
              </a:ext>
            </a:extLst>
          </p:cNvPr>
          <p:cNvSpPr>
            <a:spLocks noGrp="1"/>
          </p:cNvSpPr>
          <p:nvPr>
            <p:ph type="sldNum" sz="quarter" idx="12"/>
          </p:nvPr>
        </p:nvSpPr>
        <p:spPr/>
        <p:txBody>
          <a:bodyPr/>
          <a:lstStyle/>
          <a:p>
            <a:fld id="{D57F1E4F-1CFF-5643-939E-02111984F565}" type="slidenum">
              <a:rPr lang="en-US" smtClean="0"/>
              <a:t>18</a:t>
            </a:fld>
            <a:endParaRPr lang="en-US" dirty="0"/>
          </a:p>
        </p:txBody>
      </p:sp>
    </p:spTree>
    <p:extLst>
      <p:ext uri="{BB962C8B-B14F-4D97-AF65-F5344CB8AC3E}">
        <p14:creationId xmlns:p14="http://schemas.microsoft.com/office/powerpoint/2010/main" val="3244211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0D9CFC1-68E9-4388-AE1E-DC323D4692D6}"/>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635C4187-BECE-49C3-A7EB-8EFD7FF7C386}"/>
              </a:ext>
            </a:extLst>
          </p:cNvPr>
          <p:cNvSpPr>
            <a:spLocks noGrp="1"/>
          </p:cNvSpPr>
          <p:nvPr>
            <p:ph idx="1"/>
          </p:nvPr>
        </p:nvSpPr>
        <p:spPr/>
        <p:txBody>
          <a:bodyPr/>
          <a:lstStyle/>
          <a:p>
            <a:pPr marL="0" indent="0">
              <a:buNone/>
            </a:pPr>
            <a:r>
              <a:rPr lang="tr-TR" dirty="0">
                <a:solidFill>
                  <a:srgbClr val="FF0000"/>
                </a:solidFill>
                <a:latin typeface="Comic Sans MS" panose="030F0702030302020204" pitchFamily="66" charset="0"/>
              </a:rPr>
              <a:t>4. Sonuç ve Tartışma   </a:t>
            </a:r>
          </a:p>
          <a:p>
            <a:pPr marL="0" indent="0">
              <a:buNone/>
            </a:pPr>
            <a:endParaRPr lang="tr-TR" dirty="0">
              <a:latin typeface="Comic Sans MS" panose="030F0702030302020204" pitchFamily="66" charset="0"/>
            </a:endParaRPr>
          </a:p>
          <a:p>
            <a:pPr marL="0" indent="0">
              <a:buNone/>
            </a:pPr>
            <a:r>
              <a:rPr lang="tr-TR" dirty="0">
                <a:latin typeface="Comic Sans MS" panose="030F0702030302020204" pitchFamily="66" charset="0"/>
              </a:rPr>
              <a:t>Proje raporunun en önemli kısımlarından birisi bu bölümdür. Proje çalışması ile ulaşılan sonuçlar bu kısımda yazılır. Sonuçlar sayısal değerler veya sözlü ifadeler olabilir. Sonuçları tartışırken kaynak araştırmasında yer alan benzeri çalışmalarla karşılaştırmalar yapılır. Bu kısmın sonunda benzer çalışmalar yapacak olanlara yol göstermesi bakımından ilgili öneriler varsa belirtilir.</a:t>
            </a:r>
          </a:p>
        </p:txBody>
      </p:sp>
      <p:sp>
        <p:nvSpPr>
          <p:cNvPr id="4" name="Slayt Numarası Yer Tutucusu 3">
            <a:extLst>
              <a:ext uri="{FF2B5EF4-FFF2-40B4-BE49-F238E27FC236}">
                <a16:creationId xmlns:a16="http://schemas.microsoft.com/office/drawing/2014/main" id="{08D7BF1C-D109-4BCA-8D7B-7EB4834987F2}"/>
              </a:ext>
            </a:extLst>
          </p:cNvPr>
          <p:cNvSpPr>
            <a:spLocks noGrp="1"/>
          </p:cNvSpPr>
          <p:nvPr>
            <p:ph type="sldNum" sz="quarter" idx="12"/>
          </p:nvPr>
        </p:nvSpPr>
        <p:spPr/>
        <p:txBody>
          <a:bodyPr/>
          <a:lstStyle/>
          <a:p>
            <a:fld id="{D57F1E4F-1CFF-5643-939E-02111984F565}" type="slidenum">
              <a:rPr lang="en-US" smtClean="0"/>
              <a:t>19</a:t>
            </a:fld>
            <a:endParaRPr lang="en-US" dirty="0"/>
          </a:p>
        </p:txBody>
      </p:sp>
    </p:spTree>
    <p:extLst>
      <p:ext uri="{BB962C8B-B14F-4D97-AF65-F5344CB8AC3E}">
        <p14:creationId xmlns:p14="http://schemas.microsoft.com/office/powerpoint/2010/main" val="1059197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ED0BA5C-4CD5-46AB-8F02-B78C395E826E}"/>
              </a:ext>
            </a:extLst>
          </p:cNvPr>
          <p:cNvSpPr>
            <a:spLocks noGrp="1"/>
          </p:cNvSpPr>
          <p:nvPr>
            <p:ph type="title"/>
          </p:nvPr>
        </p:nvSpPr>
        <p:spPr>
          <a:xfrm>
            <a:off x="646111" y="473983"/>
            <a:ext cx="9404723" cy="1365450"/>
          </a:xfrm>
        </p:spPr>
        <p:txBody>
          <a:bodyPr/>
          <a:lstStyle/>
          <a:p>
            <a:pPr algn="ctr"/>
            <a:r>
              <a:rPr lang="tr-TR" b="1" dirty="0">
                <a:solidFill>
                  <a:schemeClr val="bg1"/>
                </a:solidFill>
              </a:rPr>
              <a:t>Proje Nedir ?</a:t>
            </a:r>
          </a:p>
        </p:txBody>
      </p:sp>
      <p:sp>
        <p:nvSpPr>
          <p:cNvPr id="3" name="İçerik Yer Tutucusu 2">
            <a:extLst>
              <a:ext uri="{FF2B5EF4-FFF2-40B4-BE49-F238E27FC236}">
                <a16:creationId xmlns:a16="http://schemas.microsoft.com/office/drawing/2014/main" id="{E81C0697-B240-4462-83AE-66681231D563}"/>
              </a:ext>
            </a:extLst>
          </p:cNvPr>
          <p:cNvSpPr>
            <a:spLocks noGrp="1"/>
          </p:cNvSpPr>
          <p:nvPr>
            <p:ph idx="1"/>
          </p:nvPr>
        </p:nvSpPr>
        <p:spPr>
          <a:xfrm>
            <a:off x="1104293" y="2031653"/>
            <a:ext cx="8946541" cy="4195481"/>
          </a:xfrm>
        </p:spPr>
        <p:txBody>
          <a:bodyPr/>
          <a:lstStyle/>
          <a:p>
            <a:pPr marL="0" indent="0">
              <a:buNone/>
            </a:pPr>
            <a:r>
              <a:rPr lang="tr-TR" dirty="0"/>
              <a:t>   </a:t>
            </a:r>
            <a:r>
              <a:rPr lang="tr-TR" dirty="0">
                <a:latin typeface="Comic Sans MS" panose="030F0702030302020204" pitchFamily="66" charset="0"/>
              </a:rPr>
              <a:t>Proje , bir probleme çözüm bulma ya da beliren bir fırsatı değerlendirmeye yönelik, bir ekibin, başlangıcı ve bitişi belirli bir süre ve sınırlı bir finansman dahilinde, birtakım kaynaklar kullanarak, müşteri memnuniyetini ve kaliteyi göz önünde bulundururken olası riskleri yönetmek şartıyla, tanımlanmış bir kapsama uygun amaç ve hedefler doğrultusunda özgün bir planı başlatma, yürütme, kontrol etme ve sonuca bağlama sürecidir.</a:t>
            </a:r>
          </a:p>
        </p:txBody>
      </p:sp>
      <p:sp>
        <p:nvSpPr>
          <p:cNvPr id="4" name="Slayt Numarası Yer Tutucusu 3">
            <a:extLst>
              <a:ext uri="{FF2B5EF4-FFF2-40B4-BE49-F238E27FC236}">
                <a16:creationId xmlns:a16="http://schemas.microsoft.com/office/drawing/2014/main" id="{308C4399-7C0E-485A-AFF6-134735CB95F9}"/>
              </a:ext>
            </a:extLst>
          </p:cNvPr>
          <p:cNvSpPr>
            <a:spLocks noGrp="1"/>
          </p:cNvSpPr>
          <p:nvPr>
            <p:ph type="sldNum" sz="quarter" idx="12"/>
          </p:nvPr>
        </p:nvSpPr>
        <p:spPr/>
        <p:txBody>
          <a:bodyPr/>
          <a:lstStyle/>
          <a:p>
            <a:fld id="{D57F1E4F-1CFF-5643-939E-02111984F565}" type="slidenum">
              <a:rPr lang="en-US" smtClean="0"/>
              <a:t>2</a:t>
            </a:fld>
            <a:endParaRPr lang="en-US" dirty="0"/>
          </a:p>
        </p:txBody>
      </p:sp>
    </p:spTree>
    <p:extLst>
      <p:ext uri="{BB962C8B-B14F-4D97-AF65-F5344CB8AC3E}">
        <p14:creationId xmlns:p14="http://schemas.microsoft.com/office/powerpoint/2010/main" val="12830701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D516DF1-B68B-45AE-8ECE-C0C200F8F5E5}"/>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6307916E-2AE0-42BD-BEDC-455110A31366}"/>
              </a:ext>
            </a:extLst>
          </p:cNvPr>
          <p:cNvSpPr>
            <a:spLocks noGrp="1"/>
          </p:cNvSpPr>
          <p:nvPr>
            <p:ph idx="1"/>
          </p:nvPr>
        </p:nvSpPr>
        <p:spPr/>
        <p:txBody>
          <a:bodyPr/>
          <a:lstStyle/>
          <a:p>
            <a:pPr marL="0" indent="0">
              <a:buNone/>
            </a:pPr>
            <a:r>
              <a:rPr lang="tr-TR" dirty="0">
                <a:solidFill>
                  <a:srgbClr val="FF0000"/>
                </a:solidFill>
                <a:latin typeface="Comic Sans MS" panose="030F0702030302020204" pitchFamily="66" charset="0"/>
              </a:rPr>
              <a:t>5.Kaynakça</a:t>
            </a:r>
          </a:p>
          <a:p>
            <a:pPr marL="0" indent="0">
              <a:buNone/>
            </a:pPr>
            <a:r>
              <a:rPr lang="tr-TR" dirty="0">
                <a:latin typeface="Comic Sans MS" panose="030F0702030302020204" pitchFamily="66" charset="0"/>
              </a:rPr>
              <a:t>  </a:t>
            </a:r>
          </a:p>
          <a:p>
            <a:pPr marL="0" indent="0">
              <a:buNone/>
            </a:pPr>
            <a:r>
              <a:rPr lang="tr-TR" dirty="0">
                <a:latin typeface="Comic Sans MS" panose="030F0702030302020204" pitchFamily="66" charset="0"/>
              </a:rPr>
              <a:t>   Proje çalışmasında faydalanılan yazılı-sözlü kaynaklara rapor içerisinde numara verilerek atıfta bulunulur. Atıfta bulunmadığınız bir kaynağı buradaki listeye asla eklemeyiniz. Sadece gerçekten okunan kaynaklardan alıntı yapılmalıdır. Okunan bir kaynağın içerisinde geçen başka kaynaklar, kaynaklar bölümünde gösterilmemelidir. Eğer bu kaynakların mutlaka belirtilmesi gerekiyorsa, okunan kaynaktan aşağıdaki gibi alıntı yapılır. Kaynaklar listesinde de sadece okunan kaynak verilir.</a:t>
            </a:r>
          </a:p>
        </p:txBody>
      </p:sp>
      <p:sp>
        <p:nvSpPr>
          <p:cNvPr id="4" name="Slayt Numarası Yer Tutucusu 3">
            <a:extLst>
              <a:ext uri="{FF2B5EF4-FFF2-40B4-BE49-F238E27FC236}">
                <a16:creationId xmlns:a16="http://schemas.microsoft.com/office/drawing/2014/main" id="{B9CDA8A2-79A5-4FFC-A532-9D79550AA6C8}"/>
              </a:ext>
            </a:extLst>
          </p:cNvPr>
          <p:cNvSpPr>
            <a:spLocks noGrp="1"/>
          </p:cNvSpPr>
          <p:nvPr>
            <p:ph type="sldNum" sz="quarter" idx="12"/>
          </p:nvPr>
        </p:nvSpPr>
        <p:spPr/>
        <p:txBody>
          <a:bodyPr/>
          <a:lstStyle/>
          <a:p>
            <a:fld id="{D57F1E4F-1CFF-5643-939E-02111984F565}" type="slidenum">
              <a:rPr lang="en-US" smtClean="0"/>
              <a:t>20</a:t>
            </a:fld>
            <a:endParaRPr lang="en-US" dirty="0"/>
          </a:p>
        </p:txBody>
      </p:sp>
    </p:spTree>
    <p:extLst>
      <p:ext uri="{BB962C8B-B14F-4D97-AF65-F5344CB8AC3E}">
        <p14:creationId xmlns:p14="http://schemas.microsoft.com/office/powerpoint/2010/main" val="5485256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440D78D-6BBF-497A-B0E5-82106BB0CF68}"/>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F9FD879E-94D9-4A93-83CB-3439C16C5805}"/>
              </a:ext>
            </a:extLst>
          </p:cNvPr>
          <p:cNvSpPr>
            <a:spLocks noGrp="1"/>
          </p:cNvSpPr>
          <p:nvPr>
            <p:ph idx="1"/>
          </p:nvPr>
        </p:nvSpPr>
        <p:spPr/>
        <p:txBody>
          <a:bodyPr/>
          <a:lstStyle/>
          <a:p>
            <a:pPr marL="0" indent="0">
              <a:buNone/>
            </a:pPr>
            <a:r>
              <a:rPr lang="tr-TR" b="1" dirty="0">
                <a:solidFill>
                  <a:schemeClr val="bg1"/>
                </a:solidFill>
              </a:rPr>
              <a:t>Hazırlayanlar : </a:t>
            </a:r>
          </a:p>
          <a:p>
            <a:pPr marL="0" indent="0">
              <a:buNone/>
            </a:pPr>
            <a:endParaRPr lang="tr-TR" dirty="0"/>
          </a:p>
          <a:p>
            <a:pPr marL="0" indent="0">
              <a:buNone/>
            </a:pPr>
            <a:r>
              <a:rPr lang="tr-TR" dirty="0">
                <a:solidFill>
                  <a:srgbClr val="FF0000"/>
                </a:solidFill>
              </a:rPr>
              <a:t>Gözde BİLGİN </a:t>
            </a:r>
          </a:p>
          <a:p>
            <a:pPr marL="0" indent="0">
              <a:buNone/>
            </a:pPr>
            <a:r>
              <a:rPr lang="tr-TR" dirty="0">
                <a:solidFill>
                  <a:srgbClr val="FF0000"/>
                </a:solidFill>
              </a:rPr>
              <a:t>Ümit TOPÇU</a:t>
            </a:r>
          </a:p>
          <a:p>
            <a:pPr marL="0" indent="0">
              <a:buNone/>
            </a:pPr>
            <a:r>
              <a:rPr lang="tr-TR" dirty="0">
                <a:solidFill>
                  <a:srgbClr val="FF0000"/>
                </a:solidFill>
              </a:rPr>
              <a:t>Esat ORHAN  1166703019</a:t>
            </a:r>
          </a:p>
          <a:p>
            <a:pPr marL="0" indent="0">
              <a:buNone/>
            </a:pPr>
            <a:r>
              <a:rPr lang="tr-TR" dirty="0">
                <a:solidFill>
                  <a:srgbClr val="FF0000"/>
                </a:solidFill>
              </a:rPr>
              <a:t>Hüseyin ŞİRİN</a:t>
            </a:r>
          </a:p>
          <a:p>
            <a:pPr marL="0" indent="0">
              <a:buNone/>
            </a:pPr>
            <a:r>
              <a:rPr lang="tr-TR" dirty="0">
                <a:solidFill>
                  <a:srgbClr val="FF0000"/>
                </a:solidFill>
              </a:rPr>
              <a:t>Berkcan BİCAN</a:t>
            </a:r>
          </a:p>
        </p:txBody>
      </p:sp>
      <p:sp>
        <p:nvSpPr>
          <p:cNvPr id="4" name="Slayt Numarası Yer Tutucusu 3">
            <a:extLst>
              <a:ext uri="{FF2B5EF4-FFF2-40B4-BE49-F238E27FC236}">
                <a16:creationId xmlns:a16="http://schemas.microsoft.com/office/drawing/2014/main" id="{D5FB6FCE-CE20-42D6-8DF7-60ADC18D6658}"/>
              </a:ext>
            </a:extLst>
          </p:cNvPr>
          <p:cNvSpPr>
            <a:spLocks noGrp="1"/>
          </p:cNvSpPr>
          <p:nvPr>
            <p:ph type="sldNum" sz="quarter" idx="12"/>
          </p:nvPr>
        </p:nvSpPr>
        <p:spPr/>
        <p:txBody>
          <a:bodyPr/>
          <a:lstStyle/>
          <a:p>
            <a:fld id="{D57F1E4F-1CFF-5643-939E-02111984F565}" type="slidenum">
              <a:rPr lang="en-US" smtClean="0"/>
              <a:t>21</a:t>
            </a:fld>
            <a:endParaRPr lang="en-US" dirty="0"/>
          </a:p>
        </p:txBody>
      </p:sp>
    </p:spTree>
    <p:extLst>
      <p:ext uri="{BB962C8B-B14F-4D97-AF65-F5344CB8AC3E}">
        <p14:creationId xmlns:p14="http://schemas.microsoft.com/office/powerpoint/2010/main" val="2007438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CE52436-711E-47AC-8F13-A5BCCEB4EA8C}"/>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D2F8CFBE-AD52-43E6-A3F4-08C4743061F8}"/>
              </a:ext>
            </a:extLst>
          </p:cNvPr>
          <p:cNvSpPr>
            <a:spLocks noGrp="1"/>
          </p:cNvSpPr>
          <p:nvPr>
            <p:ph idx="1"/>
          </p:nvPr>
        </p:nvSpPr>
        <p:spPr/>
        <p:txBody>
          <a:bodyPr/>
          <a:lstStyle/>
          <a:p>
            <a:pPr marL="0" indent="0">
              <a:buNone/>
            </a:pPr>
            <a:r>
              <a:rPr lang="tr-TR" dirty="0">
                <a:latin typeface="Comic Sans MS" panose="030F0702030302020204" pitchFamily="66" charset="0"/>
              </a:rPr>
              <a:t>     Önceden belirlenmiş bir süre içerisinde; Değişim yaratmayı hedefleyen, Birbiriyle ilişkili amaç ve hedefleri olan, uygulanması sonucunda çeşitli ürünlerin elde edildiği bir çalışmadır.</a:t>
            </a:r>
            <a:br>
              <a:rPr lang="tr-TR" dirty="0">
                <a:latin typeface="Comic Sans MS" panose="030F0702030302020204" pitchFamily="66" charset="0"/>
              </a:rPr>
            </a:br>
            <a:r>
              <a:rPr lang="tr-TR" dirty="0">
                <a:latin typeface="Comic Sans MS" panose="030F0702030302020204" pitchFamily="66" charset="0"/>
              </a:rPr>
              <a:t>Bilimsel bir çalışma olan projede , gözlem yaparak bilgi toplama, elde edilen bilgilerin düzenlenmesi , bilgiler arasında neden-sonuç ilişkisinin araştırılması, gelecek nesillere bilgilerin ve sonuçların aktarılması söz konusudur.</a:t>
            </a:r>
          </a:p>
        </p:txBody>
      </p:sp>
      <p:sp>
        <p:nvSpPr>
          <p:cNvPr id="4" name="Slayt Numarası Yer Tutucusu 3">
            <a:extLst>
              <a:ext uri="{FF2B5EF4-FFF2-40B4-BE49-F238E27FC236}">
                <a16:creationId xmlns:a16="http://schemas.microsoft.com/office/drawing/2014/main" id="{A643610A-5ACB-472E-A9E0-B3E8ED6C7A4C}"/>
              </a:ext>
            </a:extLst>
          </p:cNvPr>
          <p:cNvSpPr>
            <a:spLocks noGrp="1"/>
          </p:cNvSpPr>
          <p:nvPr>
            <p:ph type="sldNum" sz="quarter" idx="12"/>
          </p:nvPr>
        </p:nvSpPr>
        <p:spPr/>
        <p:txBody>
          <a:bodyPr/>
          <a:lstStyle/>
          <a:p>
            <a:fld id="{D57F1E4F-1CFF-5643-939E-02111984F565}" type="slidenum">
              <a:rPr lang="en-US" smtClean="0"/>
              <a:t>3</a:t>
            </a:fld>
            <a:endParaRPr lang="en-US" dirty="0"/>
          </a:p>
        </p:txBody>
      </p:sp>
    </p:spTree>
    <p:extLst>
      <p:ext uri="{BB962C8B-B14F-4D97-AF65-F5344CB8AC3E}">
        <p14:creationId xmlns:p14="http://schemas.microsoft.com/office/powerpoint/2010/main" val="2606737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BBBACA6-D4D0-453B-BDB6-F07184F56FD6}"/>
              </a:ext>
            </a:extLst>
          </p:cNvPr>
          <p:cNvSpPr>
            <a:spLocks noGrp="1"/>
          </p:cNvSpPr>
          <p:nvPr>
            <p:ph type="title"/>
          </p:nvPr>
        </p:nvSpPr>
        <p:spPr>
          <a:xfrm>
            <a:off x="1154952" y="833121"/>
            <a:ext cx="3401064" cy="1447800"/>
          </a:xfrm>
        </p:spPr>
        <p:txBody>
          <a:bodyPr/>
          <a:lstStyle/>
          <a:p>
            <a:pPr algn="ctr"/>
            <a:r>
              <a:rPr lang="tr-TR" b="1" dirty="0">
                <a:solidFill>
                  <a:schemeClr val="bg1"/>
                </a:solidFill>
              </a:rPr>
              <a:t>Projenin Yazma Basamakları </a:t>
            </a:r>
          </a:p>
        </p:txBody>
      </p:sp>
      <p:sp>
        <p:nvSpPr>
          <p:cNvPr id="3" name="İçerik Yer Tutucusu 2">
            <a:extLst>
              <a:ext uri="{FF2B5EF4-FFF2-40B4-BE49-F238E27FC236}">
                <a16:creationId xmlns:a16="http://schemas.microsoft.com/office/drawing/2014/main" id="{8D79AA9E-28B5-43F7-AF17-E802143CB3F7}"/>
              </a:ext>
            </a:extLst>
          </p:cNvPr>
          <p:cNvSpPr>
            <a:spLocks noGrp="1"/>
          </p:cNvSpPr>
          <p:nvPr>
            <p:ph idx="1"/>
          </p:nvPr>
        </p:nvSpPr>
        <p:spPr/>
        <p:txBody>
          <a:bodyPr/>
          <a:lstStyle/>
          <a:p>
            <a:pPr marL="0" indent="0">
              <a:buNone/>
            </a:pPr>
            <a:r>
              <a:rPr lang="tr-TR" b="1" dirty="0">
                <a:solidFill>
                  <a:srgbClr val="FF0000"/>
                </a:solidFill>
                <a:latin typeface="Comic Sans MS" panose="030F0702030302020204" pitchFamily="66" charset="0"/>
              </a:rPr>
              <a:t>1. Projenin Konusunu Seçmek</a:t>
            </a:r>
          </a:p>
          <a:p>
            <a:pPr marL="0" indent="0">
              <a:buNone/>
            </a:pPr>
            <a:endParaRPr lang="tr-TR" dirty="0">
              <a:latin typeface="Comic Sans MS" panose="030F0702030302020204" pitchFamily="66" charset="0"/>
            </a:endParaRPr>
          </a:p>
          <a:p>
            <a:pPr marL="0" indent="0">
              <a:buNone/>
            </a:pPr>
            <a:r>
              <a:rPr lang="tr-TR" dirty="0">
                <a:latin typeface="Comic Sans MS" panose="030F0702030302020204" pitchFamily="66" charset="0"/>
              </a:rPr>
              <a:t>    Projenizi ilgilendiğiniz, üzerine düşündüğünüz, merak ettiğiniz konular üzerine seçin. Aklınıza pek çok fikir gelebilir. Bunları not edin. Hemen karar vermeyin. Bunların arasında sizin en güzel yapabileceğinizi, en merak ettiğiniz seçin. Bu proje sadece sizin seçeceğiniz konuda bilgili olduğunuzu göstermeyecek. Unutmayın, sizin bir sorunuz var. Bu sorunun cevabını vermek için bilimsel bir proje hazırlıyorsunuz. </a:t>
            </a:r>
          </a:p>
        </p:txBody>
      </p:sp>
      <p:sp>
        <p:nvSpPr>
          <p:cNvPr id="5" name="Metin Yer Tutucusu 4">
            <a:extLst>
              <a:ext uri="{FF2B5EF4-FFF2-40B4-BE49-F238E27FC236}">
                <a16:creationId xmlns:a16="http://schemas.microsoft.com/office/drawing/2014/main" id="{D1A96798-BE31-475B-AEE5-66F0B36F298E}"/>
              </a:ext>
            </a:extLst>
          </p:cNvPr>
          <p:cNvSpPr>
            <a:spLocks noGrp="1"/>
          </p:cNvSpPr>
          <p:nvPr>
            <p:ph type="body" sz="half" idx="2"/>
          </p:nvPr>
        </p:nvSpPr>
        <p:spPr/>
        <p:txBody>
          <a:bodyPr/>
          <a:lstStyle/>
          <a:p>
            <a:endParaRPr lang="tr-TR" dirty="0"/>
          </a:p>
        </p:txBody>
      </p:sp>
      <p:sp>
        <p:nvSpPr>
          <p:cNvPr id="4" name="Slayt Numarası Yer Tutucusu 3">
            <a:extLst>
              <a:ext uri="{FF2B5EF4-FFF2-40B4-BE49-F238E27FC236}">
                <a16:creationId xmlns:a16="http://schemas.microsoft.com/office/drawing/2014/main" id="{E39BC410-DC13-4F19-9665-46C22C1AB693}"/>
              </a:ext>
            </a:extLst>
          </p:cNvPr>
          <p:cNvSpPr>
            <a:spLocks noGrp="1"/>
          </p:cNvSpPr>
          <p:nvPr>
            <p:ph type="sldNum" sz="quarter" idx="12"/>
          </p:nvPr>
        </p:nvSpPr>
        <p:spPr/>
        <p:txBody>
          <a:bodyPr/>
          <a:lstStyle/>
          <a:p>
            <a:fld id="{D57F1E4F-1CFF-5643-939E-02111984F565}" type="slidenum">
              <a:rPr lang="en-US" smtClean="0"/>
              <a:t>4</a:t>
            </a:fld>
            <a:endParaRPr lang="en-US" dirty="0"/>
          </a:p>
        </p:txBody>
      </p:sp>
      <p:pic>
        <p:nvPicPr>
          <p:cNvPr id="7" name="Resim 6">
            <a:extLst>
              <a:ext uri="{FF2B5EF4-FFF2-40B4-BE49-F238E27FC236}">
                <a16:creationId xmlns:a16="http://schemas.microsoft.com/office/drawing/2014/main" id="{3F0BF2A1-8BD4-4406-8FB7-7E99F7774585}"/>
              </a:ext>
            </a:extLst>
          </p:cNvPr>
          <p:cNvPicPr>
            <a:picLocks noChangeAspect="1"/>
          </p:cNvPicPr>
          <p:nvPr/>
        </p:nvPicPr>
        <p:blipFill>
          <a:blip r:embed="rId2"/>
          <a:stretch>
            <a:fillRect/>
          </a:stretch>
        </p:blipFill>
        <p:spPr>
          <a:xfrm>
            <a:off x="1154953" y="2842200"/>
            <a:ext cx="3401063" cy="2890520"/>
          </a:xfrm>
          <a:prstGeom prst="rect">
            <a:avLst/>
          </a:prstGeom>
        </p:spPr>
      </p:pic>
    </p:spTree>
    <p:extLst>
      <p:ext uri="{BB962C8B-B14F-4D97-AF65-F5344CB8AC3E}">
        <p14:creationId xmlns:p14="http://schemas.microsoft.com/office/powerpoint/2010/main" val="781217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a:extLst>
              <a:ext uri="{FF2B5EF4-FFF2-40B4-BE49-F238E27FC236}">
                <a16:creationId xmlns:a16="http://schemas.microsoft.com/office/drawing/2014/main" id="{5E145C9E-C7EE-4C76-998A-91E688CCE249}"/>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B8732A3B-03C8-44C6-A520-F600E65D33B0}"/>
              </a:ext>
            </a:extLst>
          </p:cNvPr>
          <p:cNvSpPr>
            <a:spLocks noGrp="1"/>
          </p:cNvSpPr>
          <p:nvPr>
            <p:ph idx="1"/>
          </p:nvPr>
        </p:nvSpPr>
        <p:spPr/>
        <p:txBody>
          <a:bodyPr/>
          <a:lstStyle/>
          <a:p>
            <a:pPr marL="0" indent="0">
              <a:buNone/>
            </a:pPr>
            <a:r>
              <a:rPr lang="tr-TR" b="1" dirty="0">
                <a:solidFill>
                  <a:srgbClr val="FF0000"/>
                </a:solidFill>
                <a:latin typeface="Comic Sans MS" panose="030F0702030302020204" pitchFamily="66" charset="0"/>
              </a:rPr>
              <a:t>2. Bilgi Toplamak</a:t>
            </a:r>
          </a:p>
          <a:p>
            <a:pPr marL="0" indent="0">
              <a:buNone/>
            </a:pPr>
            <a:endParaRPr lang="tr-TR" dirty="0">
              <a:latin typeface="Comic Sans MS" panose="030F0702030302020204" pitchFamily="66" charset="0"/>
            </a:endParaRPr>
          </a:p>
          <a:p>
            <a:pPr marL="0" indent="0">
              <a:buNone/>
            </a:pPr>
            <a:r>
              <a:rPr lang="tr-TR" dirty="0">
                <a:latin typeface="Comic Sans MS" panose="030F0702030302020204" pitchFamily="66" charset="0"/>
              </a:rPr>
              <a:t>   Projenin konusunu belirledikten sonra konunuzla ilgili kitaplardan, dergilerden, internetten, insanlardan ve kurumlardan bilgi toplayın. Bilginin yazılı olması gerekmiyor. Konunuzla ilgili fotoğraf, asetat, saydam, model, afiş ve bulabileceğiniz her türlü malzemeyi toplayın. Projenizi en iyi nasıl sunabileceğinizi düşünün.</a:t>
            </a:r>
          </a:p>
        </p:txBody>
      </p:sp>
      <p:sp>
        <p:nvSpPr>
          <p:cNvPr id="6" name="Metin Yer Tutucusu 5">
            <a:extLst>
              <a:ext uri="{FF2B5EF4-FFF2-40B4-BE49-F238E27FC236}">
                <a16:creationId xmlns:a16="http://schemas.microsoft.com/office/drawing/2014/main" id="{E4C110B4-D3BE-4DD6-AF11-58BDCA17F571}"/>
              </a:ext>
            </a:extLst>
          </p:cNvPr>
          <p:cNvSpPr>
            <a:spLocks noGrp="1"/>
          </p:cNvSpPr>
          <p:nvPr>
            <p:ph type="body" sz="half" idx="2"/>
          </p:nvPr>
        </p:nvSpPr>
        <p:spPr/>
        <p:txBody>
          <a:bodyPr/>
          <a:lstStyle/>
          <a:p>
            <a:endParaRPr lang="tr-TR" dirty="0"/>
          </a:p>
        </p:txBody>
      </p:sp>
      <p:sp>
        <p:nvSpPr>
          <p:cNvPr id="4" name="Slayt Numarası Yer Tutucusu 3">
            <a:extLst>
              <a:ext uri="{FF2B5EF4-FFF2-40B4-BE49-F238E27FC236}">
                <a16:creationId xmlns:a16="http://schemas.microsoft.com/office/drawing/2014/main" id="{68D7E61D-CC42-4EAF-B14C-11A27D9D7A75}"/>
              </a:ext>
            </a:extLst>
          </p:cNvPr>
          <p:cNvSpPr>
            <a:spLocks noGrp="1"/>
          </p:cNvSpPr>
          <p:nvPr>
            <p:ph type="sldNum" sz="quarter" idx="12"/>
          </p:nvPr>
        </p:nvSpPr>
        <p:spPr/>
        <p:txBody>
          <a:bodyPr/>
          <a:lstStyle/>
          <a:p>
            <a:fld id="{D57F1E4F-1CFF-5643-939E-02111984F565}" type="slidenum">
              <a:rPr lang="en-US" smtClean="0"/>
              <a:t>5</a:t>
            </a:fld>
            <a:endParaRPr lang="en-US" dirty="0"/>
          </a:p>
        </p:txBody>
      </p:sp>
      <p:pic>
        <p:nvPicPr>
          <p:cNvPr id="8" name="Resim 7">
            <a:extLst>
              <a:ext uri="{FF2B5EF4-FFF2-40B4-BE49-F238E27FC236}">
                <a16:creationId xmlns:a16="http://schemas.microsoft.com/office/drawing/2014/main" id="{A4A7339C-42A7-4E7F-A042-E900801DFBE5}"/>
              </a:ext>
            </a:extLst>
          </p:cNvPr>
          <p:cNvPicPr>
            <a:picLocks noChangeAspect="1"/>
          </p:cNvPicPr>
          <p:nvPr/>
        </p:nvPicPr>
        <p:blipFill>
          <a:blip r:embed="rId2"/>
          <a:stretch>
            <a:fillRect/>
          </a:stretch>
        </p:blipFill>
        <p:spPr>
          <a:xfrm>
            <a:off x="1185198" y="2519680"/>
            <a:ext cx="3370818" cy="2890520"/>
          </a:xfrm>
          <a:prstGeom prst="rect">
            <a:avLst/>
          </a:prstGeom>
        </p:spPr>
      </p:pic>
    </p:spTree>
    <p:extLst>
      <p:ext uri="{BB962C8B-B14F-4D97-AF65-F5344CB8AC3E}">
        <p14:creationId xmlns:p14="http://schemas.microsoft.com/office/powerpoint/2010/main" val="2257483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F7FD33F-2B98-40CE-8641-473101AF6A05}"/>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B361E67E-C31A-4024-98D1-175BB7F85BD1}"/>
              </a:ext>
            </a:extLst>
          </p:cNvPr>
          <p:cNvSpPr>
            <a:spLocks noGrp="1"/>
          </p:cNvSpPr>
          <p:nvPr>
            <p:ph idx="1"/>
          </p:nvPr>
        </p:nvSpPr>
        <p:spPr>
          <a:xfrm>
            <a:off x="4784616" y="295729"/>
            <a:ext cx="5195997" cy="5724071"/>
          </a:xfrm>
        </p:spPr>
        <p:txBody>
          <a:bodyPr/>
          <a:lstStyle/>
          <a:p>
            <a:pPr marL="0" indent="0">
              <a:buNone/>
            </a:pPr>
            <a:endParaRPr lang="tr-TR" b="1" dirty="0">
              <a:solidFill>
                <a:srgbClr val="FF0000"/>
              </a:solidFill>
            </a:endParaRPr>
          </a:p>
          <a:p>
            <a:pPr marL="0" indent="0">
              <a:buNone/>
            </a:pPr>
            <a:r>
              <a:rPr lang="tr-TR" b="1" dirty="0">
                <a:solidFill>
                  <a:srgbClr val="FF0000"/>
                </a:solidFill>
                <a:latin typeface="Comic Sans MS" panose="030F0702030302020204" pitchFamily="66" charset="0"/>
              </a:rPr>
              <a:t>3. Bilimsel Yöntem</a:t>
            </a:r>
          </a:p>
          <a:p>
            <a:pPr marL="0" indent="0">
              <a:buNone/>
            </a:pPr>
            <a:r>
              <a:rPr lang="tr-TR" b="1" dirty="0">
                <a:latin typeface="Comic Sans MS" panose="030F0702030302020204" pitchFamily="66" charset="0"/>
              </a:rPr>
              <a:t>  </a:t>
            </a:r>
          </a:p>
          <a:p>
            <a:pPr marL="0" indent="0">
              <a:buNone/>
            </a:pPr>
            <a:r>
              <a:rPr lang="tr-TR" b="1" dirty="0">
                <a:latin typeface="Comic Sans MS" panose="030F0702030302020204" pitchFamily="66" charset="0"/>
              </a:rPr>
              <a:t>   Sizin bir sorunuz, merak ettiğiniz bir şey var. Projenizin amacı nedir? Ne bulmaya çalışıyorsunuz? Sorunuzun cevabı ne olabilir? Varsayımda yani ön tahminde bulunun. Varsayımınızı gösterecek deneyler nasıl olabilir, hangi malzemeleri kullanabilirsiniz, hangi ölçümleri yapabilirsiniz? </a:t>
            </a:r>
          </a:p>
        </p:txBody>
      </p:sp>
      <p:sp>
        <p:nvSpPr>
          <p:cNvPr id="4" name="Metin Yer Tutucusu 3">
            <a:extLst>
              <a:ext uri="{FF2B5EF4-FFF2-40B4-BE49-F238E27FC236}">
                <a16:creationId xmlns:a16="http://schemas.microsoft.com/office/drawing/2014/main" id="{6C04F919-88D6-4E96-9E28-11B602B3F450}"/>
              </a:ext>
            </a:extLst>
          </p:cNvPr>
          <p:cNvSpPr>
            <a:spLocks noGrp="1"/>
          </p:cNvSpPr>
          <p:nvPr>
            <p:ph type="body" sz="half" idx="2"/>
          </p:nvPr>
        </p:nvSpPr>
        <p:spPr/>
        <p:txBody>
          <a:bodyPr/>
          <a:lstStyle/>
          <a:p>
            <a:endParaRPr lang="tr-TR"/>
          </a:p>
        </p:txBody>
      </p:sp>
      <p:sp>
        <p:nvSpPr>
          <p:cNvPr id="5" name="Slayt Numarası Yer Tutucusu 4">
            <a:extLst>
              <a:ext uri="{FF2B5EF4-FFF2-40B4-BE49-F238E27FC236}">
                <a16:creationId xmlns:a16="http://schemas.microsoft.com/office/drawing/2014/main" id="{2088524D-4D7F-4458-8740-4F38E7061F7C}"/>
              </a:ext>
            </a:extLst>
          </p:cNvPr>
          <p:cNvSpPr>
            <a:spLocks noGrp="1"/>
          </p:cNvSpPr>
          <p:nvPr>
            <p:ph type="sldNum" sz="quarter" idx="12"/>
          </p:nvPr>
        </p:nvSpPr>
        <p:spPr/>
        <p:txBody>
          <a:bodyPr/>
          <a:lstStyle/>
          <a:p>
            <a:fld id="{D57F1E4F-1CFF-5643-939E-02111984F565}" type="slidenum">
              <a:rPr lang="en-US" smtClean="0"/>
              <a:t>6</a:t>
            </a:fld>
            <a:endParaRPr lang="en-US" dirty="0"/>
          </a:p>
        </p:txBody>
      </p:sp>
      <p:pic>
        <p:nvPicPr>
          <p:cNvPr id="7" name="Resim 6">
            <a:extLst>
              <a:ext uri="{FF2B5EF4-FFF2-40B4-BE49-F238E27FC236}">
                <a16:creationId xmlns:a16="http://schemas.microsoft.com/office/drawing/2014/main" id="{63E4BB1D-AC95-4D94-A407-733C04644CB1}"/>
              </a:ext>
            </a:extLst>
          </p:cNvPr>
          <p:cNvPicPr>
            <a:picLocks noChangeAspect="1"/>
          </p:cNvPicPr>
          <p:nvPr/>
        </p:nvPicPr>
        <p:blipFill>
          <a:blip r:embed="rId2"/>
          <a:stretch>
            <a:fillRect/>
          </a:stretch>
        </p:blipFill>
        <p:spPr>
          <a:xfrm>
            <a:off x="1154953" y="2499863"/>
            <a:ext cx="3401063" cy="2925076"/>
          </a:xfrm>
          <a:prstGeom prst="rect">
            <a:avLst/>
          </a:prstGeom>
        </p:spPr>
      </p:pic>
    </p:spTree>
    <p:extLst>
      <p:ext uri="{BB962C8B-B14F-4D97-AF65-F5344CB8AC3E}">
        <p14:creationId xmlns:p14="http://schemas.microsoft.com/office/powerpoint/2010/main" val="4152965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76E4A71-AEFE-44A5-9216-41501896B26C}"/>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3B12FF92-4042-4FFA-B6BC-1DF72B21EB51}"/>
              </a:ext>
            </a:extLst>
          </p:cNvPr>
          <p:cNvSpPr>
            <a:spLocks noGrp="1"/>
          </p:cNvSpPr>
          <p:nvPr>
            <p:ph idx="1"/>
          </p:nvPr>
        </p:nvSpPr>
        <p:spPr>
          <a:xfrm>
            <a:off x="4784616" y="170121"/>
            <a:ext cx="5195997" cy="5849679"/>
          </a:xfrm>
        </p:spPr>
        <p:txBody>
          <a:bodyPr>
            <a:normAutofit fontScale="92500" lnSpcReduction="20000"/>
          </a:bodyPr>
          <a:lstStyle/>
          <a:p>
            <a:pPr marL="0" indent="0">
              <a:buNone/>
            </a:pPr>
            <a:endParaRPr lang="tr-TR" dirty="0">
              <a:latin typeface="Comic Sans MS" panose="030F0702030302020204" pitchFamily="66" charset="0"/>
            </a:endParaRPr>
          </a:p>
          <a:p>
            <a:pPr marL="0" indent="0">
              <a:buNone/>
            </a:pPr>
            <a:r>
              <a:rPr lang="tr-TR" b="1" dirty="0">
                <a:solidFill>
                  <a:srgbClr val="FF0000"/>
                </a:solidFill>
                <a:latin typeface="Comic Sans MS" panose="030F0702030302020204" pitchFamily="66" charset="0"/>
              </a:rPr>
              <a:t>4. Kontrollü deney yapmak ve sonuçları kaydetmek</a:t>
            </a:r>
            <a:r>
              <a:rPr lang="tr-TR" b="1" dirty="0"/>
              <a:t> </a:t>
            </a:r>
            <a:endParaRPr lang="tr-TR" dirty="0">
              <a:latin typeface="Comic Sans MS" panose="030F0702030302020204" pitchFamily="66" charset="0"/>
            </a:endParaRPr>
          </a:p>
          <a:p>
            <a:pPr marL="0" indent="0">
              <a:buNone/>
            </a:pPr>
            <a:endParaRPr lang="tr-TR" dirty="0">
              <a:latin typeface="Comic Sans MS" panose="030F0702030302020204" pitchFamily="66" charset="0"/>
            </a:endParaRPr>
          </a:p>
          <a:p>
            <a:pPr marL="0" indent="0">
              <a:buNone/>
            </a:pPr>
            <a:r>
              <a:rPr lang="tr-TR" dirty="0">
                <a:latin typeface="Comic Sans MS" panose="030F0702030302020204" pitchFamily="66" charset="0"/>
              </a:rPr>
              <a:t>   Tasarladığınız deneyi kontrollü olarak yapın. Kontrollü olarak ve belirli bir işlem sırası izlenerek </a:t>
            </a:r>
            <a:r>
              <a:rPr lang="tr-TR" dirty="0" err="1">
                <a:latin typeface="Comic Sans MS" panose="030F0702030302020204" pitchFamily="66" charset="0"/>
              </a:rPr>
              <a:t>laboratuarda</a:t>
            </a:r>
            <a:r>
              <a:rPr lang="tr-TR" dirty="0">
                <a:latin typeface="Comic Sans MS" panose="030F0702030302020204" pitchFamily="66" charset="0"/>
              </a:rPr>
              <a:t> tekrarlanan gözlemlere kontrollü deney denir. Deneyi yaparken tüm gözlemlerinizi, tüm düşünceleriniz not edin. Tüm notlarınız, çalışmanız bittikten sonra her şeyi toparlamanızı kolaylaştıracak, ayrıca eğer bir hata yaparsanız, hatanızın nerede olduğunu gösterecektir. Hata yapmaktan korkmayın. Bugün bilimin bize gösterdiği buluşlar ve keşifler uzun uğraşların sonunda, tekrar tekrar deneme ve yine yılmadan tekrar deneme ile gerçekleşmiştir. Bilim sabır ve özveri gerektirir. Bundan da korkmayın. Eğer bilimsel yöntemi doğru şekilde uygularsanız mutlaka bir sonuca ulaşırsınız.</a:t>
            </a:r>
          </a:p>
        </p:txBody>
      </p:sp>
      <p:sp>
        <p:nvSpPr>
          <p:cNvPr id="4" name="Metin Yer Tutucusu 3">
            <a:extLst>
              <a:ext uri="{FF2B5EF4-FFF2-40B4-BE49-F238E27FC236}">
                <a16:creationId xmlns:a16="http://schemas.microsoft.com/office/drawing/2014/main" id="{11AADBE7-6362-47EF-9493-45808D93A300}"/>
              </a:ext>
            </a:extLst>
          </p:cNvPr>
          <p:cNvSpPr>
            <a:spLocks noGrp="1"/>
          </p:cNvSpPr>
          <p:nvPr>
            <p:ph type="body" sz="half" idx="2"/>
          </p:nvPr>
        </p:nvSpPr>
        <p:spPr/>
        <p:txBody>
          <a:bodyPr/>
          <a:lstStyle/>
          <a:p>
            <a:endParaRPr lang="tr-TR" dirty="0"/>
          </a:p>
        </p:txBody>
      </p:sp>
      <p:sp>
        <p:nvSpPr>
          <p:cNvPr id="5" name="Slayt Numarası Yer Tutucusu 4">
            <a:extLst>
              <a:ext uri="{FF2B5EF4-FFF2-40B4-BE49-F238E27FC236}">
                <a16:creationId xmlns:a16="http://schemas.microsoft.com/office/drawing/2014/main" id="{C02419F5-430E-41AF-89F7-D2A93A5FEA4A}"/>
              </a:ext>
            </a:extLst>
          </p:cNvPr>
          <p:cNvSpPr>
            <a:spLocks noGrp="1"/>
          </p:cNvSpPr>
          <p:nvPr>
            <p:ph type="sldNum" sz="quarter" idx="12"/>
          </p:nvPr>
        </p:nvSpPr>
        <p:spPr/>
        <p:txBody>
          <a:bodyPr/>
          <a:lstStyle/>
          <a:p>
            <a:fld id="{D57F1E4F-1CFF-5643-939E-02111984F565}" type="slidenum">
              <a:rPr lang="en-US" smtClean="0"/>
              <a:t>7</a:t>
            </a:fld>
            <a:endParaRPr lang="en-US" dirty="0"/>
          </a:p>
        </p:txBody>
      </p:sp>
      <p:pic>
        <p:nvPicPr>
          <p:cNvPr id="9" name="Resim 8">
            <a:extLst>
              <a:ext uri="{FF2B5EF4-FFF2-40B4-BE49-F238E27FC236}">
                <a16:creationId xmlns:a16="http://schemas.microsoft.com/office/drawing/2014/main" id="{F2D49D9B-1E0B-4957-9668-708163C74D88}"/>
              </a:ext>
            </a:extLst>
          </p:cNvPr>
          <p:cNvPicPr>
            <a:picLocks noChangeAspect="1"/>
          </p:cNvPicPr>
          <p:nvPr/>
        </p:nvPicPr>
        <p:blipFill>
          <a:blip r:embed="rId2"/>
          <a:stretch>
            <a:fillRect/>
          </a:stretch>
        </p:blipFill>
        <p:spPr>
          <a:xfrm>
            <a:off x="1154953" y="2171699"/>
            <a:ext cx="3401063" cy="3144579"/>
          </a:xfrm>
          <a:prstGeom prst="rect">
            <a:avLst/>
          </a:prstGeom>
        </p:spPr>
      </p:pic>
    </p:spTree>
    <p:extLst>
      <p:ext uri="{BB962C8B-B14F-4D97-AF65-F5344CB8AC3E}">
        <p14:creationId xmlns:p14="http://schemas.microsoft.com/office/powerpoint/2010/main" val="3581427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548E224-7E15-4C4A-9692-40CE5365027E}"/>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00F212E7-E03D-4E2C-9513-EF325E1DE506}"/>
              </a:ext>
            </a:extLst>
          </p:cNvPr>
          <p:cNvSpPr>
            <a:spLocks noGrp="1"/>
          </p:cNvSpPr>
          <p:nvPr>
            <p:ph idx="1"/>
          </p:nvPr>
        </p:nvSpPr>
        <p:spPr/>
        <p:txBody>
          <a:bodyPr/>
          <a:lstStyle/>
          <a:p>
            <a:pPr marL="0" indent="0">
              <a:buNone/>
            </a:pPr>
            <a:r>
              <a:rPr lang="tr-TR" b="1" dirty="0">
                <a:solidFill>
                  <a:srgbClr val="FF0000"/>
                </a:solidFill>
                <a:latin typeface="Comic Sans MS" panose="030F0702030302020204" pitchFamily="66" charset="0"/>
              </a:rPr>
              <a:t>5. Grafikler, Tablolar, Çizimler, Modeller</a:t>
            </a:r>
            <a:r>
              <a:rPr lang="tr-TR" b="1" dirty="0">
                <a:latin typeface="Comic Sans MS" panose="030F0702030302020204" pitchFamily="66" charset="0"/>
              </a:rPr>
              <a:t> </a:t>
            </a:r>
            <a:br>
              <a:rPr lang="tr-TR" dirty="0">
                <a:latin typeface="Comic Sans MS" panose="030F0702030302020204" pitchFamily="66" charset="0"/>
              </a:rPr>
            </a:br>
            <a:endParaRPr lang="tr-TR" dirty="0">
              <a:latin typeface="Comic Sans MS" panose="030F0702030302020204" pitchFamily="66" charset="0"/>
            </a:endParaRPr>
          </a:p>
          <a:p>
            <a:pPr marL="0" indent="0">
              <a:buNone/>
            </a:pPr>
            <a:r>
              <a:rPr lang="tr-TR" dirty="0">
                <a:latin typeface="Comic Sans MS" panose="030F0702030302020204" pitchFamily="66" charset="0"/>
              </a:rPr>
              <a:t>   Ne oldu? Bulduğunuz sonuç nedir? Sonuçlarınızı grafikler, tablolar, çizimler yolu ile gösterin. Bulduğunuz sonucu gösterecek maketler (modeller) de yapabilirsiniz. </a:t>
            </a:r>
          </a:p>
        </p:txBody>
      </p:sp>
      <p:sp>
        <p:nvSpPr>
          <p:cNvPr id="4" name="Metin Yer Tutucusu 3">
            <a:extLst>
              <a:ext uri="{FF2B5EF4-FFF2-40B4-BE49-F238E27FC236}">
                <a16:creationId xmlns:a16="http://schemas.microsoft.com/office/drawing/2014/main" id="{F4C83D12-F859-47AD-A1FE-CE4B13FCE90B}"/>
              </a:ext>
            </a:extLst>
          </p:cNvPr>
          <p:cNvSpPr>
            <a:spLocks noGrp="1"/>
          </p:cNvSpPr>
          <p:nvPr>
            <p:ph type="body" sz="half" idx="2"/>
          </p:nvPr>
        </p:nvSpPr>
        <p:spPr/>
        <p:txBody>
          <a:bodyPr/>
          <a:lstStyle/>
          <a:p>
            <a:endParaRPr lang="tr-TR" dirty="0"/>
          </a:p>
        </p:txBody>
      </p:sp>
      <p:sp>
        <p:nvSpPr>
          <p:cNvPr id="5" name="Slayt Numarası Yer Tutucusu 4">
            <a:extLst>
              <a:ext uri="{FF2B5EF4-FFF2-40B4-BE49-F238E27FC236}">
                <a16:creationId xmlns:a16="http://schemas.microsoft.com/office/drawing/2014/main" id="{6E505D13-3C80-4336-8921-DAB08C7B63F9}"/>
              </a:ext>
            </a:extLst>
          </p:cNvPr>
          <p:cNvSpPr>
            <a:spLocks noGrp="1"/>
          </p:cNvSpPr>
          <p:nvPr>
            <p:ph type="sldNum" sz="quarter" idx="12"/>
          </p:nvPr>
        </p:nvSpPr>
        <p:spPr/>
        <p:txBody>
          <a:bodyPr/>
          <a:lstStyle/>
          <a:p>
            <a:fld id="{D57F1E4F-1CFF-5643-939E-02111984F565}" type="slidenum">
              <a:rPr lang="en-US" smtClean="0"/>
              <a:t>8</a:t>
            </a:fld>
            <a:endParaRPr lang="en-US" dirty="0"/>
          </a:p>
        </p:txBody>
      </p:sp>
      <p:pic>
        <p:nvPicPr>
          <p:cNvPr id="7" name="Resim 6">
            <a:extLst>
              <a:ext uri="{FF2B5EF4-FFF2-40B4-BE49-F238E27FC236}">
                <a16:creationId xmlns:a16="http://schemas.microsoft.com/office/drawing/2014/main" id="{7F8081E9-B85F-419C-8BED-3C732F8E849B}"/>
              </a:ext>
            </a:extLst>
          </p:cNvPr>
          <p:cNvPicPr>
            <a:picLocks noChangeAspect="1"/>
          </p:cNvPicPr>
          <p:nvPr/>
        </p:nvPicPr>
        <p:blipFill>
          <a:blip r:embed="rId2"/>
          <a:stretch>
            <a:fillRect/>
          </a:stretch>
        </p:blipFill>
        <p:spPr>
          <a:xfrm>
            <a:off x="1154953" y="2537876"/>
            <a:ext cx="3401063" cy="2950464"/>
          </a:xfrm>
          <a:prstGeom prst="rect">
            <a:avLst/>
          </a:prstGeom>
        </p:spPr>
      </p:pic>
    </p:spTree>
    <p:extLst>
      <p:ext uri="{BB962C8B-B14F-4D97-AF65-F5344CB8AC3E}">
        <p14:creationId xmlns:p14="http://schemas.microsoft.com/office/powerpoint/2010/main" val="1426027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538E147A-2E16-4479-B861-042FC96DB3DE}"/>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6D5B9614-3B22-4650-825C-89DA32EACF69}"/>
              </a:ext>
            </a:extLst>
          </p:cNvPr>
          <p:cNvSpPr>
            <a:spLocks noGrp="1"/>
          </p:cNvSpPr>
          <p:nvPr>
            <p:ph idx="1"/>
          </p:nvPr>
        </p:nvSpPr>
        <p:spPr/>
        <p:txBody>
          <a:bodyPr/>
          <a:lstStyle/>
          <a:p>
            <a:pPr marL="0" indent="0">
              <a:buNone/>
            </a:pPr>
            <a:endParaRPr lang="tr-TR" dirty="0">
              <a:latin typeface="Comic Sans MS" panose="030F0702030302020204" pitchFamily="66" charset="0"/>
            </a:endParaRPr>
          </a:p>
          <a:p>
            <a:pPr marL="0" indent="0">
              <a:buNone/>
            </a:pPr>
            <a:r>
              <a:rPr lang="tr-TR" b="1" dirty="0">
                <a:solidFill>
                  <a:srgbClr val="FF0000"/>
                </a:solidFill>
                <a:latin typeface="Comic Sans MS" panose="030F0702030302020204" pitchFamily="66" charset="0"/>
              </a:rPr>
              <a:t>6. Rapor Yazma</a:t>
            </a:r>
          </a:p>
          <a:p>
            <a:pPr marL="0" indent="0">
              <a:buNone/>
            </a:pPr>
            <a:endParaRPr lang="tr-TR" dirty="0">
              <a:latin typeface="Comic Sans MS" panose="030F0702030302020204" pitchFamily="66" charset="0"/>
            </a:endParaRPr>
          </a:p>
          <a:p>
            <a:pPr marL="0" indent="0">
              <a:buNone/>
            </a:pPr>
            <a:r>
              <a:rPr lang="tr-TR" dirty="0">
                <a:latin typeface="Comic Sans MS" panose="030F0702030302020204" pitchFamily="66" charset="0"/>
              </a:rPr>
              <a:t>  Projenizin öyküsünü anlatın ne yapmak istediniz ve nasıl yaptınız? Bilimsel bir projenin raporu da belirli kurallara ve belirli sıraya göre yazılır. Bu kurallara ve sıraya uymalısınız. </a:t>
            </a:r>
          </a:p>
        </p:txBody>
      </p:sp>
      <p:sp>
        <p:nvSpPr>
          <p:cNvPr id="4" name="Metin Yer Tutucusu 3">
            <a:extLst>
              <a:ext uri="{FF2B5EF4-FFF2-40B4-BE49-F238E27FC236}">
                <a16:creationId xmlns:a16="http://schemas.microsoft.com/office/drawing/2014/main" id="{6CB0124F-9A38-42A8-ADB5-CF4D7E37F214}"/>
              </a:ext>
            </a:extLst>
          </p:cNvPr>
          <p:cNvSpPr>
            <a:spLocks noGrp="1"/>
          </p:cNvSpPr>
          <p:nvPr>
            <p:ph type="body" sz="half" idx="2"/>
          </p:nvPr>
        </p:nvSpPr>
        <p:spPr/>
        <p:txBody>
          <a:bodyPr/>
          <a:lstStyle/>
          <a:p>
            <a:endParaRPr lang="tr-TR"/>
          </a:p>
        </p:txBody>
      </p:sp>
      <p:sp>
        <p:nvSpPr>
          <p:cNvPr id="5" name="Slayt Numarası Yer Tutucusu 4">
            <a:extLst>
              <a:ext uri="{FF2B5EF4-FFF2-40B4-BE49-F238E27FC236}">
                <a16:creationId xmlns:a16="http://schemas.microsoft.com/office/drawing/2014/main" id="{950247C0-7D9E-48E0-A5B4-095751D24470}"/>
              </a:ext>
            </a:extLst>
          </p:cNvPr>
          <p:cNvSpPr>
            <a:spLocks noGrp="1"/>
          </p:cNvSpPr>
          <p:nvPr>
            <p:ph type="sldNum" sz="quarter" idx="12"/>
          </p:nvPr>
        </p:nvSpPr>
        <p:spPr/>
        <p:txBody>
          <a:bodyPr/>
          <a:lstStyle/>
          <a:p>
            <a:fld id="{D57F1E4F-1CFF-5643-939E-02111984F565}" type="slidenum">
              <a:rPr lang="en-US" smtClean="0"/>
              <a:t>9</a:t>
            </a:fld>
            <a:endParaRPr lang="en-US" dirty="0"/>
          </a:p>
        </p:txBody>
      </p:sp>
      <p:pic>
        <p:nvPicPr>
          <p:cNvPr id="7" name="Resim 6">
            <a:extLst>
              <a:ext uri="{FF2B5EF4-FFF2-40B4-BE49-F238E27FC236}">
                <a16:creationId xmlns:a16="http://schemas.microsoft.com/office/drawing/2014/main" id="{72B585FF-A938-42FA-A68D-8BE25DC1E867}"/>
              </a:ext>
            </a:extLst>
          </p:cNvPr>
          <p:cNvPicPr>
            <a:picLocks noChangeAspect="1"/>
          </p:cNvPicPr>
          <p:nvPr/>
        </p:nvPicPr>
        <p:blipFill>
          <a:blip r:embed="rId2"/>
          <a:stretch>
            <a:fillRect/>
          </a:stretch>
        </p:blipFill>
        <p:spPr>
          <a:xfrm>
            <a:off x="926353" y="2763520"/>
            <a:ext cx="3401063" cy="2890520"/>
          </a:xfrm>
          <a:prstGeom prst="rect">
            <a:avLst/>
          </a:prstGeom>
        </p:spPr>
      </p:pic>
    </p:spTree>
    <p:extLst>
      <p:ext uri="{BB962C8B-B14F-4D97-AF65-F5344CB8AC3E}">
        <p14:creationId xmlns:p14="http://schemas.microsoft.com/office/powerpoint/2010/main" val="208363784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İy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y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53</TotalTime>
  <Words>887</Words>
  <Application>Microsoft Office PowerPoint</Application>
  <PresentationFormat>Geniş ekran</PresentationFormat>
  <Paragraphs>88</Paragraphs>
  <Slides>21</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21</vt:i4>
      </vt:variant>
    </vt:vector>
  </HeadingPairs>
  <TitlesOfParts>
    <vt:vector size="27" baseType="lpstr">
      <vt:lpstr>Arial</vt:lpstr>
      <vt:lpstr>Calibri</vt:lpstr>
      <vt:lpstr>Century Gothic</vt:lpstr>
      <vt:lpstr>Comic Sans MS</vt:lpstr>
      <vt:lpstr>Wingdings 3</vt:lpstr>
      <vt:lpstr>İyon</vt:lpstr>
      <vt:lpstr>Projenin Yazılması </vt:lpstr>
      <vt:lpstr>Proje Nedir ?</vt:lpstr>
      <vt:lpstr>PowerPoint Sunusu</vt:lpstr>
      <vt:lpstr>Projenin Yazma Basamakları </vt:lpstr>
      <vt:lpstr>PowerPoint Sunusu</vt:lpstr>
      <vt:lpstr>PowerPoint Sunusu</vt:lpstr>
      <vt:lpstr>PowerPoint Sunusu</vt:lpstr>
      <vt:lpstr>PowerPoint Sunusu</vt:lpstr>
      <vt:lpstr>PowerPoint Sunusu</vt:lpstr>
      <vt:lpstr>PowerPoint Sunusu</vt:lpstr>
      <vt:lpstr>Verilerin Düzenlenmesi</vt:lpstr>
      <vt:lpstr>PowerPoint Sunusu</vt:lpstr>
      <vt:lpstr>Verilerin Düzenlenmesi </vt:lpstr>
      <vt:lpstr>Yapılanların Gösterilmesi </vt:lpstr>
      <vt:lpstr>Raporun Yazılması </vt:lpstr>
      <vt:lpstr>Proje raporu aşağıdaki sırada yazılır:</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Projenin Yazılması</dc:title>
  <dc:creator>berkcan bican</dc:creator>
  <cp:lastModifiedBy>berkcan bican</cp:lastModifiedBy>
  <cp:revision>6</cp:revision>
  <dcterms:created xsi:type="dcterms:W3CDTF">2018-03-19T09:38:48Z</dcterms:created>
  <dcterms:modified xsi:type="dcterms:W3CDTF">2018-03-19T10:31:53Z</dcterms:modified>
</cp:coreProperties>
</file>