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p:cViewPr varScale="1">
        <p:scale>
          <a:sx n="83" d="100"/>
          <a:sy n="83" d="100"/>
        </p:scale>
        <p:origin x="147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2" name="1 Altbilgi Yer Tutucusu"/>
          <p:cNvSpPr>
            <a:spLocks noGrp="1"/>
          </p:cNvSpPr>
          <p:nvPr>
            <p:ph type="ftr" sz="quarter" idx="11"/>
          </p:nvPr>
        </p:nvSpPr>
        <p:spPr/>
        <p:txBody>
          <a:bodyPr/>
          <a:lstStyle/>
          <a:p>
            <a:endParaRPr lang="tr-TR" dirty="0"/>
          </a:p>
        </p:txBody>
      </p:sp>
      <p:sp>
        <p:nvSpPr>
          <p:cNvPr id="15" name="14 Slayt Numarası Yer Tutucusu"/>
          <p:cNvSpPr>
            <a:spLocks noGrp="1"/>
          </p:cNvSpPr>
          <p:nvPr>
            <p:ph type="sldNum" sz="quarter" idx="12"/>
          </p:nvPr>
        </p:nvSpPr>
        <p:spPr>
          <a:xfrm>
            <a:off x="8229600" y="6473952"/>
            <a:ext cx="758952" cy="246888"/>
          </a:xfrm>
        </p:spPr>
        <p:txBody>
          <a:bodyPr/>
          <a:lstStyle/>
          <a:p>
            <a:fld id="{82F6CCB2-3BF4-4761-93C2-9ECFD7642550}" type="slidenum">
              <a:rPr lang="tr-TR" smtClean="0"/>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19" name="18 Altbilgi Yer Tutucusu"/>
          <p:cNvSpPr>
            <a:spLocks noGrp="1"/>
          </p:cNvSpPr>
          <p:nvPr>
            <p:ph type="ftr" sz="quarter" idx="11"/>
          </p:nvPr>
        </p:nvSpPr>
        <p:spPr>
          <a:xfrm>
            <a:off x="3581400" y="76200"/>
            <a:ext cx="2895600" cy="288925"/>
          </a:xfrm>
        </p:spPr>
        <p:txBody>
          <a:bodyPr/>
          <a:lstStyle/>
          <a:p>
            <a:endParaRPr lang="tr-TR" dirty="0"/>
          </a:p>
        </p:txBody>
      </p:sp>
      <p:sp>
        <p:nvSpPr>
          <p:cNvPr id="16" name="15 Slayt Numarası Yer Tutucusu"/>
          <p:cNvSpPr>
            <a:spLocks noGrp="1"/>
          </p:cNvSpPr>
          <p:nvPr>
            <p:ph type="sldNum" sz="quarter" idx="12"/>
          </p:nvPr>
        </p:nvSpPr>
        <p:spPr>
          <a:xfrm>
            <a:off x="8229600" y="6473952"/>
            <a:ext cx="758952" cy="246888"/>
          </a:xfrm>
        </p:spPr>
        <p:txBody>
          <a:bodyPr/>
          <a:lstStyle/>
          <a:p>
            <a:fld id="{82F6CCB2-3BF4-4761-93C2-9ECFD7642550}" type="slidenum">
              <a:rPr lang="tr-TR" smtClean="0"/>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11" name="10 Altbilgi Yer Tutucusu"/>
          <p:cNvSpPr>
            <a:spLocks noGrp="1"/>
          </p:cNvSpPr>
          <p:nvPr>
            <p:ph type="ftr" sz="quarter" idx="11"/>
          </p:nvPr>
        </p:nvSpPr>
        <p:spPr/>
        <p:txBody>
          <a:bodyPr/>
          <a:lstStyle/>
          <a:p>
            <a:endParaRPr lang="tr-TR" dirty="0"/>
          </a:p>
        </p:txBody>
      </p:sp>
      <p:sp>
        <p:nvSpPr>
          <p:cNvPr id="16" name="15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10" name="9 Altbilgi Yer Tutucusu"/>
          <p:cNvSpPr>
            <a:spLocks noGrp="1"/>
          </p:cNvSpPr>
          <p:nvPr>
            <p:ph type="ftr" sz="quarter" idx="11"/>
          </p:nvPr>
        </p:nvSpPr>
        <p:spPr/>
        <p:txBody>
          <a:bodyPr/>
          <a:lstStyle/>
          <a:p>
            <a:endParaRPr lang="tr-TR" dirty="0"/>
          </a:p>
        </p:txBody>
      </p:sp>
      <p:sp>
        <p:nvSpPr>
          <p:cNvPr id="31" name="30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a:xfrm>
            <a:off x="8229600" y="6477000"/>
            <a:ext cx="762000" cy="246888"/>
          </a:xfrm>
        </p:spPr>
        <p:txBody>
          <a:bodyPr/>
          <a:lstStyle/>
          <a:p>
            <a:fld id="{82F6CCB2-3BF4-4761-93C2-9ECFD7642550}" type="slidenum">
              <a:rPr lang="tr-TR" smtClean="0"/>
              <a:t>‹#›</a:t>
            </a:fld>
            <a:endParaRPr lang="tr-TR" dirty="0"/>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21" name="20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24" name="23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29" name="28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dirty="0" smtClean="0"/>
              <a:t>Resim eklemek için simgeyi tıklatın</a:t>
            </a:r>
            <a:endParaRPr kumimoji="0" lang="en-US" dirty="0"/>
          </a:p>
        </p:txBody>
      </p:sp>
      <p:sp>
        <p:nvSpPr>
          <p:cNvPr id="7" name="6 Veri Yer Tutucusu"/>
          <p:cNvSpPr>
            <a:spLocks noGrp="1"/>
          </p:cNvSpPr>
          <p:nvPr>
            <p:ph type="dt" sz="half" idx="10"/>
          </p:nvPr>
        </p:nvSpPr>
        <p:spPr/>
        <p:txBody>
          <a:bodyPr/>
          <a:lstStyle/>
          <a:p>
            <a:fld id="{EC2A9906-D0F4-4897-8CB1-9B4E72F0F934}" type="datetimeFigureOut">
              <a:rPr lang="tr-TR" smtClean="0"/>
              <a:t>20.3.2018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31" name="30 Slayt Numarası Yer Tutucusu"/>
          <p:cNvSpPr>
            <a:spLocks noGrp="1"/>
          </p:cNvSpPr>
          <p:nvPr>
            <p:ph type="sldNum" sz="quarter" idx="12"/>
          </p:nvPr>
        </p:nvSpPr>
        <p:spPr/>
        <p:txBody>
          <a:bodyPr/>
          <a:lstStyle/>
          <a:p>
            <a:fld id="{82F6CCB2-3BF4-4761-93C2-9ECFD7642550}" type="slidenum">
              <a:rPr lang="tr-TR" smtClean="0"/>
              <a:t>‹#›</a:t>
            </a:fld>
            <a:endParaRPr lang="tr-TR" dirty="0"/>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C2A9906-D0F4-4897-8CB1-9B4E72F0F934}" type="datetimeFigureOut">
              <a:rPr lang="tr-TR" smtClean="0"/>
              <a:t>20.3.2018</a:t>
            </a:fld>
            <a:endParaRPr lang="tr-TR" dirty="0"/>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dirty="0"/>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2F6CCB2-3BF4-4761-93C2-9ECFD7642550}" type="slidenum">
              <a:rPr lang="tr-TR" smtClean="0"/>
              <a:t>‹#›</a:t>
            </a:fld>
            <a:endParaRPr lang="tr-TR" dirty="0"/>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1547664" y="-99392"/>
            <a:ext cx="5711820" cy="5078313"/>
          </a:xfrm>
          <a:prstGeom prst="rect">
            <a:avLst/>
          </a:prstGeom>
          <a:noFill/>
          <a:ln>
            <a:noFill/>
          </a:ln>
        </p:spPr>
        <p:txBody>
          <a:bodyPr wrap="none" lIns="91440" tIns="45720" rIns="91440" bIns="45720">
            <a:spAutoFit/>
          </a:bodyPr>
          <a:lstStyle/>
          <a:p>
            <a:pPr algn="ctr"/>
            <a:r>
              <a:rPr lang="tr-TR" sz="5400" b="1" dirty="0" smtClean="0">
                <a:ln w="10541" cmpd="sng">
                  <a:solidFill>
                    <a:schemeClr val="accent1">
                      <a:shade val="88000"/>
                      <a:satMod val="110000"/>
                    </a:schemeClr>
                  </a:solidFill>
                  <a:prstDash val="solid"/>
                </a:ln>
                <a:solidFill>
                  <a:schemeClr val="tx1">
                    <a:lumMod val="50000"/>
                    <a:lumOff val="50000"/>
                  </a:schemeClr>
                </a:solidFill>
              </a:rPr>
              <a:t>CELİL BAL</a:t>
            </a:r>
          </a:p>
          <a:p>
            <a:pPr algn="ctr"/>
            <a:r>
              <a:rPr lang="tr-TR" sz="5400" b="1" dirty="0" smtClean="0">
                <a:ln w="10541" cmpd="sng">
                  <a:solidFill>
                    <a:schemeClr val="accent1">
                      <a:shade val="88000"/>
                      <a:satMod val="110000"/>
                    </a:schemeClr>
                  </a:solidFill>
                  <a:prstDash val="solid"/>
                </a:ln>
                <a:solidFill>
                  <a:schemeClr val="tx1">
                    <a:lumMod val="50000"/>
                    <a:lumOff val="50000"/>
                  </a:schemeClr>
                </a:solidFill>
              </a:rPr>
              <a:t>HASAN BAŞEĞMEZ</a:t>
            </a:r>
          </a:p>
          <a:p>
            <a:pPr algn="ctr"/>
            <a:r>
              <a:rPr lang="tr-TR" sz="5400" b="1" dirty="0" smtClean="0">
                <a:ln w="10541" cmpd="sng">
                  <a:solidFill>
                    <a:schemeClr val="accent1">
                      <a:shade val="88000"/>
                      <a:satMod val="110000"/>
                    </a:schemeClr>
                  </a:solidFill>
                  <a:prstDash val="solid"/>
                </a:ln>
                <a:solidFill>
                  <a:schemeClr val="tx1">
                    <a:lumMod val="50000"/>
                    <a:lumOff val="50000"/>
                  </a:schemeClr>
                </a:solidFill>
              </a:rPr>
              <a:t>ALPER AKKAYA</a:t>
            </a:r>
          </a:p>
          <a:p>
            <a:pPr algn="ctr"/>
            <a:r>
              <a:rPr lang="tr-TR" sz="5400" b="1" dirty="0" smtClean="0">
                <a:ln w="10541" cmpd="sng">
                  <a:solidFill>
                    <a:schemeClr val="accent1">
                      <a:shade val="88000"/>
                      <a:satMod val="110000"/>
                    </a:schemeClr>
                  </a:solidFill>
                  <a:prstDash val="solid"/>
                </a:ln>
                <a:solidFill>
                  <a:schemeClr val="tx1">
                    <a:lumMod val="50000"/>
                    <a:lumOff val="50000"/>
                  </a:schemeClr>
                </a:solidFill>
              </a:rPr>
              <a:t>KADİR KUTLAY</a:t>
            </a:r>
          </a:p>
          <a:p>
            <a:pPr algn="ctr"/>
            <a:r>
              <a:rPr lang="tr-TR" sz="5400" b="1" dirty="0" smtClean="0">
                <a:ln w="10541" cmpd="sng">
                  <a:solidFill>
                    <a:schemeClr val="accent1">
                      <a:shade val="88000"/>
                      <a:satMod val="110000"/>
                    </a:schemeClr>
                  </a:solidFill>
                  <a:prstDash val="solid"/>
                </a:ln>
                <a:solidFill>
                  <a:schemeClr val="tx1">
                    <a:lumMod val="50000"/>
                    <a:lumOff val="50000"/>
                  </a:schemeClr>
                </a:solidFill>
              </a:rPr>
              <a:t>KÜBRA ÇANUR</a:t>
            </a:r>
          </a:p>
          <a:p>
            <a:pPr algn="ctr"/>
            <a:endParaRPr lang="tr-TR" sz="5400" b="1" cap="none" spc="0" dirty="0">
              <a:ln w="10541" cmpd="sng">
                <a:solidFill>
                  <a:schemeClr val="accent1">
                    <a:shade val="88000"/>
                    <a:satMod val="110000"/>
                  </a:schemeClr>
                </a:solidFill>
                <a:prstDash val="solid"/>
              </a:ln>
              <a:solidFill>
                <a:schemeClr val="tx1">
                  <a:lumMod val="50000"/>
                  <a:lumOff val="50000"/>
                </a:schemeClr>
              </a:solidFill>
              <a:effectLst/>
            </a:endParaRPr>
          </a:p>
        </p:txBody>
      </p:sp>
      <p:sp>
        <p:nvSpPr>
          <p:cNvPr id="8" name="7 Dikdörtgen"/>
          <p:cNvSpPr/>
          <p:nvPr/>
        </p:nvSpPr>
        <p:spPr>
          <a:xfrm>
            <a:off x="251520" y="4437112"/>
            <a:ext cx="9077233" cy="707886"/>
          </a:xfrm>
          <a:prstGeom prst="rect">
            <a:avLst/>
          </a:prstGeom>
          <a:noFill/>
        </p:spPr>
        <p:txBody>
          <a:bodyPr wrap="square" lIns="91440" tIns="45720" rIns="91440" bIns="45720">
            <a:spAutoFit/>
          </a:bodyPr>
          <a:lstStyle/>
          <a:p>
            <a:pPr algn="ctr"/>
            <a:r>
              <a:rPr lang="tr-TR" sz="4000" b="1" cap="none" spc="300" dirty="0" smtClean="0">
                <a:ln w="11430" cmpd="sng">
                  <a:solidFill>
                    <a:schemeClr val="accent1">
                      <a:tint val="10000"/>
                    </a:schemeClr>
                  </a:solidFill>
                  <a:prstDash val="solid"/>
                  <a:miter lim="800000"/>
                </a:ln>
                <a:solidFill>
                  <a:schemeClr val="bg2">
                    <a:lumMod val="10000"/>
                  </a:schemeClr>
                </a:solidFill>
                <a:effectLst>
                  <a:glow rad="45500">
                    <a:schemeClr val="accent1">
                      <a:satMod val="220000"/>
                      <a:alpha val="35000"/>
                    </a:schemeClr>
                  </a:glow>
                </a:effectLst>
              </a:rPr>
              <a:t>SOSYAL SORUMLULUK PROJESİ</a:t>
            </a:r>
            <a:endParaRPr lang="tr-TR" sz="4000" b="1" cap="none" spc="300" dirty="0">
              <a:ln w="11430" cmpd="sng">
                <a:solidFill>
                  <a:schemeClr val="accent1">
                    <a:tint val="10000"/>
                  </a:schemeClr>
                </a:solidFill>
                <a:prstDash val="solid"/>
                <a:miter lim="800000"/>
              </a:ln>
              <a:solidFill>
                <a:schemeClr val="bg2">
                  <a:lumMod val="10000"/>
                </a:schemeClr>
              </a:solidFill>
              <a:effectLst>
                <a:glow rad="45500">
                  <a:schemeClr val="accent1">
                    <a:satMod val="220000"/>
                    <a:alpha val="35000"/>
                  </a:schemeClr>
                </a:glo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11560" y="1412776"/>
            <a:ext cx="7272808" cy="48245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002060"/>
                </a:solidFill>
                <a:latin typeface="Arial Black" pitchFamily="34" charset="0"/>
              </a:rPr>
              <a:t>Bunları Biliyor musunuz?</a:t>
            </a:r>
          </a:p>
          <a:p>
            <a:pPr algn="ctr"/>
            <a:r>
              <a:rPr lang="tr-TR" dirty="0" smtClean="0">
                <a:solidFill>
                  <a:srgbClr val="002060"/>
                </a:solidFill>
              </a:rPr>
              <a:t> Ülkemizde ulusal ve uluslararası projeleri destekleyen birçok kuruluş vardır. Bu kuruluşların bazıları şunlardır: </a:t>
            </a:r>
          </a:p>
          <a:p>
            <a:pPr algn="ctr"/>
            <a:r>
              <a:rPr lang="tr-TR" dirty="0" smtClean="0">
                <a:solidFill>
                  <a:srgbClr val="002060"/>
                </a:solidFill>
              </a:rPr>
              <a:t>• TÜBİTAK </a:t>
            </a:r>
          </a:p>
          <a:p>
            <a:pPr algn="ctr"/>
            <a:r>
              <a:rPr lang="tr-TR" dirty="0" smtClean="0">
                <a:solidFill>
                  <a:srgbClr val="002060"/>
                </a:solidFill>
              </a:rPr>
              <a:t>• Bakanlıklar (Kendi uzmanlık alanlarındaki projeleri desteklemektedirler.)</a:t>
            </a:r>
          </a:p>
          <a:p>
            <a:pPr algn="ctr"/>
            <a:r>
              <a:rPr lang="tr-TR" dirty="0" smtClean="0">
                <a:solidFill>
                  <a:srgbClr val="002060"/>
                </a:solidFill>
              </a:rPr>
              <a:t> • Üniversiteler</a:t>
            </a:r>
          </a:p>
          <a:p>
            <a:pPr algn="ctr"/>
            <a:r>
              <a:rPr lang="tr-TR" dirty="0" smtClean="0">
                <a:solidFill>
                  <a:srgbClr val="002060"/>
                </a:solidFill>
              </a:rPr>
              <a:t> • Valilikler </a:t>
            </a:r>
          </a:p>
          <a:p>
            <a:pPr algn="ctr"/>
            <a:r>
              <a:rPr lang="tr-TR" dirty="0" smtClean="0">
                <a:solidFill>
                  <a:srgbClr val="002060"/>
                </a:solidFill>
              </a:rPr>
              <a:t>• Belediyeler </a:t>
            </a:r>
          </a:p>
          <a:p>
            <a:pPr algn="ctr"/>
            <a:r>
              <a:rPr lang="tr-TR" dirty="0" smtClean="0">
                <a:solidFill>
                  <a:srgbClr val="002060"/>
                </a:solidFill>
              </a:rPr>
              <a:t>• Vakıflar </a:t>
            </a:r>
          </a:p>
          <a:p>
            <a:pPr algn="ctr"/>
            <a:r>
              <a:rPr lang="tr-TR" dirty="0" smtClean="0">
                <a:solidFill>
                  <a:srgbClr val="002060"/>
                </a:solidFill>
              </a:rPr>
              <a:t>• Dernekler </a:t>
            </a:r>
          </a:p>
          <a:p>
            <a:pPr algn="ctr"/>
            <a:r>
              <a:rPr lang="tr-TR" dirty="0" smtClean="0">
                <a:solidFill>
                  <a:srgbClr val="002060"/>
                </a:solidFill>
              </a:rPr>
              <a:t>• Ulusal Ajans •</a:t>
            </a:r>
          </a:p>
          <a:p>
            <a:pPr algn="ctr"/>
            <a:r>
              <a:rPr lang="tr-TR" dirty="0" smtClean="0">
                <a:solidFill>
                  <a:srgbClr val="002060"/>
                </a:solidFill>
              </a:rPr>
              <a:t> Devlet Planlama Teşkilatı </a:t>
            </a:r>
          </a:p>
          <a:p>
            <a:pPr algn="ctr"/>
            <a:r>
              <a:rPr lang="tr-TR" dirty="0" smtClean="0">
                <a:solidFill>
                  <a:srgbClr val="002060"/>
                </a:solidFill>
              </a:rPr>
              <a:t>• Bazı özel kuruluşlar (Dünya Bankası, Avrupa Yatırım Bankası vb.) Bu kurum ve kuruluşların projelere verdikleri desteğin ayrıntıları için web sitelerini ziyaret edebilir veya şahsen başvuruda bulunabilirsiniz</a:t>
            </a:r>
            <a:r>
              <a:rPr lang="tr-TR" dirty="0" smtClean="0"/>
              <a:t>.</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2164" y="1356014"/>
            <a:ext cx="5417128"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chemeClr val="accent3"/>
                </a:solidFill>
              </a:rPr>
              <a:t>PROJENİN UYGULANMASI</a:t>
            </a:r>
            <a:endParaRPr lang="tr-TR" b="1" dirty="0">
              <a:ln/>
              <a:solidFill>
                <a:schemeClr val="accent3"/>
              </a:solidFill>
            </a:endParaRPr>
          </a:p>
        </p:txBody>
      </p:sp>
      <p:pic>
        <p:nvPicPr>
          <p:cNvPr id="1026" name="Picture 2" descr="https://www.gmka.gov.tr/images/idrb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790" y="2008800"/>
            <a:ext cx="5857875" cy="3143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21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1782" y="2258821"/>
            <a:ext cx="6664036" cy="2377574"/>
          </a:xfrm>
          <a:prstGeom prst="rect">
            <a:avLst/>
          </a:prstGeom>
        </p:spPr>
        <p:txBody>
          <a:bodyPr wrap="square">
            <a:spAutoFit/>
          </a:bodyPr>
          <a:lstStyle/>
          <a:p>
            <a:pPr algn="just"/>
            <a:r>
              <a:rPr lang="tr-TR" sz="1350" dirty="0">
                <a:solidFill>
                  <a:srgbClr val="333333"/>
                </a:solidFill>
                <a:latin typeface="Ubuntu"/>
              </a:rPr>
              <a:t>	</a:t>
            </a:r>
            <a:r>
              <a:rPr lang="tr-TR" sz="1350" dirty="0">
                <a:ln w="0"/>
                <a:effectLst>
                  <a:outerShdw blurRad="38100" dist="19050" dir="2700000" algn="tl" rotWithShape="0">
                    <a:schemeClr val="dk1">
                      <a:alpha val="40000"/>
                    </a:schemeClr>
                  </a:outerShdw>
                </a:effectLst>
                <a:latin typeface="Ubuntu"/>
              </a:rPr>
              <a:t>Kuruluşunuz </a:t>
            </a:r>
            <a:r>
              <a:rPr lang="tr-TR" sz="1350" dirty="0">
                <a:ln w="0"/>
                <a:effectLst>
                  <a:outerShdw blurRad="38100" dist="19050" dir="2700000" algn="tl" rotWithShape="0">
                    <a:schemeClr val="dk1">
                      <a:alpha val="40000"/>
                    </a:schemeClr>
                  </a:outerShdw>
                </a:effectLst>
                <a:latin typeface="Ubuntu"/>
              </a:rPr>
              <a:t>ve Ajans arasındaki sözleşme, tarafların yükümlülüklerini, raporlama, maliyetlerin uygunluğu, muhasebeleştirme, ödemeler gibi konuları tanımlayan ana doküman olup, destek sözleşmesi özel koşullar, genel koşullar, proje bütçesi ve proje sürecinde kullanılacak diğer belge ve formlardan oluşur.</a:t>
            </a:r>
          </a:p>
          <a:p>
            <a:pPr lvl="1" algn="just">
              <a:buFont typeface="Arial" panose="020B0604020202020204" pitchFamily="34" charset="0"/>
              <a:buChar char="•"/>
            </a:pPr>
            <a:r>
              <a:rPr lang="tr-TR" sz="1350" dirty="0">
                <a:ln w="0"/>
                <a:effectLst>
                  <a:outerShdw blurRad="38100" dist="19050" dir="2700000" algn="tl" rotWithShape="0">
                    <a:schemeClr val="dk1">
                      <a:alpha val="40000"/>
                    </a:schemeClr>
                  </a:outerShdw>
                </a:effectLst>
                <a:latin typeface="Ubuntu"/>
              </a:rPr>
              <a:t>Özel Koşullar proje süresini, toplam proje maliyetini, mali destek ödeme ve raporlama takvimini belirler.</a:t>
            </a:r>
          </a:p>
          <a:p>
            <a:pPr lvl="1" algn="just">
              <a:buFont typeface="Arial" panose="020B0604020202020204" pitchFamily="34" charset="0"/>
              <a:buChar char="•"/>
            </a:pPr>
            <a:r>
              <a:rPr lang="tr-TR" sz="1350" dirty="0">
                <a:ln w="0"/>
                <a:effectLst>
                  <a:outerShdw blurRad="38100" dist="19050" dir="2700000" algn="tl" rotWithShape="0">
                    <a:schemeClr val="dk1">
                      <a:alpha val="40000"/>
                    </a:schemeClr>
                  </a:outerShdw>
                </a:effectLst>
                <a:latin typeface="Ubuntu"/>
              </a:rPr>
              <a:t>Genel Koşullar sözleşme kapsamındaki genel yükümlülükler ve mali koşulları belirler. Raporlama, bilgi sağlama, görünürlük, hesaplar ile teknik ve mali kontroller hususunda sorumluluklarınızı belirtir.</a:t>
            </a:r>
          </a:p>
          <a:p>
            <a:pPr lvl="1" algn="just">
              <a:buFont typeface="Arial" panose="020B0604020202020204" pitchFamily="34" charset="0"/>
              <a:buChar char="•"/>
            </a:pPr>
            <a:r>
              <a:rPr lang="tr-TR" sz="1350" dirty="0">
                <a:ln w="0"/>
                <a:effectLst>
                  <a:outerShdw blurRad="38100" dist="19050" dir="2700000" algn="tl" rotWithShape="0">
                    <a:schemeClr val="dk1">
                      <a:alpha val="40000"/>
                    </a:schemeClr>
                  </a:outerShdw>
                </a:effectLst>
                <a:latin typeface="Ubuntu"/>
              </a:rPr>
              <a:t>Proje Bütçesi proje maliyetlerinin dökümünü, beklenen finansman kaynaklarını ve maliyetlerin doğrulanmasını içerir.</a:t>
            </a:r>
          </a:p>
        </p:txBody>
      </p:sp>
      <p:sp>
        <p:nvSpPr>
          <p:cNvPr id="5" name="TextBox 4"/>
          <p:cNvSpPr txBox="1"/>
          <p:nvPr/>
        </p:nvSpPr>
        <p:spPr>
          <a:xfrm>
            <a:off x="0" y="1224395"/>
            <a:ext cx="7065818"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chemeClr val="accent3"/>
                </a:solidFill>
              </a:rPr>
              <a:t>SÖZLEŞME YÖNETİMİ VE SÖZLEŞME TEMEL BÖLÜMLERİ</a:t>
            </a:r>
            <a:endParaRPr lang="tr-TR" b="1" dirty="0">
              <a:ln/>
              <a:solidFill>
                <a:schemeClr val="accent3"/>
              </a:solidFill>
            </a:endParaRPr>
          </a:p>
        </p:txBody>
      </p:sp>
    </p:spTree>
    <p:extLst>
      <p:ext uri="{BB962C8B-B14F-4D97-AF65-F5344CB8AC3E}">
        <p14:creationId xmlns:p14="http://schemas.microsoft.com/office/powerpoint/2010/main" val="3638954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767019"/>
            <a:ext cx="6885709" cy="2377574"/>
          </a:xfrm>
          <a:prstGeom prst="rect">
            <a:avLst/>
          </a:prstGeom>
        </p:spPr>
        <p:txBody>
          <a:bodyPr wrap="square">
            <a:spAutoFit/>
          </a:bodyPr>
          <a:lstStyle/>
          <a:p>
            <a:pPr algn="just"/>
            <a:r>
              <a:rPr lang="tr-TR" sz="1350" dirty="0">
                <a:ln w="0"/>
                <a:effectLst>
                  <a:outerShdw blurRad="38100" dist="19050" dir="2700000" algn="tl" rotWithShape="0">
                    <a:schemeClr val="dk1">
                      <a:alpha val="40000"/>
                    </a:schemeClr>
                  </a:outerShdw>
                </a:effectLst>
                <a:latin typeface="Ubuntu"/>
              </a:rPr>
              <a:t>	Yararlanıcıların </a:t>
            </a:r>
            <a:r>
              <a:rPr lang="tr-TR" sz="1350" dirty="0">
                <a:ln w="0"/>
                <a:effectLst>
                  <a:outerShdw blurRad="38100" dist="19050" dir="2700000" algn="tl" rotWithShape="0">
                    <a:schemeClr val="dk1">
                      <a:alpha val="40000"/>
                    </a:schemeClr>
                  </a:outerShdw>
                </a:effectLst>
                <a:latin typeface="Ubuntu"/>
              </a:rPr>
              <a:t>projelerini, Ajans ile imzaladıkları sözleşme hükümleri doğrultusunda uygulamaları esas olmakla beraber, sözleşmenin imzalanmasından sonra projenin uygulamasını zorlaştıracak veya geciktirecek önceden öngörülemeyen ve beklenmeyen durumlar söz konusu olduğunda sözleşme değişiklikleri söz konusu olabilmektedir. Destek sözleşmeleri iki yolla değiştirilebilir.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Bildirim Mektubu: </a:t>
            </a:r>
            <a:r>
              <a:rPr lang="tr-TR" sz="1350" dirty="0">
                <a:ln w="0"/>
                <a:effectLst>
                  <a:outerShdw blurRad="38100" dist="19050" dir="2700000" algn="tl" rotWithShape="0">
                    <a:schemeClr val="dk1">
                      <a:alpha val="40000"/>
                    </a:schemeClr>
                  </a:outerShdw>
                </a:effectLst>
                <a:latin typeface="Ubuntu"/>
              </a:rPr>
              <a:t>Sözleşmede yapılacak küçük değişiklikler için Ajansın ön onayı olmadan gerçekleştirilebilir. Fakat değişiklikten sonraki 10 iş günü içerisinde Ajansa bildirmek gerekir. </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Zeyilname: </a:t>
            </a:r>
            <a:r>
              <a:rPr lang="tr-TR" sz="1350" dirty="0">
                <a:ln w="0"/>
                <a:effectLst>
                  <a:outerShdw blurRad="38100" dist="19050" dir="2700000" algn="tl" rotWithShape="0">
                    <a:schemeClr val="dk1">
                      <a:alpha val="40000"/>
                    </a:schemeClr>
                  </a:outerShdw>
                </a:effectLst>
                <a:latin typeface="Ubuntu"/>
              </a:rPr>
              <a:t>Sözleşmede yapılacak temel değişiklikler Ajansın ön onayına tabidir. Sözleşmedeki temel değişiklikler, zeyilnamenin Ajans ve yararlanıcı tarafından imzalanmasından önce uygulanamaz ve geriye dönük faaliyetleri kapsayamaz.</a:t>
            </a:r>
          </a:p>
        </p:txBody>
      </p:sp>
      <p:sp>
        <p:nvSpPr>
          <p:cNvPr id="5" name="TextBox 4"/>
          <p:cNvSpPr txBox="1"/>
          <p:nvPr/>
        </p:nvSpPr>
        <p:spPr>
          <a:xfrm>
            <a:off x="1932709" y="1189759"/>
            <a:ext cx="4045528" cy="30008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sz="1350" b="1" dirty="0">
                <a:ln/>
                <a:solidFill>
                  <a:schemeClr val="accent3"/>
                </a:solidFill>
              </a:rPr>
              <a:t>SÖZLEŞME DEĞİŞİKLİĞİ</a:t>
            </a:r>
            <a:endParaRPr lang="tr-TR" sz="1350" b="1" dirty="0">
              <a:ln/>
              <a:solidFill>
                <a:schemeClr val="accent3"/>
              </a:solidFill>
            </a:endParaRPr>
          </a:p>
        </p:txBody>
      </p:sp>
    </p:spTree>
    <p:extLst>
      <p:ext uri="{BB962C8B-B14F-4D97-AF65-F5344CB8AC3E}">
        <p14:creationId xmlns:p14="http://schemas.microsoft.com/office/powerpoint/2010/main" val="376473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4691" y="1863897"/>
            <a:ext cx="7072746" cy="1962076"/>
          </a:xfrm>
          <a:prstGeom prst="rect">
            <a:avLst/>
          </a:prstGeom>
        </p:spPr>
        <p:txBody>
          <a:bodyPr wrap="square">
            <a:spAutoFit/>
          </a:bodyPr>
          <a:lstStyle/>
          <a:p>
            <a:pPr algn="just"/>
            <a:r>
              <a:rPr lang="tr-TR" sz="1350" dirty="0">
                <a:solidFill>
                  <a:srgbClr val="333333"/>
                </a:solidFill>
                <a:latin typeface="Ubuntu"/>
              </a:rPr>
              <a:t>	</a:t>
            </a:r>
            <a:r>
              <a:rPr lang="tr-TR" sz="1350" dirty="0">
                <a:ln w="0"/>
                <a:effectLst>
                  <a:outerShdw blurRad="38100" dist="19050" dir="2700000" algn="tl" rotWithShape="0">
                    <a:schemeClr val="dk1">
                      <a:alpha val="40000"/>
                    </a:schemeClr>
                  </a:outerShdw>
                </a:effectLst>
                <a:latin typeface="Ubuntu"/>
              </a:rPr>
              <a:t>Projenize </a:t>
            </a:r>
            <a:r>
              <a:rPr lang="tr-TR" sz="1350" dirty="0">
                <a:ln w="0"/>
                <a:effectLst>
                  <a:outerShdw blurRad="38100" dist="19050" dir="2700000" algn="tl" rotWithShape="0">
                    <a:schemeClr val="dk1">
                      <a:alpha val="40000"/>
                    </a:schemeClr>
                  </a:outerShdw>
                </a:effectLst>
                <a:latin typeface="Ubuntu"/>
              </a:rPr>
              <a:t>sağlanan mali destek maliyet esaslı olup, projenizin uygun maliyet tahminini yansıtmaktadır. Ara ve nihai raporların mali değerlendirilmesi sırasında, Ajans tarafından projenin uygun maliyetleri belirlenmektedir.</a:t>
            </a:r>
          </a:p>
          <a:p>
            <a:pPr algn="just"/>
            <a:r>
              <a:rPr lang="tr-TR" sz="1350" dirty="0">
                <a:ln w="0"/>
                <a:effectLst>
                  <a:outerShdw blurRad="38100" dist="19050" dir="2700000" algn="tl" rotWithShape="0">
                    <a:schemeClr val="dk1">
                      <a:alpha val="40000"/>
                    </a:schemeClr>
                  </a:outerShdw>
                </a:effectLst>
                <a:latin typeface="Ubuntu"/>
              </a:rPr>
              <a:t>	Ajans</a:t>
            </a:r>
            <a:r>
              <a:rPr lang="tr-TR" sz="1350" dirty="0">
                <a:ln w="0"/>
                <a:effectLst>
                  <a:outerShdw blurRad="38100" dist="19050" dir="2700000" algn="tl" rotWithShape="0">
                    <a:schemeClr val="dk1">
                      <a:alpha val="40000"/>
                    </a:schemeClr>
                  </a:outerShdw>
                </a:effectLst>
                <a:latin typeface="Ubuntu"/>
              </a:rPr>
              <a:t>, toplam uygun maliyetinizin sözleşme ile belirlenmiş mali destek oranından daha fazla ödeme yapamamaktadır. Eğer toplam proje harcamanız başlangıçta belirlenenden daha düşük seviyede olursa, projenize tahsis edilen mali destek aynı oranda düşecektir. Değişen piyasa koşulları nedeniyle uygulama döneminde gerçekleşen harcamaların toplam bütçe tutarını aşması halinde, bütçe toplamını aşan tutara Ajansın hiçbir koşulda ortak olamamaktadır.</a:t>
            </a:r>
          </a:p>
        </p:txBody>
      </p:sp>
      <p:sp>
        <p:nvSpPr>
          <p:cNvPr id="5" name="TextBox 4"/>
          <p:cNvSpPr txBox="1"/>
          <p:nvPr/>
        </p:nvSpPr>
        <p:spPr>
          <a:xfrm>
            <a:off x="2597727" y="1162050"/>
            <a:ext cx="2694710"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chemeClr val="accent3"/>
                </a:solidFill>
              </a:rPr>
              <a:t>UYGUN MAALİYET</a:t>
            </a:r>
            <a:endParaRPr lang="tr-TR" b="1" dirty="0">
              <a:ln/>
              <a:solidFill>
                <a:schemeClr val="accent3"/>
              </a:solidFill>
            </a:endParaRPr>
          </a:p>
        </p:txBody>
      </p:sp>
    </p:spTree>
    <p:extLst>
      <p:ext uri="{BB962C8B-B14F-4D97-AF65-F5344CB8AC3E}">
        <p14:creationId xmlns:p14="http://schemas.microsoft.com/office/powerpoint/2010/main" val="3183728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2454" y="2168972"/>
            <a:ext cx="6927273" cy="3416320"/>
          </a:xfrm>
          <a:prstGeom prst="rect">
            <a:avLst/>
          </a:prstGeom>
        </p:spPr>
        <p:txBody>
          <a:bodyPr wrap="square">
            <a:spAutoFit/>
          </a:bodyPr>
          <a:lstStyle/>
          <a:p>
            <a:pPr algn="just"/>
            <a:r>
              <a:rPr lang="tr-TR" sz="1350" dirty="0">
                <a:ln w="0"/>
                <a:effectLst>
                  <a:outerShdw blurRad="38100" dist="19050" dir="2700000" algn="tl" rotWithShape="0">
                    <a:schemeClr val="dk1">
                      <a:alpha val="40000"/>
                    </a:schemeClr>
                  </a:outerShdw>
                </a:effectLst>
                <a:latin typeface="Ubuntu"/>
              </a:rPr>
              <a:t>	Proje </a:t>
            </a:r>
            <a:r>
              <a:rPr lang="tr-TR" sz="1350" dirty="0">
                <a:ln w="0"/>
                <a:effectLst>
                  <a:outerShdw blurRad="38100" dist="19050" dir="2700000" algn="tl" rotWithShape="0">
                    <a:schemeClr val="dk1">
                      <a:alpha val="40000"/>
                    </a:schemeClr>
                  </a:outerShdw>
                </a:effectLst>
                <a:latin typeface="Ubuntu"/>
              </a:rPr>
              <a:t>süresi boyunca sözleşmenizin Özel Koşullarında belirtilen raporların,  yine Özel Koşullarda belirtilen zamanlarda Ajansa sunulması gerekmektedir. Bu raporlar ara rapor, nihai rapor, yararlanıcı beyan raporu, proje sonrası değerlendirme raporu ve harcama teyididir.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Ara Rapor: </a:t>
            </a:r>
            <a:r>
              <a:rPr lang="tr-TR" sz="1350" dirty="0">
                <a:ln w="0"/>
                <a:effectLst>
                  <a:outerShdw blurRad="38100" dist="19050" dir="2700000" algn="tl" rotWithShape="0">
                    <a:schemeClr val="dk1">
                      <a:alpha val="40000"/>
                    </a:schemeClr>
                  </a:outerShdw>
                </a:effectLst>
                <a:latin typeface="Ubuntu"/>
              </a:rPr>
              <a:t>Sözleşmede belirtilen ara raporlama döneminin bitimini müteakip 7 gün içinde Ajans’a sunulur. Ajans, rapora ilişkin incelemelerini 10 günde tamamlar.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Nihai Rapor: </a:t>
            </a:r>
            <a:r>
              <a:rPr lang="tr-TR" sz="1350" dirty="0">
                <a:ln w="0"/>
                <a:effectLst>
                  <a:outerShdw blurRad="38100" dist="19050" dir="2700000" algn="tl" rotWithShape="0">
                    <a:schemeClr val="dk1">
                      <a:alpha val="40000"/>
                    </a:schemeClr>
                  </a:outerShdw>
                </a:effectLst>
                <a:latin typeface="Ubuntu"/>
              </a:rPr>
              <a:t>Proje uygulama süresinin bitimini müteakip en geç 30 gün içinde Ajans’a sunmanız gerekmektedir. Ajans, rapora ilişkin incelemelerini 30 gün de tamamlar.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Harcama Teyidi: </a:t>
            </a:r>
            <a:r>
              <a:rPr lang="tr-TR" sz="1350" dirty="0">
                <a:ln w="0"/>
                <a:effectLst>
                  <a:outerShdw blurRad="38100" dist="19050" dir="2700000" algn="tl" rotWithShape="0">
                    <a:schemeClr val="dk1">
                      <a:alpha val="40000"/>
                    </a:schemeClr>
                  </a:outerShdw>
                </a:effectLst>
                <a:latin typeface="Ubuntu"/>
              </a:rPr>
              <a:t>Destek miktarı 200.000 TL’nin üzerinde olan kamu kuruluşu hariç diğer projelerde nihai raporun eki olarak hazırlanır. YMM tarafından hazırlanır.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Yararlanıcı Beyan Raporu: </a:t>
            </a:r>
            <a:r>
              <a:rPr lang="tr-TR" sz="1350" dirty="0">
                <a:ln w="0"/>
                <a:effectLst>
                  <a:outerShdw blurRad="38100" dist="19050" dir="2700000" algn="tl" rotWithShape="0">
                    <a:schemeClr val="dk1">
                      <a:alpha val="40000"/>
                    </a:schemeClr>
                  </a:outerShdw>
                </a:effectLst>
                <a:latin typeface="Ubuntu"/>
              </a:rPr>
              <a:t>Sözleşme başlangıcından sonra her iki ayda bir olacak şekilde, takip eden ayın 7. gününe kadar Ajans’a sunmanız gerekmektedir. e-posta ile Ajansa sunulur.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Proje Sonrası Değerlendirme Raporu: </a:t>
            </a:r>
            <a:r>
              <a:rPr lang="tr-TR" sz="1350" dirty="0">
                <a:ln w="0"/>
                <a:effectLst>
                  <a:outerShdw blurRad="38100" dist="19050" dir="2700000" algn="tl" rotWithShape="0">
                    <a:schemeClr val="dk1">
                      <a:alpha val="40000"/>
                    </a:schemeClr>
                  </a:outerShdw>
                </a:effectLst>
                <a:latin typeface="Ubuntu"/>
              </a:rPr>
              <a:t>Proje bitiminden 3 ay sonra Ajansa sunulur. Değerlendirmeleri, izlenimleri, sorunları ve önerileri içerir.</a:t>
            </a:r>
          </a:p>
        </p:txBody>
      </p:sp>
      <p:sp>
        <p:nvSpPr>
          <p:cNvPr id="5" name="TextBox 4"/>
          <p:cNvSpPr txBox="1"/>
          <p:nvPr/>
        </p:nvSpPr>
        <p:spPr>
          <a:xfrm>
            <a:off x="2036619" y="1383722"/>
            <a:ext cx="3816928"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tr-TR" b="1" dirty="0">
                <a:ln/>
                <a:solidFill>
                  <a:schemeClr val="accent3"/>
                </a:solidFill>
              </a:rPr>
              <a:t>RAPORLAMA YÜKÜKÜMLÜLÜKLERİ</a:t>
            </a:r>
            <a:endParaRPr lang="tr-TR" b="1" dirty="0">
              <a:ln/>
              <a:solidFill>
                <a:schemeClr val="accent3"/>
              </a:solidFill>
            </a:endParaRPr>
          </a:p>
        </p:txBody>
      </p:sp>
    </p:spTree>
    <p:extLst>
      <p:ext uri="{BB962C8B-B14F-4D97-AF65-F5344CB8AC3E}">
        <p14:creationId xmlns:p14="http://schemas.microsoft.com/office/powerpoint/2010/main" val="3317190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5527" y="2224322"/>
            <a:ext cx="6961909" cy="2793072"/>
          </a:xfrm>
          <a:prstGeom prst="rect">
            <a:avLst/>
          </a:prstGeom>
        </p:spPr>
        <p:txBody>
          <a:bodyPr wrap="square">
            <a:spAutoFit/>
          </a:bodyPr>
          <a:lstStyle/>
          <a:p>
            <a:pPr algn="just"/>
            <a:r>
              <a:rPr lang="tr-TR" sz="1350" dirty="0">
                <a:solidFill>
                  <a:srgbClr val="333333"/>
                </a:solidFill>
                <a:latin typeface="Ubuntu"/>
              </a:rPr>
              <a:t>	</a:t>
            </a:r>
            <a:r>
              <a:rPr lang="tr-TR" sz="1350" dirty="0">
                <a:ln w="0"/>
                <a:effectLst>
                  <a:outerShdw blurRad="38100" dist="19050" dir="2700000" algn="tl" rotWithShape="0">
                    <a:schemeClr val="dk1">
                      <a:alpha val="40000"/>
                    </a:schemeClr>
                  </a:outerShdw>
                </a:effectLst>
                <a:latin typeface="Ubuntu"/>
              </a:rPr>
              <a:t>Destek </a:t>
            </a:r>
            <a:r>
              <a:rPr lang="tr-TR" sz="1350" dirty="0">
                <a:ln w="0"/>
                <a:effectLst>
                  <a:outerShdw blurRad="38100" dist="19050" dir="2700000" algn="tl" rotWithShape="0">
                    <a:schemeClr val="dk1">
                      <a:alpha val="40000"/>
                    </a:schemeClr>
                  </a:outerShdw>
                </a:effectLst>
                <a:latin typeface="Ubuntu"/>
              </a:rPr>
              <a:t>sözleşmesinin Özel Koşullarında belirtilen oranlarda ödemeler gerçekleşir. Toplamda üç parçada gerçekleşen bu ödemeler ön, ara ve nihai ödeme olarak ayrılır.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Ön Ödeme: </a:t>
            </a:r>
            <a:r>
              <a:rPr lang="tr-TR" sz="1350" dirty="0">
                <a:ln w="0"/>
                <a:effectLst>
                  <a:outerShdw blurRad="38100" dist="19050" dir="2700000" algn="tl" rotWithShape="0">
                    <a:schemeClr val="dk1">
                      <a:alpha val="40000"/>
                    </a:schemeClr>
                  </a:outerShdw>
                </a:effectLst>
                <a:latin typeface="Ubuntu"/>
              </a:rPr>
              <a:t>Destek sözleşmesinden doğan damga vergisinin tahakkuku belgesiyle birlikte merkezi bütçeli kuruluşlar için eş finansmanının %100’ünü yatırma dekontunu Ajansa sunulması sonrasında, toplam destek tutarının %40’ı olarak gerçekleştirilir. Bu oran %20’den az %60’dan fazla olmamak koşulu ile Ajans tarafından değiştirilebilir.</a:t>
            </a:r>
          </a:p>
          <a:p>
            <a:pPr lvl="1" algn="just">
              <a:buFont typeface="Arial" panose="020B0604020202020204" pitchFamily="34" charset="0"/>
              <a:buChar char="•"/>
            </a:pPr>
            <a:r>
              <a:rPr lang="tr-TR" sz="1350" dirty="0">
                <a:ln w="0"/>
                <a:solidFill>
                  <a:srgbClr val="FF0000"/>
                </a:solidFill>
                <a:effectLst>
                  <a:outerShdw blurRad="38100" dist="19050" dir="2700000" algn="tl" rotWithShape="0">
                    <a:schemeClr val="dk1">
                      <a:alpha val="40000"/>
                    </a:schemeClr>
                  </a:outerShdw>
                </a:effectLst>
                <a:latin typeface="Ubuntu"/>
              </a:rPr>
              <a:t>Ara ve Nihai Ödeme: </a:t>
            </a:r>
            <a:r>
              <a:rPr lang="tr-TR" sz="1350" dirty="0">
                <a:ln w="0"/>
                <a:effectLst>
                  <a:outerShdw blurRad="38100" dist="19050" dir="2700000" algn="tl" rotWithShape="0">
                    <a:schemeClr val="dk1">
                      <a:alpha val="40000"/>
                    </a:schemeClr>
                  </a:outerShdw>
                </a:effectLst>
                <a:latin typeface="Ubuntu"/>
              </a:rPr>
              <a:t>Ön ödeme sonrasında yapılacak diğer ödemeler, hakkediş esasına göre gerçekleştirilir ve Ajans usulüne uygun olarak yapılmış harcamalara eş finansmanı oranında katılır. Ajansın ara ve nihai ödemeleri yapabilmesi için, ön ödeme tutarının ve aynı oranda eş finansmanın usulüne uygun olarak harcandığını kanıtlayan belgelerin Ajansa teslimi ve kabulü gerekmektedir.     </a:t>
            </a:r>
            <a:r>
              <a:rPr lang="tr-TR" sz="1350" dirty="0">
                <a:solidFill>
                  <a:srgbClr val="333333"/>
                </a:solidFill>
                <a:latin typeface="Ubuntu"/>
              </a:rPr>
              <a:t>      </a:t>
            </a:r>
          </a:p>
        </p:txBody>
      </p:sp>
      <p:sp>
        <p:nvSpPr>
          <p:cNvPr id="5" name="TextBox 4"/>
          <p:cNvSpPr txBox="1"/>
          <p:nvPr/>
        </p:nvSpPr>
        <p:spPr>
          <a:xfrm>
            <a:off x="1312717" y="1120487"/>
            <a:ext cx="4807527"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chemeClr val="accent3"/>
                </a:solidFill>
              </a:rPr>
              <a:t>ÖDEME İŞLEMLERİ</a:t>
            </a:r>
            <a:endParaRPr lang="tr-TR" b="1" dirty="0">
              <a:ln/>
              <a:solidFill>
                <a:schemeClr val="accent3"/>
              </a:solidFill>
            </a:endParaRPr>
          </a:p>
        </p:txBody>
      </p:sp>
    </p:spTree>
    <p:extLst>
      <p:ext uri="{BB962C8B-B14F-4D97-AF65-F5344CB8AC3E}">
        <p14:creationId xmlns:p14="http://schemas.microsoft.com/office/powerpoint/2010/main" val="1831963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154601"/>
            <a:ext cx="7051964" cy="923330"/>
          </a:xfrm>
          <a:prstGeom prst="rect">
            <a:avLst/>
          </a:prstGeom>
        </p:spPr>
        <p:txBody>
          <a:bodyPr wrap="square">
            <a:spAutoFit/>
          </a:bodyPr>
          <a:lstStyle/>
          <a:p>
            <a:pPr algn="just"/>
            <a:r>
              <a:rPr lang="tr-TR" sz="1350" dirty="0">
                <a:solidFill>
                  <a:srgbClr val="333333"/>
                </a:solidFill>
                <a:latin typeface="Ubuntu"/>
              </a:rPr>
              <a:t>	</a:t>
            </a:r>
            <a:r>
              <a:rPr lang="tr-TR" sz="1350" dirty="0">
                <a:ln w="0"/>
                <a:effectLst>
                  <a:outerShdw blurRad="38100" dist="19050" dir="2700000" algn="tl" rotWithShape="0">
                    <a:schemeClr val="dk1">
                      <a:alpha val="40000"/>
                    </a:schemeClr>
                  </a:outerShdw>
                </a:effectLst>
                <a:latin typeface="Ubuntu"/>
              </a:rPr>
              <a:t>Yararlanıcılar </a:t>
            </a:r>
            <a:r>
              <a:rPr lang="tr-TR" sz="1350" dirty="0">
                <a:ln w="0"/>
                <a:effectLst>
                  <a:outerShdw blurRad="38100" dist="19050" dir="2700000" algn="tl" rotWithShape="0">
                    <a:schemeClr val="dk1">
                      <a:alpha val="40000"/>
                    </a:schemeClr>
                  </a:outerShdw>
                </a:effectLst>
                <a:latin typeface="Ubuntu"/>
              </a:rPr>
              <a:t>ve ortakları; projelerinin Ajans tarafından desteklendiğini ve Kalkınma Ajanslarının ulusal düzeyde Kalkınma Bakanlığı tarafından koordine edildiğinin görünürlüğünü sağlamakla yükümlüdür. Bu yükümlülükler, Ajans tarafından hazırlanan görünürlük rehberinde belirlenen kurallar ile uyumlu olmalıdır.</a:t>
            </a:r>
            <a:endParaRPr lang="tr-TR" sz="1350" dirty="0">
              <a:ln w="0"/>
              <a:effectLst>
                <a:outerShdw blurRad="38100" dist="19050" dir="2700000" algn="tl" rotWithShape="0">
                  <a:schemeClr val="dk1">
                    <a:alpha val="40000"/>
                  </a:schemeClr>
                </a:outerShdw>
              </a:effectLst>
            </a:endParaRPr>
          </a:p>
        </p:txBody>
      </p:sp>
      <p:sp>
        <p:nvSpPr>
          <p:cNvPr id="5" name="TextBox 4"/>
          <p:cNvSpPr txBox="1"/>
          <p:nvPr/>
        </p:nvSpPr>
        <p:spPr>
          <a:xfrm>
            <a:off x="145473" y="1148195"/>
            <a:ext cx="6878782"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chemeClr val="accent3"/>
                </a:solidFill>
              </a:rPr>
              <a:t>TANITIM VE GÖRÜNÜRLÜK</a:t>
            </a:r>
            <a:endParaRPr lang="tr-TR" b="1" dirty="0">
              <a:ln/>
              <a:solidFill>
                <a:schemeClr val="accent3"/>
              </a:solidFill>
            </a:endParaRPr>
          </a:p>
        </p:txBody>
      </p:sp>
    </p:spTree>
    <p:extLst>
      <p:ext uri="{BB962C8B-B14F-4D97-AF65-F5344CB8AC3E}">
        <p14:creationId xmlns:p14="http://schemas.microsoft.com/office/powerpoint/2010/main" val="195118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189305"/>
            <a:ext cx="7252855" cy="1131079"/>
          </a:xfrm>
          <a:prstGeom prst="rect">
            <a:avLst/>
          </a:prstGeom>
        </p:spPr>
        <p:txBody>
          <a:bodyPr wrap="square">
            <a:spAutoFit/>
          </a:bodyPr>
          <a:lstStyle/>
          <a:p>
            <a:pPr algn="just"/>
            <a:r>
              <a:rPr lang="tr-TR" sz="1350" dirty="0">
                <a:solidFill>
                  <a:srgbClr val="333333"/>
                </a:solidFill>
                <a:latin typeface="Ubuntu"/>
              </a:rPr>
              <a:t>	</a:t>
            </a:r>
            <a:r>
              <a:rPr lang="tr-TR" sz="1350" dirty="0">
                <a:ln w="0"/>
                <a:effectLst>
                  <a:outerShdw blurRad="38100" dist="19050" dir="2700000" algn="tl" rotWithShape="0">
                    <a:schemeClr val="dk1">
                      <a:alpha val="40000"/>
                    </a:schemeClr>
                  </a:outerShdw>
                </a:effectLst>
                <a:latin typeface="Ubuntu"/>
              </a:rPr>
              <a:t>Yararlanıcıların </a:t>
            </a:r>
            <a:r>
              <a:rPr lang="tr-TR" sz="1350" dirty="0">
                <a:ln w="0"/>
                <a:effectLst>
                  <a:outerShdw blurRad="38100" dist="19050" dir="2700000" algn="tl" rotWithShape="0">
                    <a:schemeClr val="dk1">
                      <a:alpha val="40000"/>
                    </a:schemeClr>
                  </a:outerShdw>
                </a:effectLst>
                <a:latin typeface="Ubuntu"/>
              </a:rPr>
              <a:t>desteklenen proje ve faaliyetleri kapsamında yapacakları ihale ve satın alma faaliyetleri, harcama usul ve esasları ilgili kanunlarca belirlenen kurum ve kuruluşlar bakımından kendi mevzuatlarına göre, diğer kişi, kurum ve kuruluşlar bakımından ise Kalkınma Ajansları Tarafından Sağlanan Destekler İçin Satın Alma Rehberinde belirtilen usul ve esaslara göre yapılır.</a:t>
            </a:r>
            <a:endParaRPr lang="tr-TR" sz="1350" dirty="0">
              <a:ln w="0"/>
              <a:effectLst>
                <a:outerShdw blurRad="38100" dist="19050" dir="2700000" algn="tl" rotWithShape="0">
                  <a:schemeClr val="dk1">
                    <a:alpha val="40000"/>
                  </a:schemeClr>
                </a:outerShdw>
              </a:effectLst>
            </a:endParaRPr>
          </a:p>
        </p:txBody>
      </p:sp>
      <p:sp>
        <p:nvSpPr>
          <p:cNvPr id="5" name="TextBox 4"/>
          <p:cNvSpPr txBox="1"/>
          <p:nvPr/>
        </p:nvSpPr>
        <p:spPr>
          <a:xfrm>
            <a:off x="2168237" y="1106632"/>
            <a:ext cx="3498272"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chemeClr val="accent3"/>
                </a:solidFill>
              </a:rPr>
              <a:t>SATIN ALMA</a:t>
            </a:r>
            <a:endParaRPr lang="tr-TR" b="1" dirty="0">
              <a:ln/>
              <a:solidFill>
                <a:schemeClr val="accent3"/>
              </a:solidFill>
            </a:endParaRPr>
          </a:p>
        </p:txBody>
      </p:sp>
    </p:spTree>
    <p:extLst>
      <p:ext uri="{BB962C8B-B14F-4D97-AF65-F5344CB8AC3E}">
        <p14:creationId xmlns:p14="http://schemas.microsoft.com/office/powerpoint/2010/main" val="6721098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203160"/>
            <a:ext cx="7259782" cy="1131079"/>
          </a:xfrm>
          <a:prstGeom prst="rect">
            <a:avLst/>
          </a:prstGeom>
        </p:spPr>
        <p:txBody>
          <a:bodyPr wrap="square">
            <a:spAutoFit/>
          </a:bodyPr>
          <a:lstStyle/>
          <a:p>
            <a:pPr algn="just"/>
            <a:r>
              <a:rPr lang="tr-TR" sz="1350" dirty="0">
                <a:ln w="0"/>
                <a:effectLst>
                  <a:outerShdw blurRad="38100" dist="19050" dir="2700000" algn="tl" rotWithShape="0">
                    <a:schemeClr val="dk1">
                      <a:alpha val="40000"/>
                    </a:schemeClr>
                  </a:outerShdw>
                </a:effectLst>
                <a:latin typeface="Ubuntu"/>
              </a:rPr>
              <a:t>	İzlemenin </a:t>
            </a:r>
            <a:r>
              <a:rPr lang="tr-TR" sz="1350" dirty="0">
                <a:ln w="0"/>
                <a:effectLst>
                  <a:outerShdw blurRad="38100" dist="19050" dir="2700000" algn="tl" rotWithShape="0">
                    <a:schemeClr val="dk1">
                      <a:alpha val="40000"/>
                    </a:schemeClr>
                  </a:outerShdw>
                </a:effectLst>
                <a:latin typeface="Ubuntu"/>
              </a:rPr>
              <a:t>temel amacı, verilen mali desteklerin sözleşmede belirtilen amaçlar doğrultusunda kullanıldığının doğrulanmasıdır. Ajans, projelerin uygulamasını izlemekle sorumlu olup, izlemeler projelerin kurallara göre uygulanmasını, proje esnasında doğabilecek sorunları tespit edilmesini ve yararlanıcılara bu problemlere ilişkin sürekli destek sağlamasını temin eder.</a:t>
            </a:r>
            <a:endParaRPr lang="tr-TR" sz="1350" dirty="0">
              <a:ln w="0"/>
              <a:effectLst>
                <a:outerShdw blurRad="38100" dist="19050" dir="2700000" algn="tl" rotWithShape="0">
                  <a:schemeClr val="dk1">
                    <a:alpha val="40000"/>
                  </a:schemeClr>
                </a:outerShdw>
              </a:effectLst>
            </a:endParaRPr>
          </a:p>
        </p:txBody>
      </p:sp>
      <p:sp>
        <p:nvSpPr>
          <p:cNvPr id="5" name="TextBox 4"/>
          <p:cNvSpPr txBox="1"/>
          <p:nvPr/>
        </p:nvSpPr>
        <p:spPr>
          <a:xfrm>
            <a:off x="166255" y="1515341"/>
            <a:ext cx="6650182" cy="369332"/>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chemeClr val="accent3"/>
                </a:solidFill>
              </a:rPr>
              <a:t>İZLEME VE DESTEK FAALİYETLERİ</a:t>
            </a:r>
            <a:endParaRPr lang="tr-TR" b="1" dirty="0">
              <a:ln/>
              <a:solidFill>
                <a:schemeClr val="accent3"/>
              </a:solidFill>
            </a:endParaRPr>
          </a:p>
        </p:txBody>
      </p:sp>
    </p:spTree>
    <p:extLst>
      <p:ext uri="{BB962C8B-B14F-4D97-AF65-F5344CB8AC3E}">
        <p14:creationId xmlns:p14="http://schemas.microsoft.com/office/powerpoint/2010/main" val="2541590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347864" y="332656"/>
            <a:ext cx="2262158" cy="646331"/>
          </a:xfrm>
          <a:prstGeom prst="rect">
            <a:avLst/>
          </a:prstGeom>
          <a:noFill/>
        </p:spPr>
        <p:txBody>
          <a:bodyPr wrap="none" rtlCol="0">
            <a:spAutoFit/>
          </a:bodyPr>
          <a:lstStyle/>
          <a:p>
            <a:r>
              <a:rPr lang="tr-TR" sz="3600" b="1" dirty="0" smtClean="0">
                <a:latin typeface="Arial Black" pitchFamily="34" charset="0"/>
              </a:rPr>
              <a:t>4.ÜNİTE</a:t>
            </a:r>
            <a:endParaRPr lang="tr-TR" sz="2800" b="1" dirty="0">
              <a:latin typeface="Arial Black" pitchFamily="34" charset="0"/>
            </a:endParaRPr>
          </a:p>
        </p:txBody>
      </p:sp>
      <p:sp>
        <p:nvSpPr>
          <p:cNvPr id="5" name="4 Metin kutusu"/>
          <p:cNvSpPr txBox="1"/>
          <p:nvPr/>
        </p:nvSpPr>
        <p:spPr>
          <a:xfrm>
            <a:off x="323528" y="1844824"/>
            <a:ext cx="8064896" cy="1077218"/>
          </a:xfrm>
          <a:prstGeom prst="rect">
            <a:avLst/>
          </a:prstGeom>
          <a:noFill/>
        </p:spPr>
        <p:txBody>
          <a:bodyPr wrap="square" rtlCol="0">
            <a:spAutoFit/>
          </a:bodyPr>
          <a:lstStyle/>
          <a:p>
            <a:r>
              <a:rPr lang="tr-TR" sz="3200" b="1" dirty="0" smtClean="0">
                <a:solidFill>
                  <a:srgbClr val="002060"/>
                </a:solidFill>
                <a:latin typeface="Arial Black" pitchFamily="34" charset="0"/>
              </a:rPr>
              <a:t>PROJENİN SUNULMASI VE UYGULANMASI</a:t>
            </a:r>
            <a:endParaRPr lang="tr-TR" sz="3200" b="1" dirty="0">
              <a:solidFill>
                <a:srgbClr val="002060"/>
              </a:solidFill>
              <a:latin typeface="Arial Black"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475656" y="260648"/>
            <a:ext cx="6270691" cy="646331"/>
          </a:xfrm>
          <a:prstGeom prst="rect">
            <a:avLst/>
          </a:prstGeom>
          <a:solidFill>
            <a:schemeClr val="accent1">
              <a:lumMod val="75000"/>
            </a:schemeClr>
          </a:solidFill>
          <a:ln>
            <a:noFill/>
          </a:ln>
        </p:spPr>
        <p:txBody>
          <a:bodyPr wrap="none" rtlCol="0">
            <a:spAutoFit/>
          </a:bodyPr>
          <a:lstStyle/>
          <a:p>
            <a:r>
              <a:rPr lang="tr-TR" sz="3600" b="1" dirty="0" smtClean="0">
                <a:latin typeface="Arial Black" pitchFamily="34" charset="0"/>
              </a:rPr>
              <a:t>4.1. Projenin Sunulması </a:t>
            </a:r>
            <a:endParaRPr lang="tr-TR" sz="3600" b="1" dirty="0">
              <a:latin typeface="Arial Black" pitchFamily="34" charset="0"/>
            </a:endParaRPr>
          </a:p>
        </p:txBody>
      </p:sp>
      <p:sp>
        <p:nvSpPr>
          <p:cNvPr id="5" name="4 Metin kutusu"/>
          <p:cNvSpPr txBox="1"/>
          <p:nvPr/>
        </p:nvSpPr>
        <p:spPr>
          <a:xfrm>
            <a:off x="755576" y="1268760"/>
            <a:ext cx="6264695" cy="2123658"/>
          </a:xfrm>
          <a:prstGeom prst="rect">
            <a:avLst/>
          </a:prstGeom>
          <a:noFill/>
          <a:ln>
            <a:noFill/>
          </a:ln>
        </p:spPr>
        <p:txBody>
          <a:bodyPr wrap="square" rtlCol="0">
            <a:spAutoFit/>
          </a:bodyPr>
          <a:lstStyle/>
          <a:p>
            <a:r>
              <a:rPr lang="tr-TR" sz="2400" b="1" dirty="0" smtClean="0">
                <a:solidFill>
                  <a:srgbClr val="002060"/>
                </a:solidFill>
                <a:latin typeface="Arial Black" pitchFamily="34" charset="0"/>
              </a:rPr>
              <a:t>Proje Sunum Yöntemleri</a:t>
            </a:r>
          </a:p>
          <a:p>
            <a:r>
              <a:rPr lang="tr-TR" b="1" i="1" dirty="0" smtClean="0">
                <a:latin typeface="Times New Roman" pitchFamily="18" charset="0"/>
                <a:cs typeface="Times New Roman" pitchFamily="18" charset="0"/>
              </a:rPr>
              <a:t> Projeyi hazırlamak ve proje raporunu yazmak kadar projenin sunuma hazır hâle getirilmesi de önemli bir süreç- tir. Projenin sunuma hazır duruma getirilebilmesi için çeşitli yöntemlerden yararlanılır. Bir projenin sunumunda birden fazla yöntemden yararlanılabileceği unutulmamalıdır. Peki bu yöntemler nelerdir?</a:t>
            </a:r>
            <a:endParaRPr lang="tr-TR" b="1" i="1" dirty="0">
              <a:latin typeface="Times New Roman" pitchFamily="18" charset="0"/>
              <a:cs typeface="Times New Roman" pitchFamily="18" charset="0"/>
            </a:endParaRPr>
          </a:p>
        </p:txBody>
      </p:sp>
      <p:sp>
        <p:nvSpPr>
          <p:cNvPr id="6" name="5 Metin kutusu"/>
          <p:cNvSpPr txBox="1"/>
          <p:nvPr/>
        </p:nvSpPr>
        <p:spPr>
          <a:xfrm>
            <a:off x="611560" y="3645024"/>
            <a:ext cx="7272807" cy="2708434"/>
          </a:xfrm>
          <a:prstGeom prst="rect">
            <a:avLst/>
          </a:prstGeom>
          <a:noFill/>
        </p:spPr>
        <p:txBody>
          <a:bodyPr wrap="square" rtlCol="0">
            <a:spAutoFit/>
          </a:bodyPr>
          <a:lstStyle/>
          <a:p>
            <a:r>
              <a:rPr lang="tr-TR" sz="2400" b="1" dirty="0" smtClean="0">
                <a:solidFill>
                  <a:srgbClr val="002060"/>
                </a:solidFill>
                <a:latin typeface="Arial Black" pitchFamily="34" charset="0"/>
              </a:rPr>
              <a:t>Afiş Hazırlama</a:t>
            </a:r>
            <a:r>
              <a:rPr lang="tr-TR" sz="2000" b="1" dirty="0" smtClean="0">
                <a:latin typeface="Arial Black" pitchFamily="34" charset="0"/>
              </a:rPr>
              <a:t>:</a:t>
            </a:r>
          </a:p>
          <a:p>
            <a:r>
              <a:rPr lang="tr-TR" sz="2000" b="1" i="1" dirty="0" smtClean="0">
                <a:latin typeface="Times New Roman" pitchFamily="18" charset="0"/>
                <a:cs typeface="Times New Roman" pitchFamily="18" charset="0"/>
              </a:rPr>
              <a:t> </a:t>
            </a:r>
            <a:r>
              <a:rPr lang="tr-TR" b="1" i="1" dirty="0" smtClean="0">
                <a:latin typeface="Times New Roman" pitchFamily="18" charset="0"/>
                <a:cs typeface="Times New Roman" pitchFamily="18" charset="0"/>
              </a:rPr>
              <a:t>Afiş, reklam ya da propoganda yapmak, bir şeyi duyurmak, bir duyuruyu iletmek amacıyla halka açık yerlere asılan genellikle resimli duvar ilanlarıdır. Afiş hazırlamada bazı kriterler göz önünde bulundurulmalıdır: </a:t>
            </a:r>
          </a:p>
          <a:p>
            <a:r>
              <a:rPr lang="tr-TR" b="1" i="1" dirty="0" smtClean="0">
                <a:latin typeface="Times New Roman" pitchFamily="18" charset="0"/>
                <a:cs typeface="Times New Roman" pitchFamily="18" charset="0"/>
              </a:rPr>
              <a:t>• Afişin görsel ağırlıklı olmasına özen gösterilmelidir. </a:t>
            </a:r>
          </a:p>
          <a:p>
            <a:r>
              <a:rPr lang="tr-TR" b="1" i="1" dirty="0" smtClean="0">
                <a:latin typeface="Times New Roman" pitchFamily="18" charset="0"/>
                <a:cs typeface="Times New Roman" pitchFamily="18" charset="0"/>
              </a:rPr>
              <a:t>• Afişte çok fazla metin kullanılmamalıdır. </a:t>
            </a:r>
          </a:p>
          <a:p>
            <a:r>
              <a:rPr lang="tr-TR" b="1" i="1" dirty="0" smtClean="0">
                <a:latin typeface="Times New Roman" pitchFamily="18" charset="0"/>
                <a:cs typeface="Times New Roman" pitchFamily="18" charset="0"/>
              </a:rPr>
              <a:t>• Afişte projenin adına kesinlikle yer verilmelidir. </a:t>
            </a:r>
          </a:p>
          <a:p>
            <a:r>
              <a:rPr lang="tr-TR" b="1" i="1" dirty="0" smtClean="0">
                <a:latin typeface="Times New Roman" pitchFamily="18" charset="0"/>
                <a:cs typeface="Times New Roman" pitchFamily="18" charset="0"/>
              </a:rPr>
              <a:t>• Verilmek istenen mesaj, mümkün olduğunca dolaysız bir biçimde, anlaşılır verilmelidir</a:t>
            </a:r>
            <a:endParaRPr lang="tr-TR" b="1" i="1"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1340768"/>
            <a:ext cx="7488832" cy="1292662"/>
          </a:xfrm>
          <a:prstGeom prst="rect">
            <a:avLst/>
          </a:prstGeom>
          <a:noFill/>
        </p:spPr>
        <p:txBody>
          <a:bodyPr wrap="square" rtlCol="0">
            <a:spAutoFit/>
          </a:bodyPr>
          <a:lstStyle/>
          <a:p>
            <a:r>
              <a:rPr lang="tr-TR" sz="2400" b="1" dirty="0" smtClean="0">
                <a:solidFill>
                  <a:srgbClr val="002060"/>
                </a:solidFill>
                <a:latin typeface="Arial Black" pitchFamily="34" charset="0"/>
              </a:rPr>
              <a:t>Resim:</a:t>
            </a:r>
          </a:p>
          <a:p>
            <a:r>
              <a:rPr lang="tr-TR" b="1" i="1" dirty="0" smtClean="0">
                <a:latin typeface="Times New Roman" pitchFamily="18" charset="0"/>
                <a:cs typeface="Times New Roman" pitchFamily="18" charset="0"/>
              </a:rPr>
              <a:t>Projenin sunulmasında etkili yöntemlerden biri de resim ögesidir. Projenizi anlatan, projedeki deneyleri gösteren, projenizin hazırlanış aşamalarını ifade eden resimlerle sunumunuzu destekleyebilirsiniz. </a:t>
            </a:r>
            <a:endParaRPr lang="tr-TR" b="1" i="1" dirty="0">
              <a:latin typeface="Times New Roman" pitchFamily="18" charset="0"/>
              <a:cs typeface="Times New Roman" pitchFamily="18" charset="0"/>
            </a:endParaRPr>
          </a:p>
        </p:txBody>
      </p:sp>
      <p:sp>
        <p:nvSpPr>
          <p:cNvPr id="5" name="4 Metin kutusu"/>
          <p:cNvSpPr txBox="1"/>
          <p:nvPr/>
        </p:nvSpPr>
        <p:spPr>
          <a:xfrm>
            <a:off x="395536" y="4437112"/>
            <a:ext cx="8100392" cy="1846659"/>
          </a:xfrm>
          <a:prstGeom prst="rect">
            <a:avLst/>
          </a:prstGeom>
          <a:noFill/>
        </p:spPr>
        <p:txBody>
          <a:bodyPr wrap="square" rtlCol="0">
            <a:spAutoFit/>
          </a:bodyPr>
          <a:lstStyle/>
          <a:p>
            <a:r>
              <a:rPr lang="tr-TR" sz="2400" b="1" dirty="0" smtClean="0">
                <a:solidFill>
                  <a:srgbClr val="002060"/>
                </a:solidFill>
                <a:latin typeface="Arial Black" pitchFamily="34" charset="0"/>
              </a:rPr>
              <a:t>Broşür Hazırlama: </a:t>
            </a:r>
          </a:p>
          <a:p>
            <a:r>
              <a:rPr lang="tr-TR" b="1" i="1" dirty="0" smtClean="0">
                <a:latin typeface="Times New Roman" pitchFamily="18" charset="0"/>
                <a:cs typeface="Times New Roman" pitchFamily="18" charset="0"/>
              </a:rPr>
              <a:t>Broşür, genellikle bir şeyi tanıtmayı amaçlayan, sayfa sayısı az, küçük kitapçıktır. Broşürler genellikle projenin sunulması esnasında bilgi notu olması açısından dinleyicilere dağıtılır. Ayrıca sunum öncesi broşür dağıtarak dinleyicilerin konu hakkında temel bir bilgiye sahip olmaları da sağlanabilir. Broşürler, genellikle A4 (21 cm x 29,7 cm) ebatlarında ve tek kıvrımlı veya iki kıvrımlı olarak hazırlanır.</a:t>
            </a:r>
            <a:endParaRPr lang="tr-TR" b="1" i="1" dirty="0">
              <a:latin typeface="Times New Roman" pitchFamily="18" charset="0"/>
              <a:cs typeface="Times New Roman" pitchFamily="18" charset="0"/>
            </a:endParaRPr>
          </a:p>
        </p:txBody>
      </p:sp>
      <p:sp>
        <p:nvSpPr>
          <p:cNvPr id="7" name="6 Dikdörtgen"/>
          <p:cNvSpPr/>
          <p:nvPr/>
        </p:nvSpPr>
        <p:spPr>
          <a:xfrm>
            <a:off x="611560" y="2924944"/>
            <a:ext cx="5472608" cy="122413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C00000"/>
                </a:solidFill>
              </a:rPr>
              <a:t>Bunları Biliyor musunuz?</a:t>
            </a:r>
          </a:p>
          <a:p>
            <a:pPr algn="ctr"/>
            <a:r>
              <a:rPr lang="tr-TR" b="1" dirty="0" smtClean="0">
                <a:solidFill>
                  <a:srgbClr val="C00000"/>
                </a:solidFill>
                <a:latin typeface="Times New Roman" pitchFamily="18" charset="0"/>
                <a:cs typeface="Times New Roman" pitchFamily="18" charset="0"/>
              </a:rPr>
              <a:t> </a:t>
            </a:r>
            <a:r>
              <a:rPr lang="tr-TR" b="1" dirty="0" smtClean="0">
                <a:solidFill>
                  <a:schemeClr val="tx1"/>
                </a:solidFill>
                <a:latin typeface="Times New Roman" pitchFamily="18" charset="0"/>
                <a:cs typeface="Times New Roman" pitchFamily="18" charset="0"/>
              </a:rPr>
              <a:t>Amerikan Mikrobiyoloji Derneği’nin 1987 yılındaki toplantısında 2.500 kadar poster sunumu olduğunu biliyor muydunuz?</a:t>
            </a:r>
            <a:endParaRPr lang="tr-TR" b="1" dirty="0">
              <a:solidFill>
                <a:schemeClr val="tx1"/>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332656"/>
            <a:ext cx="6696744" cy="3323987"/>
          </a:xfrm>
          <a:prstGeom prst="rect">
            <a:avLst/>
          </a:prstGeom>
          <a:noFill/>
        </p:spPr>
        <p:txBody>
          <a:bodyPr wrap="square" rtlCol="0">
            <a:spAutoFit/>
          </a:bodyPr>
          <a:lstStyle/>
          <a:p>
            <a:r>
              <a:rPr lang="tr-TR" sz="2400" b="1" dirty="0" smtClean="0">
                <a:solidFill>
                  <a:srgbClr val="002060"/>
                </a:solidFill>
                <a:latin typeface="Arial Black" pitchFamily="34" charset="0"/>
              </a:rPr>
              <a:t>Bilgisayar Sunusu: </a:t>
            </a:r>
          </a:p>
          <a:p>
            <a:endParaRPr lang="tr-TR" sz="2400" b="1" dirty="0" smtClean="0">
              <a:solidFill>
                <a:srgbClr val="002060"/>
              </a:solidFill>
              <a:latin typeface="Arial Black" pitchFamily="34" charset="0"/>
            </a:endParaRPr>
          </a:p>
          <a:p>
            <a:r>
              <a:rPr lang="tr-TR" b="1" i="1" dirty="0" smtClean="0">
                <a:latin typeface="Times New Roman" pitchFamily="18" charset="0"/>
                <a:cs typeface="Times New Roman" pitchFamily="18" charset="0"/>
              </a:rPr>
              <a:t>Bilgisayarın günlük hayatımıza girdiği şu günlerde, sunum hazırlamak için tasarlanmış programlardan yararlanarak etkili ve verimli bir sunum gerçekleştirebilirsiniz. Bir bilgisayar sunusu hazırlanırken aşağıdaki hususlar göz önünde bulundurulmalıdır:</a:t>
            </a:r>
          </a:p>
          <a:p>
            <a:r>
              <a:rPr lang="tr-TR" b="1" i="1" dirty="0" smtClean="0">
                <a:latin typeface="Times New Roman" pitchFamily="18" charset="0"/>
                <a:cs typeface="Times New Roman" pitchFamily="18" charset="0"/>
              </a:rPr>
              <a:t> • Bilgisayar sunusu, konuşmacıyı destekleyici bir materyal olup amaç değil araç olarak kullanılmalıdır</a:t>
            </a:r>
          </a:p>
          <a:p>
            <a:r>
              <a:rPr lang="tr-TR" b="1" i="1" dirty="0" smtClean="0">
                <a:latin typeface="Times New Roman" pitchFamily="18" charset="0"/>
                <a:cs typeface="Times New Roman" pitchFamily="18" charset="0"/>
              </a:rPr>
              <a:t>. • Sunu içerisinde uzun cümlelerden kaçınılmalıdır.</a:t>
            </a:r>
          </a:p>
          <a:p>
            <a:r>
              <a:rPr lang="tr-TR" b="1" i="1" dirty="0" smtClean="0">
                <a:latin typeface="Times New Roman" pitchFamily="18" charset="0"/>
                <a:cs typeface="Times New Roman" pitchFamily="18" charset="0"/>
              </a:rPr>
              <a:t> • Sunu içerisinde görsel ögelerden yeterince faydalanılmalıdır.</a:t>
            </a:r>
          </a:p>
          <a:p>
            <a:r>
              <a:rPr lang="tr-TR" b="1" i="1" dirty="0" smtClean="0">
                <a:latin typeface="Times New Roman" pitchFamily="18" charset="0"/>
                <a:cs typeface="Times New Roman" pitchFamily="18" charset="0"/>
              </a:rPr>
              <a:t> • Sunu, dinleyici kitlesinin seviyesine göre hazırlanmalıdır.</a:t>
            </a:r>
            <a:endParaRPr lang="tr-TR" b="1" i="1" dirty="0">
              <a:latin typeface="Times New Roman" pitchFamily="18" charset="0"/>
              <a:cs typeface="Times New Roman" pitchFamily="18" charset="0"/>
            </a:endParaRPr>
          </a:p>
        </p:txBody>
      </p:sp>
      <p:sp>
        <p:nvSpPr>
          <p:cNvPr id="6" name="5 Metin kutusu"/>
          <p:cNvSpPr txBox="1"/>
          <p:nvPr/>
        </p:nvSpPr>
        <p:spPr>
          <a:xfrm>
            <a:off x="539552" y="3626346"/>
            <a:ext cx="7524327" cy="3231654"/>
          </a:xfrm>
          <a:prstGeom prst="rect">
            <a:avLst/>
          </a:prstGeom>
          <a:noFill/>
        </p:spPr>
        <p:txBody>
          <a:bodyPr wrap="square" rtlCol="0">
            <a:spAutoFit/>
          </a:bodyPr>
          <a:lstStyle/>
          <a:p>
            <a:r>
              <a:rPr lang="tr-TR" sz="2400" b="1" dirty="0" smtClean="0">
                <a:solidFill>
                  <a:srgbClr val="002060"/>
                </a:solidFill>
                <a:latin typeface="Arial Black" pitchFamily="34" charset="0"/>
              </a:rPr>
              <a:t>Poster Hazırlama: </a:t>
            </a:r>
            <a:r>
              <a:rPr lang="tr-TR" b="1" i="1" dirty="0" smtClean="0">
                <a:latin typeface="Times New Roman" pitchFamily="18" charset="0"/>
                <a:cs typeface="Times New Roman" pitchFamily="18" charset="0"/>
              </a:rPr>
              <a:t>Poster, bilimsel toplantılarda panolara asılan kısa bildirilerdir. Son yıllarda poster sergileri hem ulusal hem de uluslararası toplantılarda giderek daha çok yaygınlaşmıştır. Poster hazırlamada bazı kriterler göz önünde bulundurulmalıdır: • Posterin başlığı 1,5 m mesafeden okunabilmeli, yazarlar ve çalıştıkları birimler bu başlığın altında verilmelidir. • Giriş ve problem, kısa ve açık bir biçimde sunulmalıdır. • Metot bölümünde projenin yapımı anlatılmalıdır. • Bulgular ve tartışma bölümünde grafik ve tablolara yer verilmeli ve projenin kazanımları yazılmalıdır. Projeyi sunmak için afiş, broşür, poster vb. gibi materyaller oluşturmanın yanı sıra projenin sunum tekniği de önemlidir. Projenizi aşağıdaki sunum çeşitlerinden yararlanarak dinleyici kitlesine sunabilirsiniz:</a:t>
            </a:r>
            <a:endParaRPr lang="tr-TR" b="1" i="1"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692696"/>
            <a:ext cx="6120680" cy="1292662"/>
          </a:xfrm>
          <a:prstGeom prst="rect">
            <a:avLst/>
          </a:prstGeom>
          <a:noFill/>
        </p:spPr>
        <p:txBody>
          <a:bodyPr wrap="square" rtlCol="0">
            <a:spAutoFit/>
          </a:bodyPr>
          <a:lstStyle/>
          <a:p>
            <a:r>
              <a:rPr lang="tr-TR" sz="2400" b="1" dirty="0" smtClean="0">
                <a:solidFill>
                  <a:srgbClr val="002060"/>
                </a:solidFill>
                <a:latin typeface="Arial Black" pitchFamily="34" charset="0"/>
              </a:rPr>
              <a:t>Konferans: </a:t>
            </a:r>
          </a:p>
          <a:p>
            <a:r>
              <a:rPr lang="tr-TR" b="1" i="1" dirty="0" smtClean="0">
                <a:latin typeface="Times New Roman" pitchFamily="18" charset="0"/>
                <a:cs typeface="Times New Roman" pitchFamily="18" charset="0"/>
              </a:rPr>
              <a:t>Bilimsel gelişmeleri bilim alanındaki yeni buluşları veya güncel bir konuda insanları bilgilendirmek amacıyla konunun uzman kişilerince yapılan açıklayıcı ve öğretici toplantılardır.</a:t>
            </a:r>
            <a:endParaRPr lang="tr-TR" b="1" i="1" dirty="0">
              <a:latin typeface="Times New Roman" pitchFamily="18" charset="0"/>
              <a:cs typeface="Times New Roman" pitchFamily="18" charset="0"/>
            </a:endParaRPr>
          </a:p>
        </p:txBody>
      </p:sp>
      <p:pic>
        <p:nvPicPr>
          <p:cNvPr id="5" name="4 Resim" descr="28796145_1589670627754765_208226287272152838_n.jpg"/>
          <p:cNvPicPr>
            <a:picLocks noChangeAspect="1"/>
          </p:cNvPicPr>
          <p:nvPr/>
        </p:nvPicPr>
        <p:blipFill>
          <a:blip r:embed="rId2" cstate="print"/>
          <a:stretch>
            <a:fillRect/>
          </a:stretch>
        </p:blipFill>
        <p:spPr>
          <a:xfrm>
            <a:off x="1259632" y="2060848"/>
            <a:ext cx="4788024" cy="2154611"/>
          </a:xfrm>
          <a:prstGeom prst="rect">
            <a:avLst/>
          </a:prstGeom>
        </p:spPr>
      </p:pic>
      <p:sp>
        <p:nvSpPr>
          <p:cNvPr id="6" name="5 Dikdörtgen"/>
          <p:cNvSpPr/>
          <p:nvPr/>
        </p:nvSpPr>
        <p:spPr>
          <a:xfrm>
            <a:off x="467544" y="4509120"/>
            <a:ext cx="4572000" cy="1846659"/>
          </a:xfrm>
          <a:prstGeom prst="rect">
            <a:avLst/>
          </a:prstGeom>
        </p:spPr>
        <p:txBody>
          <a:bodyPr>
            <a:spAutoFit/>
          </a:bodyPr>
          <a:lstStyle/>
          <a:p>
            <a:r>
              <a:rPr lang="tr-TR" sz="2400" b="1" dirty="0" smtClean="0">
                <a:solidFill>
                  <a:srgbClr val="002060"/>
                </a:solidFill>
                <a:latin typeface="Arial Black" pitchFamily="34" charset="0"/>
              </a:rPr>
              <a:t>Forum</a:t>
            </a:r>
            <a:r>
              <a:rPr lang="tr-TR" dirty="0" smtClean="0">
                <a:latin typeface="Arial Black" pitchFamily="34" charset="0"/>
              </a:rPr>
              <a:t>: </a:t>
            </a:r>
            <a:r>
              <a:rPr lang="tr-TR" b="1" i="1" dirty="0" smtClean="0">
                <a:latin typeface="Times New Roman" pitchFamily="18" charset="0"/>
                <a:cs typeface="Times New Roman" pitchFamily="18" charset="0"/>
              </a:rPr>
              <a:t>Aynı konu ile ilgili çeşitli konuşmacıların katıldığı tartışma platformudur. Tartışmacılar, konunun farklı yönlerini dinleyici kitlesi önünde tartışırlar. Forumlar ilgi çekicidir ve dinleyicilerin de </a:t>
            </a:r>
          </a:p>
          <a:p>
            <a:r>
              <a:rPr lang="tr-TR" b="1" i="1" dirty="0" smtClean="0">
                <a:latin typeface="Times New Roman" pitchFamily="18" charset="0"/>
                <a:cs typeface="Times New Roman" pitchFamily="18" charset="0"/>
              </a:rPr>
              <a:t>görüşlerini açıklamalarına imkân sağlarlar</a:t>
            </a:r>
            <a:r>
              <a:rPr lang="tr-TR" dirty="0" smtClean="0"/>
              <a:t>.</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95536" y="692696"/>
            <a:ext cx="8136904" cy="1292662"/>
          </a:xfrm>
          <a:prstGeom prst="rect">
            <a:avLst/>
          </a:prstGeom>
          <a:noFill/>
        </p:spPr>
        <p:txBody>
          <a:bodyPr wrap="square" rtlCol="0">
            <a:spAutoFit/>
          </a:bodyPr>
          <a:lstStyle/>
          <a:p>
            <a:r>
              <a:rPr lang="tr-TR" sz="2400" b="1" dirty="0" smtClean="0">
                <a:solidFill>
                  <a:srgbClr val="002060"/>
                </a:solidFill>
                <a:latin typeface="Arial Black" pitchFamily="34" charset="0"/>
                <a:cs typeface="Times New Roman" pitchFamily="18" charset="0"/>
              </a:rPr>
              <a:t>Panel: </a:t>
            </a:r>
          </a:p>
          <a:p>
            <a:r>
              <a:rPr lang="tr-TR" b="1" i="1" dirty="0" smtClean="0">
                <a:latin typeface="Times New Roman" pitchFamily="18" charset="0"/>
                <a:cs typeface="Times New Roman" pitchFamily="18" charset="0"/>
              </a:rPr>
              <a:t>Bir grubun konuyu büyük bir dinleyici kitlesi karşısında tartışması şeklinde yapılan sunumdur. Paneli yöneten kişi, tartışmacılara söz hakkı verir, tartışmanın sonucunda özet çıkarımlar sunar. Açık oturumlar da bir tür paneldir</a:t>
            </a:r>
            <a:r>
              <a:rPr lang="tr-TR" dirty="0" smtClean="0"/>
              <a:t>.</a:t>
            </a:r>
            <a:endParaRPr lang="tr-TR" dirty="0"/>
          </a:p>
        </p:txBody>
      </p:sp>
      <p:pic>
        <p:nvPicPr>
          <p:cNvPr id="5" name="4 Resim" descr="Panel_8-6.16.jpg"/>
          <p:cNvPicPr>
            <a:picLocks noChangeAspect="1"/>
          </p:cNvPicPr>
          <p:nvPr/>
        </p:nvPicPr>
        <p:blipFill>
          <a:blip r:embed="rId2" cstate="print"/>
          <a:stretch>
            <a:fillRect/>
          </a:stretch>
        </p:blipFill>
        <p:spPr>
          <a:xfrm>
            <a:off x="5508104" y="1988840"/>
            <a:ext cx="3334520" cy="2897888"/>
          </a:xfrm>
          <a:prstGeom prst="rect">
            <a:avLst/>
          </a:prstGeom>
        </p:spPr>
      </p:pic>
      <p:sp>
        <p:nvSpPr>
          <p:cNvPr id="6" name="5 Metin kutusu"/>
          <p:cNvSpPr txBox="1"/>
          <p:nvPr/>
        </p:nvSpPr>
        <p:spPr>
          <a:xfrm>
            <a:off x="323528" y="4005064"/>
            <a:ext cx="3600400" cy="1846659"/>
          </a:xfrm>
          <a:prstGeom prst="rect">
            <a:avLst/>
          </a:prstGeom>
          <a:noFill/>
        </p:spPr>
        <p:txBody>
          <a:bodyPr wrap="square" rtlCol="0">
            <a:spAutoFit/>
          </a:bodyPr>
          <a:lstStyle/>
          <a:p>
            <a:r>
              <a:rPr lang="tr-TR" sz="2400" b="1" dirty="0" smtClean="0">
                <a:solidFill>
                  <a:srgbClr val="002060"/>
                </a:solidFill>
                <a:latin typeface="Arial Black" pitchFamily="34" charset="0"/>
              </a:rPr>
              <a:t>Sergi: </a:t>
            </a:r>
          </a:p>
          <a:p>
            <a:r>
              <a:rPr lang="tr-TR" b="1" i="1" dirty="0" smtClean="0">
                <a:latin typeface="Times New Roman" pitchFamily="18" charset="0"/>
                <a:cs typeface="Times New Roman" pitchFamily="18" charset="0"/>
              </a:rPr>
              <a:t>Belirli bir amaç için biriktirilmiş nesne veya sanat eserinin belirli bir düzen ve uyum içerisinde kişilere sunulduğu, görme yoluyla öğrenmeyi sağlayan etkinliktir</a:t>
            </a:r>
            <a:endParaRPr lang="tr-TR" b="1" i="1"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1124744"/>
            <a:ext cx="7560840" cy="1292662"/>
          </a:xfrm>
          <a:prstGeom prst="rect">
            <a:avLst/>
          </a:prstGeom>
          <a:noFill/>
        </p:spPr>
        <p:txBody>
          <a:bodyPr wrap="square" rtlCol="0">
            <a:spAutoFit/>
          </a:bodyPr>
          <a:lstStyle/>
          <a:p>
            <a:r>
              <a:rPr lang="tr-TR" sz="2400" b="1" dirty="0" smtClean="0">
                <a:solidFill>
                  <a:srgbClr val="002060"/>
                </a:solidFill>
                <a:latin typeface="Arial Black" pitchFamily="34" charset="0"/>
              </a:rPr>
              <a:t>Münazara: </a:t>
            </a:r>
          </a:p>
          <a:p>
            <a:r>
              <a:rPr lang="tr-TR" b="1" i="1" dirty="0" smtClean="0">
                <a:latin typeface="Times New Roman" pitchFamily="18" charset="0"/>
                <a:cs typeface="Times New Roman" pitchFamily="18" charset="0"/>
              </a:rPr>
              <a:t>İki grubun bir jüri önünde bir konuyu tartıştıkları toplantılardır. Münazaralar yaklaşık bir saat sürer ve jüri, münazara esnasında aldığı notlara dayanarak münazaranın galibi olan grubu belirler.</a:t>
            </a:r>
            <a:endParaRPr lang="tr-TR" b="1" i="1" dirty="0">
              <a:latin typeface="Times New Roman" pitchFamily="18" charset="0"/>
              <a:cs typeface="Times New Roman" pitchFamily="18" charset="0"/>
            </a:endParaRPr>
          </a:p>
        </p:txBody>
      </p:sp>
      <p:pic>
        <p:nvPicPr>
          <p:cNvPr id="5" name="4 Resim" descr="a07fcd7f-ce75-4dcc-bac5-84cb950bb897.jpg"/>
          <p:cNvPicPr>
            <a:picLocks noChangeAspect="1"/>
          </p:cNvPicPr>
          <p:nvPr/>
        </p:nvPicPr>
        <p:blipFill>
          <a:blip r:embed="rId2" cstate="print"/>
          <a:stretch>
            <a:fillRect/>
          </a:stretch>
        </p:blipFill>
        <p:spPr>
          <a:xfrm>
            <a:off x="1187624" y="2852935"/>
            <a:ext cx="6192688" cy="351744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131840" y="260648"/>
            <a:ext cx="2664296" cy="523220"/>
          </a:xfrm>
          <a:prstGeom prst="rect">
            <a:avLst/>
          </a:prstGeom>
          <a:noFill/>
        </p:spPr>
        <p:txBody>
          <a:bodyPr wrap="square" rtlCol="0">
            <a:spAutoFit/>
          </a:bodyPr>
          <a:lstStyle/>
          <a:p>
            <a:r>
              <a:rPr lang="tr-TR" sz="2800" b="1" dirty="0" smtClean="0">
                <a:solidFill>
                  <a:srgbClr val="002060"/>
                </a:solidFill>
                <a:latin typeface="Arial Black" pitchFamily="34" charset="0"/>
              </a:rPr>
              <a:t>ETKİNLİK</a:t>
            </a:r>
            <a:endParaRPr lang="tr-TR" sz="2800" b="1" dirty="0">
              <a:solidFill>
                <a:srgbClr val="002060"/>
              </a:solidFill>
              <a:latin typeface="Arial Black" pitchFamily="34" charset="0"/>
            </a:endParaRPr>
          </a:p>
        </p:txBody>
      </p:sp>
      <p:sp>
        <p:nvSpPr>
          <p:cNvPr id="5" name="4 Yuvarlatılmış Dikdörtgen"/>
          <p:cNvSpPr/>
          <p:nvPr/>
        </p:nvSpPr>
        <p:spPr>
          <a:xfrm>
            <a:off x="395536" y="1412776"/>
            <a:ext cx="3528392" cy="144016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latin typeface="Times New Roman" pitchFamily="18" charset="0"/>
                <a:cs typeface="Times New Roman" pitchFamily="18" charset="0"/>
              </a:rPr>
              <a:t>ÇEVRE KİRLİLİĞİNE SON! </a:t>
            </a:r>
          </a:p>
          <a:p>
            <a:pPr algn="ctr"/>
            <a:endParaRPr lang="tr-TR" b="1" dirty="0">
              <a:latin typeface="Times New Roman" pitchFamily="18" charset="0"/>
              <a:cs typeface="Times New Roman" pitchFamily="18" charset="0"/>
            </a:endParaRPr>
          </a:p>
          <a:p>
            <a:pPr algn="ctr"/>
            <a:r>
              <a:rPr lang="tr-TR" dirty="0" smtClean="0"/>
              <a:t>“Alışverişlerde Naylon Poşet Yerine Kâğıt Poşet Kullanılması” </a:t>
            </a:r>
            <a:endParaRPr lang="tr-TR" dirty="0"/>
          </a:p>
        </p:txBody>
      </p:sp>
      <p:sp>
        <p:nvSpPr>
          <p:cNvPr id="6" name="5 Yuvarlatılmış Dikdörtgen"/>
          <p:cNvSpPr/>
          <p:nvPr/>
        </p:nvSpPr>
        <p:spPr>
          <a:xfrm>
            <a:off x="4139952" y="1340768"/>
            <a:ext cx="4536504" cy="208823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latin typeface="Times New Roman" pitchFamily="18" charset="0"/>
                <a:cs typeface="Times New Roman" pitchFamily="18" charset="0"/>
              </a:rPr>
              <a:t>PROJENİN AMACI</a:t>
            </a:r>
          </a:p>
          <a:p>
            <a:pPr algn="ctr"/>
            <a:r>
              <a:rPr lang="tr-TR" dirty="0" smtClean="0"/>
              <a:t> • Bu çalışmada çevre kirliliğine sebep olan naylon poşetlere alternatif kâğıt poşet yapı mı için tercih edilebilecek bazı kâğıt türlerinin su, ateş ve ağırlık karşısındaki mukavemet testleri yapılarak özelliklerinin görülmesi amaçlanmıştır.</a:t>
            </a:r>
            <a:endParaRPr lang="tr-TR" dirty="0"/>
          </a:p>
        </p:txBody>
      </p:sp>
      <p:sp>
        <p:nvSpPr>
          <p:cNvPr id="7" name="6 Yuvarlatılmış Dikdörtgen"/>
          <p:cNvSpPr/>
          <p:nvPr/>
        </p:nvSpPr>
        <p:spPr>
          <a:xfrm>
            <a:off x="0" y="3212976"/>
            <a:ext cx="4032448" cy="338437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latin typeface="Times New Roman" pitchFamily="18" charset="0"/>
                <a:cs typeface="Times New Roman" pitchFamily="18" charset="0"/>
              </a:rPr>
              <a:t>GİRİŞ</a:t>
            </a:r>
          </a:p>
          <a:p>
            <a:pPr algn="ctr"/>
            <a:endParaRPr lang="tr-TR" sz="1400" dirty="0" smtClean="0"/>
          </a:p>
          <a:p>
            <a:pPr algn="ctr"/>
            <a:r>
              <a:rPr lang="tr-TR" sz="1400" dirty="0" smtClean="0"/>
              <a:t> • Dünyamız geri dönüşümü sağlanamayan atıkların işgali altındadır. Naylon poşet, pet şişe gibi atıklar dünya yüzeyinde büyük bir çevre kirliliği oluşturmaktadır. Çevre ve Orman Bakanlığının bu alanda yapmış olduğu bir araştırmaya göre naylon poşetlerin doğada 1 000 yıl süreyle bozulmadan kaldığı sonucuna varılmıştır. Bizler günlük yaşantımızda naylon poşet kullanımı yerine kâğıt poşet kullanırsak yeşil bir doğa özlemine katkıda bulunmuş oluruz</a:t>
            </a:r>
            <a:endParaRPr lang="tr-TR" sz="1400" dirty="0"/>
          </a:p>
        </p:txBody>
      </p:sp>
      <p:sp>
        <p:nvSpPr>
          <p:cNvPr id="8" name="7 Yuvarlatılmış Dikdörtgen"/>
          <p:cNvSpPr/>
          <p:nvPr/>
        </p:nvSpPr>
        <p:spPr>
          <a:xfrm>
            <a:off x="4211960" y="3501008"/>
            <a:ext cx="4680520" cy="31409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latin typeface="Times New Roman" pitchFamily="18" charset="0"/>
                <a:cs typeface="Times New Roman" pitchFamily="18" charset="0"/>
              </a:rPr>
              <a:t>MATERYALLER </a:t>
            </a:r>
            <a:endParaRPr lang="tr-TR" sz="2400" b="1" dirty="0" smtClean="0">
              <a:latin typeface="Times New Roman" pitchFamily="18" charset="0"/>
              <a:cs typeface="Times New Roman" pitchFamily="18" charset="0"/>
            </a:endParaRPr>
          </a:p>
          <a:p>
            <a:pPr algn="ctr"/>
            <a:r>
              <a:rPr lang="tr-TR" dirty="0" smtClean="0"/>
              <a:t>• Kâğıt havlu (3 adet, 10x10 cm ebadında) • Saman kâğıdı (3 adet, 10x10 cm ebadında) </a:t>
            </a:r>
          </a:p>
          <a:p>
            <a:pPr algn="ctr"/>
            <a:r>
              <a:rPr lang="tr-TR" dirty="0" smtClean="0"/>
              <a:t>• Kese kâğıdı (3 adet, 10x10 cm ebadında) • Ağırlık takımı </a:t>
            </a:r>
          </a:p>
          <a:p>
            <a:pPr algn="ctr"/>
            <a:r>
              <a:rPr lang="tr-TR" dirty="0" smtClean="0"/>
              <a:t>• Bardak (3 adet) </a:t>
            </a:r>
          </a:p>
          <a:p>
            <a:pPr algn="ctr"/>
            <a:r>
              <a:rPr lang="tr-TR" dirty="0" smtClean="0"/>
              <a:t>• Kronomotre</a:t>
            </a:r>
          </a:p>
          <a:p>
            <a:pPr algn="ctr"/>
            <a:r>
              <a:rPr lang="tr-TR" dirty="0" smtClean="0"/>
              <a:t> • Buz kalıbı </a:t>
            </a:r>
          </a:p>
          <a:p>
            <a:pPr algn="ctr"/>
            <a:r>
              <a:rPr lang="tr-TR" dirty="0" smtClean="0"/>
              <a:t>• Çakmak</a:t>
            </a:r>
            <a:endParaRPr lang="tr-TR"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112</TotalTime>
  <Words>869</Words>
  <Application>Microsoft Office PowerPoint</Application>
  <PresentationFormat>On-screen Show (4:3)</PresentationFormat>
  <Paragraphs>99</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Arial Black</vt:lpstr>
      <vt:lpstr>Franklin Gothic Book</vt:lpstr>
      <vt:lpstr>Franklin Gothic Medium</vt:lpstr>
      <vt:lpstr>Times New Roman</vt:lpstr>
      <vt:lpstr>Ubuntu</vt:lpstr>
      <vt:lpstr>Wingdings 2</vt:lpstr>
      <vt:lpstr>Gezinti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Alper</dc:creator>
  <cp:lastModifiedBy>user</cp:lastModifiedBy>
  <cp:revision>10</cp:revision>
  <dcterms:created xsi:type="dcterms:W3CDTF">2018-03-19T20:58:34Z</dcterms:created>
  <dcterms:modified xsi:type="dcterms:W3CDTF">2018-03-19T23:35:57Z</dcterms:modified>
</cp:coreProperties>
</file>